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DB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 mitjà 2 - èmfas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SEMINARI%20EDUCACI&#211;%20ESPECIAL\Valoraci&#243;%20Seminari%2018-19%20(1)%20(1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INARI%20EDUCACI&#211;%20ESPECIAL\Valoraci&#243;%20Seminari%2018-19%20(1)%20(1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475496812898388"/>
          <c:y val="2.9216467463479414E-2"/>
          <c:w val="0.46547561362521994"/>
          <c:h val="0.9042452761133942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'dades (2)'!$B$6</c:f>
              <c:strCache>
                <c:ptCount val="1"/>
                <c:pt idx="0">
                  <c:v>Molt</c:v>
                </c:pt>
              </c:strCache>
            </c:strRef>
          </c:tx>
          <c:invertIfNegative val="0"/>
          <c:cat>
            <c:strRef>
              <c:f>'dades (2)'!$A$7:$A$12</c:f>
              <c:strCache>
                <c:ptCount val="6"/>
                <c:pt idx="0">
                  <c:v>Oferir  i consolidar  un espai de coordinació  i col·laboració dels especialistes en l’àmbit d’educació especial i atenció a la diversitat dels  centre educatius de Santa Coloma de Gramenet</c:v>
                </c:pt>
                <c:pt idx="1">
                  <c:v>Fer xarxa tant dins de l’àmbit educatiu com de forma interdisciplinària amb altres professionals o entitats especialistes en el tractament de la diversitat cultural.
</c:v>
                </c:pt>
                <c:pt idx="2">
                  <c:v>Abordar a través des de un prisma interdisciplinari les causes i conseqüències de la migració per tal de poder comprendre i atendre millor la realitat demogràfica i social que trobem dins dels centres educatius</c:v>
                </c:pt>
                <c:pt idx="3">
                  <c:v>Reflexionar sobre el rol del mestre d’Educació Especial i comunitat educativa en general com a impulsors de metodologies per a la comprensió i inclusió de la diversitat cultural.
</c:v>
                </c:pt>
                <c:pt idx="4">
                  <c:v>Incidir en la millora de la pràctica educativa en relació a les metodologies inclusives.  </c:v>
                </c:pt>
                <c:pt idx="5">
                  <c:v>Transferir els continguts del seminari al centres educatius per tal que tinguin una repercussió en la pràctica educativa</c:v>
                </c:pt>
              </c:strCache>
            </c:strRef>
          </c:cat>
          <c:val>
            <c:numRef>
              <c:f>'dades (2)'!$B$7:$B$12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9</c:v>
                </c:pt>
                <c:pt idx="3">
                  <c:v>5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'dades (2)'!$C$6</c:f>
              <c:strCache>
                <c:ptCount val="1"/>
                <c:pt idx="0">
                  <c:v>Bastant</c:v>
                </c:pt>
              </c:strCache>
            </c:strRef>
          </c:tx>
          <c:invertIfNegative val="0"/>
          <c:cat>
            <c:strRef>
              <c:f>'dades (2)'!$A$7:$A$12</c:f>
              <c:strCache>
                <c:ptCount val="6"/>
                <c:pt idx="0">
                  <c:v>Oferir  i consolidar  un espai de coordinació  i col·laboració dels especialistes en l’àmbit d’educació especial i atenció a la diversitat dels  centre educatius de Santa Coloma de Gramenet</c:v>
                </c:pt>
                <c:pt idx="1">
                  <c:v>Fer xarxa tant dins de l’àmbit educatiu com de forma interdisciplinària amb altres professionals o entitats especialistes en el tractament de la diversitat cultural.
</c:v>
                </c:pt>
                <c:pt idx="2">
                  <c:v>Abordar a través des de un prisma interdisciplinari les causes i conseqüències de la migració per tal de poder comprendre i atendre millor la realitat demogràfica i social que trobem dins dels centres educatius</c:v>
                </c:pt>
                <c:pt idx="3">
                  <c:v>Reflexionar sobre el rol del mestre d’Educació Especial i comunitat educativa en general com a impulsors de metodologies per a la comprensió i inclusió de la diversitat cultural.
</c:v>
                </c:pt>
                <c:pt idx="4">
                  <c:v>Incidir en la millora de la pràctica educativa en relació a les metodologies inclusives.  </c:v>
                </c:pt>
                <c:pt idx="5">
                  <c:v>Transferir els continguts del seminari al centres educatius per tal que tinguin una repercussió en la pràctica educativa</c:v>
                </c:pt>
              </c:strCache>
            </c:strRef>
          </c:cat>
          <c:val>
            <c:numRef>
              <c:f>'dades (2)'!$C$7:$C$12</c:f>
              <c:numCache>
                <c:formatCode>General</c:formatCode>
                <c:ptCount val="6"/>
                <c:pt idx="0">
                  <c:v>13</c:v>
                </c:pt>
                <c:pt idx="1">
                  <c:v>13</c:v>
                </c:pt>
                <c:pt idx="2">
                  <c:v>10</c:v>
                </c:pt>
                <c:pt idx="3">
                  <c:v>9</c:v>
                </c:pt>
                <c:pt idx="4">
                  <c:v>9</c:v>
                </c:pt>
                <c:pt idx="5">
                  <c:v>13</c:v>
                </c:pt>
              </c:numCache>
            </c:numRef>
          </c:val>
        </c:ser>
        <c:ser>
          <c:idx val="2"/>
          <c:order val="2"/>
          <c:tx>
            <c:strRef>
              <c:f>'dades (2)'!$D$6</c:f>
              <c:strCache>
                <c:ptCount val="1"/>
                <c:pt idx="0">
                  <c:v>Poc</c:v>
                </c:pt>
              </c:strCache>
            </c:strRef>
          </c:tx>
          <c:invertIfNegative val="0"/>
          <c:cat>
            <c:strRef>
              <c:f>'dades (2)'!$A$7:$A$12</c:f>
              <c:strCache>
                <c:ptCount val="6"/>
                <c:pt idx="0">
                  <c:v>Oferir  i consolidar  un espai de coordinació  i col·laboració dels especialistes en l’àmbit d’educació especial i atenció a la diversitat dels  centre educatius de Santa Coloma de Gramenet</c:v>
                </c:pt>
                <c:pt idx="1">
                  <c:v>Fer xarxa tant dins de l’àmbit educatiu com de forma interdisciplinària amb altres professionals o entitats especialistes en el tractament de la diversitat cultural.
</c:v>
                </c:pt>
                <c:pt idx="2">
                  <c:v>Abordar a través des de un prisma interdisciplinari les causes i conseqüències de la migració per tal de poder comprendre i atendre millor la realitat demogràfica i social que trobem dins dels centres educatius</c:v>
                </c:pt>
                <c:pt idx="3">
                  <c:v>Reflexionar sobre el rol del mestre d’Educació Especial i comunitat educativa en general com a impulsors de metodologies per a la comprensió i inclusió de la diversitat cultural.
</c:v>
                </c:pt>
                <c:pt idx="4">
                  <c:v>Incidir en la millora de la pràctica educativa en relació a les metodologies inclusives.  </c:v>
                </c:pt>
                <c:pt idx="5">
                  <c:v>Transferir els continguts del seminari al centres educatius per tal que tinguin una repercussió en la pràctica educativa</c:v>
                </c:pt>
              </c:strCache>
            </c:strRef>
          </c:cat>
          <c:val>
            <c:numRef>
              <c:f>'dades (2)'!$D$7:$D$12</c:f>
              <c:numCache>
                <c:formatCode>General</c:formatCode>
                <c:ptCount val="6"/>
                <c:pt idx="0">
                  <c:v>2</c:v>
                </c:pt>
                <c:pt idx="3">
                  <c:v>5</c:v>
                </c:pt>
                <c:pt idx="4">
                  <c:v>5</c:v>
                </c:pt>
                <c:pt idx="5">
                  <c:v>6</c:v>
                </c:pt>
              </c:numCache>
            </c:numRef>
          </c:val>
        </c:ser>
        <c:ser>
          <c:idx val="3"/>
          <c:order val="3"/>
          <c:tx>
            <c:strRef>
              <c:f>'dades (2)'!$E$6</c:f>
              <c:strCache>
                <c:ptCount val="1"/>
                <c:pt idx="0">
                  <c:v>Gens</c:v>
                </c:pt>
              </c:strCache>
            </c:strRef>
          </c:tx>
          <c:invertIfNegative val="0"/>
          <c:cat>
            <c:strRef>
              <c:f>'dades (2)'!$A$7:$A$12</c:f>
              <c:strCache>
                <c:ptCount val="6"/>
                <c:pt idx="0">
                  <c:v>Oferir  i consolidar  un espai de coordinació  i col·laboració dels especialistes en l’àmbit d’educació especial i atenció a la diversitat dels  centre educatius de Santa Coloma de Gramenet</c:v>
                </c:pt>
                <c:pt idx="1">
                  <c:v>Fer xarxa tant dins de l’àmbit educatiu com de forma interdisciplinària amb altres professionals o entitats especialistes en el tractament de la diversitat cultural.
</c:v>
                </c:pt>
                <c:pt idx="2">
                  <c:v>Abordar a través des de un prisma interdisciplinari les causes i conseqüències de la migració per tal de poder comprendre i atendre millor la realitat demogràfica i social que trobem dins dels centres educatius</c:v>
                </c:pt>
                <c:pt idx="3">
                  <c:v>Reflexionar sobre el rol del mestre d’Educació Especial i comunitat educativa en general com a impulsors de metodologies per a la comprensió i inclusió de la diversitat cultural.
</c:v>
                </c:pt>
                <c:pt idx="4">
                  <c:v>Incidir en la millora de la pràctica educativa en relació a les metodologies inclusives.  </c:v>
                </c:pt>
                <c:pt idx="5">
                  <c:v>Transferir els continguts del seminari al centres educatius per tal que tinguin una repercussió en la pràctica educativa</c:v>
                </c:pt>
              </c:strCache>
            </c:strRef>
          </c:cat>
          <c:val>
            <c:numRef>
              <c:f>'dades (2)'!$E$7:$E$12</c:f>
              <c:numCache>
                <c:formatCode>General</c:formatCode>
                <c:ptCount val="6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965376"/>
        <c:axId val="100979456"/>
      </c:barChart>
      <c:catAx>
        <c:axId val="100965376"/>
        <c:scaling>
          <c:orientation val="minMax"/>
        </c:scaling>
        <c:delete val="0"/>
        <c:axPos val="l"/>
        <c:majorTickMark val="out"/>
        <c:minorTickMark val="none"/>
        <c:tickLblPos val="nextTo"/>
        <c:crossAx val="100979456"/>
        <c:crosses val="autoZero"/>
        <c:auto val="1"/>
        <c:lblAlgn val="ctr"/>
        <c:lblOffset val="100"/>
        <c:noMultiLvlLbl val="0"/>
      </c:catAx>
      <c:valAx>
        <c:axId val="10097945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009653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18"/>
          </c:dPt>
          <c:cat>
            <c:strRef>
              <c:f>'dades (2)'!$B$57:$E$57</c:f>
              <c:strCache>
                <c:ptCount val="4"/>
                <c:pt idx="0">
                  <c:v>Molt</c:v>
                </c:pt>
                <c:pt idx="1">
                  <c:v>Bastant</c:v>
                </c:pt>
                <c:pt idx="2">
                  <c:v>Poc</c:v>
                </c:pt>
                <c:pt idx="3">
                  <c:v>Gens</c:v>
                </c:pt>
              </c:strCache>
            </c:strRef>
          </c:cat>
          <c:val>
            <c:numRef>
              <c:f>'dades (2)'!$B$58:$E$58</c:f>
              <c:numCache>
                <c:formatCode>General</c:formatCode>
                <c:ptCount val="4"/>
                <c:pt idx="0">
                  <c:v>16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cat>
            <c:strRef>
              <c:f>'dades (2)'!$B$57:$E$57</c:f>
              <c:strCache>
                <c:ptCount val="4"/>
                <c:pt idx="0">
                  <c:v>Molt</c:v>
                </c:pt>
                <c:pt idx="1">
                  <c:v>Bastant</c:v>
                </c:pt>
                <c:pt idx="2">
                  <c:v>Poc</c:v>
                </c:pt>
                <c:pt idx="3">
                  <c:v>Gens</c:v>
                </c:pt>
              </c:strCache>
            </c:strRef>
          </c:cat>
          <c:val>
            <c:numRef>
              <c:f>'dades (2)'!$B$58:$E$58</c:f>
              <c:numCache>
                <c:formatCode>General</c:formatCode>
                <c:ptCount val="4"/>
                <c:pt idx="0">
                  <c:v>16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'dades (2)'!$B$16</c:f>
              <c:strCache>
                <c:ptCount val="1"/>
                <c:pt idx="0">
                  <c:v>Molt</c:v>
                </c:pt>
              </c:strCache>
            </c:strRef>
          </c:tx>
          <c:invertIfNegative val="0"/>
          <c:cat>
            <c:strRef>
              <c:f>'dades (2)'!$A$17:$A$21</c:f>
              <c:strCache>
                <c:ptCount val="5"/>
                <c:pt idx="0">
                  <c:v>Metodologies per a atendre la diversitat cultural i social a l'aula
</c:v>
                </c:pt>
                <c:pt idx="1">
                  <c:v>Orientacions, materials i recursos per a la inclusió
</c:v>
                </c:pt>
                <c:pt idx="2">
                  <c:v>Estratègies, criteris i instruments per a l’atenció a la diversitat cultural i social
</c:v>
                </c:pt>
                <c:pt idx="3">
                  <c:v>Metodologies i intercanvi d’experiències en relació a pràctiques educatives que afavoreixen la inclusió
</c:v>
                </c:pt>
                <c:pt idx="4">
                  <c:v>Criteris per afavorir la bona gestió dels recursos del centre. Ús inclusiu dels recursos
</c:v>
                </c:pt>
              </c:strCache>
            </c:strRef>
          </c:cat>
          <c:val>
            <c:numRef>
              <c:f>'dades (2)'!$B$17:$B$21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4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'dades (2)'!$C$16</c:f>
              <c:strCache>
                <c:ptCount val="1"/>
                <c:pt idx="0">
                  <c:v>Bastant</c:v>
                </c:pt>
              </c:strCache>
            </c:strRef>
          </c:tx>
          <c:invertIfNegative val="0"/>
          <c:cat>
            <c:strRef>
              <c:f>'dades (2)'!$A$17:$A$21</c:f>
              <c:strCache>
                <c:ptCount val="5"/>
                <c:pt idx="0">
                  <c:v>Metodologies per a atendre la diversitat cultural i social a l'aula
</c:v>
                </c:pt>
                <c:pt idx="1">
                  <c:v>Orientacions, materials i recursos per a la inclusió
</c:v>
                </c:pt>
                <c:pt idx="2">
                  <c:v>Estratègies, criteris i instruments per a l’atenció a la diversitat cultural i social
</c:v>
                </c:pt>
                <c:pt idx="3">
                  <c:v>Metodologies i intercanvi d’experiències en relació a pràctiques educatives que afavoreixen la inclusió
</c:v>
                </c:pt>
                <c:pt idx="4">
                  <c:v>Criteris per afavorir la bona gestió dels recursos del centre. Ús inclusiu dels recursos
</c:v>
                </c:pt>
              </c:strCache>
            </c:strRef>
          </c:cat>
          <c:val>
            <c:numRef>
              <c:f>'dades (2)'!$C$17:$C$21</c:f>
              <c:numCache>
                <c:formatCode>General</c:formatCode>
                <c:ptCount val="5"/>
                <c:pt idx="0">
                  <c:v>9</c:v>
                </c:pt>
                <c:pt idx="1">
                  <c:v>10</c:v>
                </c:pt>
                <c:pt idx="2">
                  <c:v>13</c:v>
                </c:pt>
                <c:pt idx="3">
                  <c:v>9</c:v>
                </c:pt>
                <c:pt idx="4">
                  <c:v>4</c:v>
                </c:pt>
              </c:numCache>
            </c:numRef>
          </c:val>
        </c:ser>
        <c:ser>
          <c:idx val="2"/>
          <c:order val="2"/>
          <c:tx>
            <c:strRef>
              <c:f>'dades (2)'!$D$16</c:f>
              <c:strCache>
                <c:ptCount val="1"/>
                <c:pt idx="0">
                  <c:v>Poc</c:v>
                </c:pt>
              </c:strCache>
            </c:strRef>
          </c:tx>
          <c:invertIfNegative val="0"/>
          <c:cat>
            <c:strRef>
              <c:f>'dades (2)'!$A$17:$A$21</c:f>
              <c:strCache>
                <c:ptCount val="5"/>
                <c:pt idx="0">
                  <c:v>Metodologies per a atendre la diversitat cultural i social a l'aula
</c:v>
                </c:pt>
                <c:pt idx="1">
                  <c:v>Orientacions, materials i recursos per a la inclusió
</c:v>
                </c:pt>
                <c:pt idx="2">
                  <c:v>Estratègies, criteris i instruments per a l’atenció a la diversitat cultural i social
</c:v>
                </c:pt>
                <c:pt idx="3">
                  <c:v>Metodologies i intercanvi d’experiències en relació a pràctiques educatives que afavoreixen la inclusió
</c:v>
                </c:pt>
                <c:pt idx="4">
                  <c:v>Criteris per afavorir la bona gestió dels recursos del centre. Ús inclusiu dels recursos
</c:v>
                </c:pt>
              </c:strCache>
            </c:strRef>
          </c:cat>
          <c:val>
            <c:numRef>
              <c:f>'dades (2)'!$D$17:$D$21</c:f>
              <c:numCache>
                <c:formatCode>General</c:formatCode>
                <c:ptCount val="5"/>
                <c:pt idx="0">
                  <c:v>7</c:v>
                </c:pt>
                <c:pt idx="1">
                  <c:v>5</c:v>
                </c:pt>
                <c:pt idx="2">
                  <c:v>2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002240"/>
        <c:axId val="101040896"/>
      </c:barChart>
      <c:catAx>
        <c:axId val="101002240"/>
        <c:scaling>
          <c:orientation val="minMax"/>
        </c:scaling>
        <c:delete val="0"/>
        <c:axPos val="l"/>
        <c:majorTickMark val="out"/>
        <c:minorTickMark val="none"/>
        <c:tickLblPos val="nextTo"/>
        <c:crossAx val="101040896"/>
        <c:crosses val="autoZero"/>
        <c:auto val="1"/>
        <c:lblAlgn val="ctr"/>
        <c:lblOffset val="100"/>
        <c:noMultiLvlLbl val="0"/>
      </c:catAx>
      <c:valAx>
        <c:axId val="1010408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010022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'dades (2)'!$B$25</c:f>
              <c:strCache>
                <c:ptCount val="1"/>
                <c:pt idx="0">
                  <c:v>Molt</c:v>
                </c:pt>
              </c:strCache>
            </c:strRef>
          </c:tx>
          <c:invertIfNegative val="0"/>
          <c:cat>
            <c:strRef>
              <c:f>'dades (2)'!$A$26:$A$29</c:f>
              <c:strCache>
                <c:ptCount val="4"/>
                <c:pt idx="0">
                  <c:v>El disseny de les sessions ha estat adequat</c:v>
                </c:pt>
                <c:pt idx="1">
                  <c:v>El plantejament de les sessions ha facilitat la participació</c:v>
                </c:pt>
                <c:pt idx="2">
                  <c:v>Els recursos emprats han facilitat la comprensió del contingut</c:v>
                </c:pt>
                <c:pt idx="3">
                  <c:v>La dinàmica del seminari ha facilitat  la interacció entre els participants.</c:v>
                </c:pt>
              </c:strCache>
            </c:strRef>
          </c:cat>
          <c:val>
            <c:numRef>
              <c:f>'dades (2)'!$B$26:$B$29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8</c:v>
                </c:pt>
                <c:pt idx="3">
                  <c:v>3</c:v>
                </c:pt>
              </c:numCache>
            </c:numRef>
          </c:val>
        </c:ser>
        <c:ser>
          <c:idx val="1"/>
          <c:order val="1"/>
          <c:tx>
            <c:strRef>
              <c:f>'dades (2)'!$C$25</c:f>
              <c:strCache>
                <c:ptCount val="1"/>
                <c:pt idx="0">
                  <c:v>Bastant</c:v>
                </c:pt>
              </c:strCache>
            </c:strRef>
          </c:tx>
          <c:invertIfNegative val="0"/>
          <c:cat>
            <c:strRef>
              <c:f>'dades (2)'!$A$26:$A$29</c:f>
              <c:strCache>
                <c:ptCount val="4"/>
                <c:pt idx="0">
                  <c:v>El disseny de les sessions ha estat adequat</c:v>
                </c:pt>
                <c:pt idx="1">
                  <c:v>El plantejament de les sessions ha facilitat la participació</c:v>
                </c:pt>
                <c:pt idx="2">
                  <c:v>Els recursos emprats han facilitat la comprensió del contingut</c:v>
                </c:pt>
                <c:pt idx="3">
                  <c:v>La dinàmica del seminari ha facilitat  la interacció entre els participants.</c:v>
                </c:pt>
              </c:strCache>
            </c:strRef>
          </c:cat>
          <c:val>
            <c:numRef>
              <c:f>'dades (2)'!$C$26:$C$29</c:f>
              <c:numCache>
                <c:formatCode>General</c:formatCode>
                <c:ptCount val="4"/>
                <c:pt idx="0">
                  <c:v>15</c:v>
                </c:pt>
                <c:pt idx="1">
                  <c:v>14</c:v>
                </c:pt>
                <c:pt idx="2">
                  <c:v>11</c:v>
                </c:pt>
                <c:pt idx="3">
                  <c:v>13</c:v>
                </c:pt>
              </c:numCache>
            </c:numRef>
          </c:val>
        </c:ser>
        <c:ser>
          <c:idx val="2"/>
          <c:order val="2"/>
          <c:tx>
            <c:strRef>
              <c:f>'dades (2)'!$D$25</c:f>
              <c:strCache>
                <c:ptCount val="1"/>
                <c:pt idx="0">
                  <c:v>Poc</c:v>
                </c:pt>
              </c:strCache>
            </c:strRef>
          </c:tx>
          <c:invertIfNegative val="0"/>
          <c:cat>
            <c:strRef>
              <c:f>'dades (2)'!$A$26:$A$29</c:f>
              <c:strCache>
                <c:ptCount val="4"/>
                <c:pt idx="0">
                  <c:v>El disseny de les sessions ha estat adequat</c:v>
                </c:pt>
                <c:pt idx="1">
                  <c:v>El plantejament de les sessions ha facilitat la participació</c:v>
                </c:pt>
                <c:pt idx="2">
                  <c:v>Els recursos emprats han facilitat la comprensió del contingut</c:v>
                </c:pt>
                <c:pt idx="3">
                  <c:v>La dinàmica del seminari ha facilitat  la interacció entre els participants.</c:v>
                </c:pt>
              </c:strCache>
            </c:strRef>
          </c:cat>
          <c:val>
            <c:numRef>
              <c:f>'dades (2)'!$D$26:$D$29</c:f>
              <c:numCache>
                <c:formatCode>General</c:formatCode>
                <c:ptCount val="4"/>
                <c:pt idx="1">
                  <c:v>1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249280"/>
        <c:axId val="113255168"/>
      </c:barChart>
      <c:catAx>
        <c:axId val="113249280"/>
        <c:scaling>
          <c:orientation val="minMax"/>
        </c:scaling>
        <c:delete val="0"/>
        <c:axPos val="b"/>
        <c:majorTickMark val="out"/>
        <c:minorTickMark val="none"/>
        <c:tickLblPos val="nextTo"/>
        <c:crossAx val="113255168"/>
        <c:crosses val="autoZero"/>
        <c:auto val="1"/>
        <c:lblAlgn val="ctr"/>
        <c:lblOffset val="100"/>
        <c:noMultiLvlLbl val="0"/>
      </c:catAx>
      <c:valAx>
        <c:axId val="113255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32492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04294254884807"/>
          <c:y val="1.7123869549972016E-2"/>
          <c:w val="0.8598991445513755"/>
          <c:h val="0.898550209093622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'dades (2)'!$B$33</c:f>
              <c:strCache>
                <c:ptCount val="1"/>
                <c:pt idx="0">
                  <c:v>Molt</c:v>
                </c:pt>
              </c:strCache>
            </c:strRef>
          </c:tx>
          <c:invertIfNegative val="0"/>
          <c:cat>
            <c:strRef>
              <c:f>'dades (2)'!$A$34:$A$37</c:f>
              <c:strCache>
                <c:ptCount val="4"/>
                <c:pt idx="0">
                  <c:v>Horari</c:v>
                </c:pt>
                <c:pt idx="1">
                  <c:v>Espai</c:v>
                </c:pt>
                <c:pt idx="2">
                  <c:v>Equipament</c:v>
                </c:pt>
                <c:pt idx="3">
                  <c:v>Periodicitat</c:v>
                </c:pt>
              </c:strCache>
            </c:strRef>
          </c:cat>
          <c:val>
            <c:numRef>
              <c:f>'dades (2)'!$B$34:$B$37</c:f>
              <c:numCache>
                <c:formatCode>General</c:formatCode>
                <c:ptCount val="4"/>
                <c:pt idx="0">
                  <c:v>11</c:v>
                </c:pt>
                <c:pt idx="1">
                  <c:v>9</c:v>
                </c:pt>
                <c:pt idx="2">
                  <c:v>8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'dades (2)'!$C$33</c:f>
              <c:strCache>
                <c:ptCount val="1"/>
                <c:pt idx="0">
                  <c:v>Bastant</c:v>
                </c:pt>
              </c:strCache>
            </c:strRef>
          </c:tx>
          <c:invertIfNegative val="0"/>
          <c:cat>
            <c:strRef>
              <c:f>'dades (2)'!$A$34:$A$37</c:f>
              <c:strCache>
                <c:ptCount val="4"/>
                <c:pt idx="0">
                  <c:v>Horari</c:v>
                </c:pt>
                <c:pt idx="1">
                  <c:v>Espai</c:v>
                </c:pt>
                <c:pt idx="2">
                  <c:v>Equipament</c:v>
                </c:pt>
                <c:pt idx="3">
                  <c:v>Periodicitat</c:v>
                </c:pt>
              </c:strCache>
            </c:strRef>
          </c:cat>
          <c:val>
            <c:numRef>
              <c:f>'dades (2)'!$C$34:$C$37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11</c:v>
                </c:pt>
                <c:pt idx="3">
                  <c:v>7</c:v>
                </c:pt>
              </c:numCache>
            </c:numRef>
          </c:val>
        </c:ser>
        <c:ser>
          <c:idx val="2"/>
          <c:order val="2"/>
          <c:tx>
            <c:strRef>
              <c:f>'dades (2)'!$D$33</c:f>
              <c:strCache>
                <c:ptCount val="1"/>
                <c:pt idx="0">
                  <c:v>Poc</c:v>
                </c:pt>
              </c:strCache>
            </c:strRef>
          </c:tx>
          <c:invertIfNegative val="0"/>
          <c:cat>
            <c:strRef>
              <c:f>'dades (2)'!$A$34:$A$37</c:f>
              <c:strCache>
                <c:ptCount val="4"/>
                <c:pt idx="0">
                  <c:v>Horari</c:v>
                </c:pt>
                <c:pt idx="1">
                  <c:v>Espai</c:v>
                </c:pt>
                <c:pt idx="2">
                  <c:v>Equipament</c:v>
                </c:pt>
                <c:pt idx="3">
                  <c:v>Periodicitat</c:v>
                </c:pt>
              </c:strCache>
            </c:strRef>
          </c:cat>
          <c:val>
            <c:numRef>
              <c:f>'dades (2)'!$D$34:$D$37</c:f>
              <c:numCache>
                <c:formatCode>General</c:formatCode>
                <c:ptCount val="4"/>
                <c:pt idx="3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286144"/>
        <c:axId val="113300224"/>
      </c:barChart>
      <c:catAx>
        <c:axId val="113286144"/>
        <c:scaling>
          <c:orientation val="minMax"/>
        </c:scaling>
        <c:delete val="0"/>
        <c:axPos val="b"/>
        <c:majorTickMark val="out"/>
        <c:minorTickMark val="none"/>
        <c:tickLblPos val="nextTo"/>
        <c:crossAx val="113300224"/>
        <c:crosses val="autoZero"/>
        <c:auto val="1"/>
        <c:lblAlgn val="ctr"/>
        <c:lblOffset val="100"/>
        <c:noMultiLvlLbl val="0"/>
      </c:catAx>
      <c:valAx>
        <c:axId val="113300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3286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9310258092738414"/>
          <c:y val="9.5582310328210837E-2"/>
          <c:w val="7.3872727714591233E-2"/>
          <c:h val="0.1522237366942681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'dades (2)'!$A$48</c:f>
              <c:strCache>
                <c:ptCount val="1"/>
                <c:pt idx="0">
                  <c:v>És una bona eina de comunicació</c:v>
                </c:pt>
              </c:strCache>
            </c:strRef>
          </c:tx>
          <c:spPr>
            <a:ln w="28575">
              <a:noFill/>
            </a:ln>
          </c:spPr>
          <c:cat>
            <c:strRef>
              <c:f>'dades (2)'!$B$47:$E$47</c:f>
              <c:strCache>
                <c:ptCount val="4"/>
                <c:pt idx="0">
                  <c:v>Molt</c:v>
                </c:pt>
                <c:pt idx="1">
                  <c:v>Bastant</c:v>
                </c:pt>
                <c:pt idx="2">
                  <c:v>Poc</c:v>
                </c:pt>
                <c:pt idx="3">
                  <c:v>Gens</c:v>
                </c:pt>
              </c:strCache>
            </c:strRef>
          </c:cat>
          <c:val>
            <c:numRef>
              <c:f>'dades (2)'!$B$48:$E$48</c:f>
              <c:numCache>
                <c:formatCode>General</c:formatCode>
                <c:ptCount val="4"/>
                <c:pt idx="0">
                  <c:v>3</c:v>
                </c:pt>
                <c:pt idx="1">
                  <c:v>9</c:v>
                </c:pt>
                <c:pt idx="2">
                  <c:v>7</c:v>
                </c:pt>
              </c:numCache>
            </c:numRef>
          </c:val>
        </c:ser>
        <c:ser>
          <c:idx val="1"/>
          <c:order val="1"/>
          <c:tx>
            <c:strRef>
              <c:f>'dades (2)'!$A$49</c:f>
              <c:strCache>
                <c:ptCount val="1"/>
                <c:pt idx="0">
                  <c:v>Ha facilitat el tractament del contingut</c:v>
                </c:pt>
              </c:strCache>
            </c:strRef>
          </c:tx>
          <c:spPr>
            <a:ln w="28575">
              <a:noFill/>
            </a:ln>
          </c:spPr>
          <c:cat>
            <c:strRef>
              <c:f>'dades (2)'!$B$47:$E$47</c:f>
              <c:strCache>
                <c:ptCount val="4"/>
                <c:pt idx="0">
                  <c:v>Molt</c:v>
                </c:pt>
                <c:pt idx="1">
                  <c:v>Bastant</c:v>
                </c:pt>
                <c:pt idx="2">
                  <c:v>Poc</c:v>
                </c:pt>
                <c:pt idx="3">
                  <c:v>Gens</c:v>
                </c:pt>
              </c:strCache>
            </c:strRef>
          </c:cat>
          <c:val>
            <c:numRef>
              <c:f>'dades (2)'!$B$49:$E$49</c:f>
              <c:numCache>
                <c:formatCode>General</c:formatCode>
                <c:ptCount val="4"/>
                <c:pt idx="0">
                  <c:v>2</c:v>
                </c:pt>
                <c:pt idx="1">
                  <c:v>8</c:v>
                </c:pt>
                <c:pt idx="2">
                  <c:v>8</c:v>
                </c:pt>
              </c:numCache>
            </c:numRef>
          </c:val>
        </c:ser>
        <c:ser>
          <c:idx val="2"/>
          <c:order val="2"/>
          <c:tx>
            <c:strRef>
              <c:f>'dades (2)'!$A$50</c:f>
              <c:strCache>
                <c:ptCount val="1"/>
                <c:pt idx="0">
                  <c:v>Amb quina freqüència has consultat el blog</c:v>
                </c:pt>
              </c:strCache>
            </c:strRef>
          </c:tx>
          <c:spPr>
            <a:ln w="28575">
              <a:noFill/>
            </a:ln>
          </c:spPr>
          <c:cat>
            <c:strRef>
              <c:f>'dades (2)'!$B$47:$E$47</c:f>
              <c:strCache>
                <c:ptCount val="4"/>
                <c:pt idx="0">
                  <c:v>Molt</c:v>
                </c:pt>
                <c:pt idx="1">
                  <c:v>Bastant</c:v>
                </c:pt>
                <c:pt idx="2">
                  <c:v>Poc</c:v>
                </c:pt>
                <c:pt idx="3">
                  <c:v>Gens</c:v>
                </c:pt>
              </c:strCache>
            </c:strRef>
          </c:cat>
          <c:val>
            <c:numRef>
              <c:f>'dades (2)'!$B$50:$E$50</c:f>
              <c:numCache>
                <c:formatCode>General</c:formatCode>
                <c:ptCount val="4"/>
                <c:pt idx="1">
                  <c:v>5</c:v>
                </c:pt>
                <c:pt idx="2">
                  <c:v>11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589248"/>
        <c:axId val="113595136"/>
      </c:areaChart>
      <c:catAx>
        <c:axId val="113589248"/>
        <c:scaling>
          <c:orientation val="minMax"/>
        </c:scaling>
        <c:delete val="0"/>
        <c:axPos val="b"/>
        <c:majorTickMark val="out"/>
        <c:minorTickMark val="none"/>
        <c:tickLblPos val="nextTo"/>
        <c:crossAx val="113595136"/>
        <c:crosses val="autoZero"/>
        <c:auto val="1"/>
        <c:lblAlgn val="ctr"/>
        <c:lblOffset val="100"/>
        <c:noMultiLvlLbl val="0"/>
      </c:catAx>
      <c:valAx>
        <c:axId val="113595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358924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19"/>
          </c:dPt>
          <c:cat>
            <c:strRef>
              <c:f>'dades (2)'!$B$57:$E$57</c:f>
              <c:strCache>
                <c:ptCount val="4"/>
                <c:pt idx="0">
                  <c:v>Molt</c:v>
                </c:pt>
                <c:pt idx="1">
                  <c:v>Bastant</c:v>
                </c:pt>
                <c:pt idx="2">
                  <c:v>Poc</c:v>
                </c:pt>
                <c:pt idx="3">
                  <c:v>Gens</c:v>
                </c:pt>
              </c:strCache>
            </c:strRef>
          </c:cat>
          <c:val>
            <c:numRef>
              <c:f>'dades (2)'!$B$58:$E$58</c:f>
              <c:numCache>
                <c:formatCode>General</c:formatCode>
                <c:ptCount val="4"/>
                <c:pt idx="0">
                  <c:v>16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19"/>
          </c:dPt>
          <c:cat>
            <c:strRef>
              <c:f>'dades (2)'!$B$57:$E$57</c:f>
              <c:strCache>
                <c:ptCount val="4"/>
                <c:pt idx="0">
                  <c:v>Molt</c:v>
                </c:pt>
                <c:pt idx="1">
                  <c:v>Bastant</c:v>
                </c:pt>
                <c:pt idx="2">
                  <c:v>Poc</c:v>
                </c:pt>
                <c:pt idx="3">
                  <c:v>Gens</c:v>
                </c:pt>
              </c:strCache>
            </c:strRef>
          </c:cat>
          <c:val>
            <c:numRef>
              <c:f>'dades (2)'!$B$58:$E$58</c:f>
              <c:numCache>
                <c:formatCode>General</c:formatCode>
                <c:ptCount val="4"/>
                <c:pt idx="0">
                  <c:v>16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20"/>
          </c:dPt>
          <c:cat>
            <c:strRef>
              <c:f>'dades (2)'!$B$57:$E$57</c:f>
              <c:strCache>
                <c:ptCount val="4"/>
                <c:pt idx="0">
                  <c:v>Molt</c:v>
                </c:pt>
                <c:pt idx="1">
                  <c:v>Bastant</c:v>
                </c:pt>
                <c:pt idx="2">
                  <c:v>Poc</c:v>
                </c:pt>
                <c:pt idx="3">
                  <c:v>Gens</c:v>
                </c:pt>
              </c:strCache>
            </c:strRef>
          </c:cat>
          <c:val>
            <c:numRef>
              <c:f>'dades (2)'!$B$58:$E$58</c:f>
              <c:numCache>
                <c:formatCode>General</c:formatCode>
                <c:ptCount val="4"/>
                <c:pt idx="0">
                  <c:v>16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49907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0010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5242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9265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3898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3507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1283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7009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1055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9180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9487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39466-1BF1-4113-967A-1DEEBC0FB8B7}" type="datetimeFigureOut">
              <a:rPr lang="ca-ES" smtClean="0"/>
              <a:t>21/10/2019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05D8E-549D-4474-A664-73BAA03ED5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5177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Resultado de imagen de coopera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018" t="3600" b="7274"/>
          <a:stretch/>
        </p:blipFill>
        <p:spPr bwMode="auto">
          <a:xfrm>
            <a:off x="179512" y="2482375"/>
            <a:ext cx="5832648" cy="435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2403698"/>
          </a:xfrm>
        </p:spPr>
        <p:txBody>
          <a:bodyPr>
            <a:normAutofit fontScale="90000"/>
          </a:bodyPr>
          <a:lstStyle/>
          <a:p>
            <a:r>
              <a:rPr lang="ca-ES" b="1" u="sng" dirty="0"/>
              <a:t>Seminari de coordinació </a:t>
            </a:r>
            <a:r>
              <a:rPr lang="ca-ES" b="1" u="sng" dirty="0" smtClean="0"/>
              <a:t/>
            </a:r>
            <a:br>
              <a:rPr lang="ca-ES" b="1" u="sng" dirty="0" smtClean="0"/>
            </a:br>
            <a:r>
              <a:rPr lang="ca-ES" b="1" u="sng" dirty="0" smtClean="0"/>
              <a:t>dels </a:t>
            </a:r>
            <a:r>
              <a:rPr lang="ca-ES" b="1" u="sng" dirty="0"/>
              <a:t>professionals </a:t>
            </a:r>
            <a:r>
              <a:rPr lang="ca-ES" b="1" u="sng" dirty="0" smtClean="0"/>
              <a:t/>
            </a:r>
            <a:br>
              <a:rPr lang="ca-ES" b="1" u="sng" dirty="0" smtClean="0"/>
            </a:br>
            <a:r>
              <a:rPr lang="ca-ES" b="1" u="sng" dirty="0" smtClean="0"/>
              <a:t>que </a:t>
            </a:r>
            <a:r>
              <a:rPr lang="ca-ES" b="1" u="sng" dirty="0"/>
              <a:t>donen suport a la inclusió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2483768" y="3784774"/>
            <a:ext cx="6400800" cy="1752600"/>
          </a:xfrm>
        </p:spPr>
        <p:txBody>
          <a:bodyPr>
            <a:normAutofit fontScale="92500" lnSpcReduction="10000"/>
          </a:bodyPr>
          <a:lstStyle/>
          <a:p>
            <a:endParaRPr lang="ca-ES" b="1" dirty="0" smtClean="0">
              <a:solidFill>
                <a:schemeClr val="tx1"/>
              </a:solidFill>
            </a:endParaRPr>
          </a:p>
          <a:p>
            <a:endParaRPr lang="ca-ES" b="1" dirty="0">
              <a:solidFill>
                <a:schemeClr val="tx1"/>
              </a:solidFill>
            </a:endParaRPr>
          </a:p>
          <a:p>
            <a:r>
              <a:rPr lang="ca-ES" b="1" dirty="0" smtClean="0">
                <a:solidFill>
                  <a:schemeClr val="tx1"/>
                </a:solidFill>
              </a:rPr>
              <a:t>			</a:t>
            </a:r>
            <a:r>
              <a:rPr lang="ca-ES" sz="4000" b="1" dirty="0" smtClean="0">
                <a:solidFill>
                  <a:schemeClr val="tx1"/>
                </a:solidFill>
              </a:rPr>
              <a:t>Curs 2019 - 2020</a:t>
            </a:r>
            <a:endParaRPr lang="ca-ES" sz="4000" b="1" dirty="0">
              <a:solidFill>
                <a:schemeClr val="tx1"/>
              </a:solidFill>
            </a:endParaRPr>
          </a:p>
        </p:txBody>
      </p:sp>
      <p:sp>
        <p:nvSpPr>
          <p:cNvPr id="7" name="QuadreDeText 6"/>
          <p:cNvSpPr txBox="1"/>
          <p:nvPr/>
        </p:nvSpPr>
        <p:spPr>
          <a:xfrm>
            <a:off x="5508104" y="5926774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8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508104" y="5843664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QuadreDeText 3"/>
          <p:cNvSpPr txBox="1"/>
          <p:nvPr/>
        </p:nvSpPr>
        <p:spPr>
          <a:xfrm>
            <a:off x="1331640" y="15595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51515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a-ES" sz="1800" b="1" dirty="0"/>
              <a:t>Presentació recurs SAPPIR: Dol migratori i processos de suport</a:t>
            </a:r>
            <a:endParaRPr lang="ca-ES" sz="1800" dirty="0"/>
          </a:p>
        </p:txBody>
      </p:sp>
      <p:graphicFrame>
        <p:nvGraphicFramePr>
          <p:cNvPr id="14" name="Gráfico 6"/>
          <p:cNvGraphicFramePr/>
          <p:nvPr>
            <p:extLst>
              <p:ext uri="{D42A27DB-BD31-4B8C-83A1-F6EECF244321}">
                <p14:modId xmlns:p14="http://schemas.microsoft.com/office/powerpoint/2010/main" val="1725932512"/>
              </p:ext>
            </p:extLst>
          </p:nvPr>
        </p:nvGraphicFramePr>
        <p:xfrm>
          <a:off x="611560" y="1196752"/>
          <a:ext cx="3495675" cy="1781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QuadreDeText 14"/>
          <p:cNvSpPr txBox="1"/>
          <p:nvPr/>
        </p:nvSpPr>
        <p:spPr>
          <a:xfrm>
            <a:off x="683568" y="3284984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Xerrada ONG </a:t>
            </a:r>
            <a:r>
              <a:rPr lang="ca-ES" b="1" dirty="0" err="1"/>
              <a:t>Movimiento</a:t>
            </a:r>
            <a:r>
              <a:rPr lang="ca-ES" b="1" dirty="0"/>
              <a:t> por la </a:t>
            </a:r>
            <a:r>
              <a:rPr lang="ca-ES" b="1" dirty="0" err="1"/>
              <a:t>paz</a:t>
            </a:r>
            <a:r>
              <a:rPr lang="ca-ES" b="1" dirty="0"/>
              <a:t>: Estratègies d'inclusió en relació a la diversitat social i cultural</a:t>
            </a:r>
            <a:endParaRPr lang="ca-ES" dirty="0"/>
          </a:p>
        </p:txBody>
      </p:sp>
      <p:graphicFrame>
        <p:nvGraphicFramePr>
          <p:cNvPr id="6" name="Gráfico 8"/>
          <p:cNvGraphicFramePr/>
          <p:nvPr>
            <p:extLst>
              <p:ext uri="{D42A27DB-BD31-4B8C-83A1-F6EECF244321}">
                <p14:modId xmlns:p14="http://schemas.microsoft.com/office/powerpoint/2010/main" val="2635400884"/>
              </p:ext>
            </p:extLst>
          </p:nvPr>
        </p:nvGraphicFramePr>
        <p:xfrm>
          <a:off x="539552" y="1196752"/>
          <a:ext cx="3562350" cy="171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9"/>
          <p:cNvGraphicFramePr/>
          <p:nvPr>
            <p:extLst>
              <p:ext uri="{D42A27DB-BD31-4B8C-83A1-F6EECF244321}">
                <p14:modId xmlns:p14="http://schemas.microsoft.com/office/powerpoint/2010/main" val="384808840"/>
              </p:ext>
            </p:extLst>
          </p:nvPr>
        </p:nvGraphicFramePr>
        <p:xfrm>
          <a:off x="4860032" y="3827613"/>
          <a:ext cx="3352800" cy="190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QuadreDeText 8"/>
          <p:cNvSpPr txBox="1"/>
          <p:nvPr/>
        </p:nvSpPr>
        <p:spPr>
          <a:xfrm>
            <a:off x="5148064" y="592226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8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148064" y="5805262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02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a-ES" sz="1800" b="1" dirty="0"/>
              <a:t>Presentació de la xarxa Pro-infància</a:t>
            </a:r>
            <a:endParaRPr lang="ca-ES" sz="1800" dirty="0"/>
          </a:p>
        </p:txBody>
      </p:sp>
      <p:graphicFrame>
        <p:nvGraphicFramePr>
          <p:cNvPr id="4" name="Gráfico 10"/>
          <p:cNvGraphicFramePr/>
          <p:nvPr>
            <p:extLst>
              <p:ext uri="{D42A27DB-BD31-4B8C-83A1-F6EECF244321}">
                <p14:modId xmlns:p14="http://schemas.microsoft.com/office/powerpoint/2010/main" val="3255823387"/>
              </p:ext>
            </p:extLst>
          </p:nvPr>
        </p:nvGraphicFramePr>
        <p:xfrm>
          <a:off x="4283968" y="620688"/>
          <a:ext cx="3456384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QuadreDeText 5"/>
          <p:cNvSpPr txBox="1"/>
          <p:nvPr/>
        </p:nvSpPr>
        <p:spPr>
          <a:xfrm>
            <a:off x="947339" y="2708920"/>
            <a:ext cx="72728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PROPOSTES DE TREBALL PEL CURS VINENT: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Metodologies Inclusives.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Abordatge educatiu d’alumnes amb trastorn de conductes.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Compartir materials i experiències.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Intervenció educativa amb alumnat amb TEA.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Intervenció educativa alumnat amb TEL.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Proves educatives per avaluar dificultats d’aprenentatge.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Situacions de dol o crítiques en l’entorn educatiu.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Estimulació de llenguatge a alumnes de P-3.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Acompanyament familiar en alumnat amb necessitats.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Educació de gènere.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a-ES" dirty="0" smtClean="0"/>
              <a:t>Maltractaments .</a:t>
            </a:r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5" name="QuadreDeText 4"/>
          <p:cNvSpPr txBox="1"/>
          <p:nvPr/>
        </p:nvSpPr>
        <p:spPr>
          <a:xfrm>
            <a:off x="5148064" y="592226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7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148064" y="5805262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05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sultado de imagen de coopera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018" t="3600" b="7274"/>
          <a:stretch/>
        </p:blipFill>
        <p:spPr bwMode="auto">
          <a:xfrm>
            <a:off x="1115616" y="620688"/>
            <a:ext cx="7092280" cy="5083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PROPOSTA DE TREBALL </a:t>
            </a:r>
            <a:br>
              <a:rPr lang="ca-ES" dirty="0" smtClean="0"/>
            </a:br>
            <a:r>
              <a:rPr lang="ca-ES" dirty="0" smtClean="0"/>
              <a:t>CURS 2019-2020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a-ES" b="1" dirty="0" smtClean="0"/>
          </a:p>
          <a:p>
            <a:pPr marL="0" indent="0" algn="ctr">
              <a:buNone/>
            </a:pPr>
            <a:endParaRPr lang="ca-ES" b="1" dirty="0" smtClean="0"/>
          </a:p>
          <a:p>
            <a:pPr marL="0" indent="0" algn="ctr">
              <a:buNone/>
            </a:pPr>
            <a:r>
              <a:rPr lang="ca-ES" b="1" dirty="0" smtClean="0"/>
              <a:t>SERVEIS </a:t>
            </a:r>
            <a:r>
              <a:rPr lang="ca-ES" b="1" dirty="0"/>
              <a:t>I RECURSOS EXTERNS PER A DONAR SUPORT ALS CENTRES EDUCATIUS</a:t>
            </a:r>
            <a:endParaRPr lang="ca-ES" dirty="0"/>
          </a:p>
          <a:p>
            <a:endParaRPr lang="ca-ES" dirty="0"/>
          </a:p>
        </p:txBody>
      </p:sp>
      <p:sp>
        <p:nvSpPr>
          <p:cNvPr id="5" name="QuadreDeText 4"/>
          <p:cNvSpPr txBox="1"/>
          <p:nvPr/>
        </p:nvSpPr>
        <p:spPr>
          <a:xfrm>
            <a:off x="5148064" y="592226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6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148064" y="5805262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93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ca-ES" dirty="0" smtClean="0"/>
              <a:t>OBJECTIUS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a-ES" dirty="0"/>
              <a:t>1.  Oferir i consolidar un </a:t>
            </a:r>
            <a:r>
              <a:rPr lang="ca-ES" sz="3400" b="1" dirty="0"/>
              <a:t>espai de coordinació i col·laboració </a:t>
            </a:r>
            <a:r>
              <a:rPr lang="ca-ES" dirty="0"/>
              <a:t>dels especialistes en l’àmbit d’educació especial i atenció a la diversitat dels centre educatius de Santa Coloma de Gramenet.</a:t>
            </a:r>
          </a:p>
          <a:p>
            <a:pPr marL="0" indent="0" algn="just">
              <a:buNone/>
            </a:pPr>
            <a:r>
              <a:rPr lang="ca-ES" dirty="0"/>
              <a:t>2. Fer </a:t>
            </a:r>
            <a:r>
              <a:rPr lang="ca-ES" sz="3100" b="1" dirty="0"/>
              <a:t>xarxa tant dins de l’àmbit educatiu </a:t>
            </a:r>
            <a:r>
              <a:rPr lang="ca-ES" sz="3100" dirty="0"/>
              <a:t>com de forma </a:t>
            </a:r>
            <a:r>
              <a:rPr lang="ca-ES" sz="3100" b="1" dirty="0"/>
              <a:t>interdisciplinària amb altres professionals o entitats especialistes </a:t>
            </a:r>
            <a:r>
              <a:rPr lang="ca-ES" sz="3100" dirty="0"/>
              <a:t>en el tractament de la inclusió educativa.</a:t>
            </a:r>
          </a:p>
          <a:p>
            <a:pPr marL="0" indent="0" algn="just">
              <a:buNone/>
            </a:pPr>
            <a:r>
              <a:rPr lang="ca-ES" dirty="0"/>
              <a:t>3. Abordar </a:t>
            </a:r>
            <a:r>
              <a:rPr lang="ca-ES" dirty="0" smtClean="0"/>
              <a:t>la inclusió des </a:t>
            </a:r>
            <a:r>
              <a:rPr lang="ca-ES" dirty="0" smtClean="0"/>
              <a:t>d’un </a:t>
            </a:r>
            <a:r>
              <a:rPr lang="ca-ES" dirty="0"/>
              <a:t>prisma </a:t>
            </a:r>
            <a:r>
              <a:rPr lang="ca-ES" b="1" dirty="0"/>
              <a:t>interdisciplinari els diferents serveis i suports </a:t>
            </a:r>
            <a:r>
              <a:rPr lang="ca-ES" dirty="0"/>
              <a:t>que donen ajut al procés </a:t>
            </a:r>
            <a:r>
              <a:rPr lang="ca-ES" dirty="0" smtClean="0"/>
              <a:t>educatiu</a:t>
            </a:r>
            <a:r>
              <a:rPr lang="ca-ES" dirty="0" smtClean="0"/>
              <a:t>.</a:t>
            </a:r>
            <a:endParaRPr lang="ca-ES" dirty="0"/>
          </a:p>
          <a:p>
            <a:pPr marL="0" indent="0" algn="just">
              <a:buNone/>
            </a:pPr>
            <a:r>
              <a:rPr lang="ca-ES" dirty="0"/>
              <a:t>4. Reflexionar sobre la </a:t>
            </a:r>
            <a:r>
              <a:rPr lang="ca-ES" b="1" dirty="0"/>
              <a:t>coordinació del mestre</a:t>
            </a:r>
            <a:r>
              <a:rPr lang="ca-ES" dirty="0"/>
              <a:t> d’Educació Especial i comunitat educativa amb </a:t>
            </a:r>
            <a:r>
              <a:rPr lang="ca-ES" b="1" dirty="0"/>
              <a:t>els serveis i recursos comunitaris </a:t>
            </a:r>
            <a:r>
              <a:rPr lang="ca-ES" dirty="0"/>
              <a:t>en general com a impulsors de la inclusió.</a:t>
            </a:r>
          </a:p>
          <a:p>
            <a:pPr marL="0" indent="0" algn="just">
              <a:buNone/>
            </a:pPr>
            <a:r>
              <a:rPr lang="ca-ES" dirty="0"/>
              <a:t>5. Incidir en la </a:t>
            </a:r>
            <a:r>
              <a:rPr lang="ca-ES" b="1" dirty="0"/>
              <a:t>millora de la pràctica educativa </a:t>
            </a:r>
            <a:r>
              <a:rPr lang="ca-ES" dirty="0"/>
              <a:t>en relació a la </a:t>
            </a:r>
            <a:r>
              <a:rPr lang="ca-ES" b="1" dirty="0"/>
              <a:t>inclusió </a:t>
            </a:r>
            <a:r>
              <a:rPr lang="ca-ES" b="1" dirty="0" smtClean="0"/>
              <a:t>educativa.</a:t>
            </a:r>
            <a:r>
              <a:rPr lang="ca-ES" dirty="0"/>
              <a:t>   </a:t>
            </a:r>
          </a:p>
          <a:p>
            <a:pPr marL="0" indent="0" algn="just">
              <a:buNone/>
            </a:pPr>
            <a:r>
              <a:rPr lang="ca-ES" dirty="0"/>
              <a:t>6. </a:t>
            </a:r>
            <a:r>
              <a:rPr lang="ca-ES" b="1" dirty="0"/>
              <a:t>Transferir</a:t>
            </a:r>
            <a:r>
              <a:rPr lang="ca-ES" dirty="0"/>
              <a:t> els continguts del seminari </a:t>
            </a:r>
            <a:r>
              <a:rPr lang="ca-ES" b="1" dirty="0"/>
              <a:t>als centres educatius </a:t>
            </a:r>
            <a:r>
              <a:rPr lang="ca-ES" dirty="0"/>
              <a:t>per tal que tinguin una repercussió en la pràctica educativa.</a:t>
            </a:r>
          </a:p>
          <a:p>
            <a:pPr algn="just"/>
            <a:endParaRPr lang="ca-ES" dirty="0"/>
          </a:p>
        </p:txBody>
      </p:sp>
      <p:sp>
        <p:nvSpPr>
          <p:cNvPr id="4" name="QuadreDeText 3"/>
          <p:cNvSpPr txBox="1"/>
          <p:nvPr/>
        </p:nvSpPr>
        <p:spPr>
          <a:xfrm>
            <a:off x="5508104" y="6270100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5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496628" y="6147479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71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7592" y="188640"/>
            <a:ext cx="8229600" cy="70609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CONTINGUTS</a:t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a-ES" dirty="0" smtClean="0"/>
              <a:t>Valoració </a:t>
            </a:r>
            <a:r>
              <a:rPr lang="ca-ES" dirty="0"/>
              <a:t>curs passat i propostes. </a:t>
            </a:r>
          </a:p>
          <a:p>
            <a:pPr lvl="0"/>
            <a:r>
              <a:rPr lang="ca-ES" dirty="0"/>
              <a:t>Proves educatives per avaluar dificultats d’aprenentatge.</a:t>
            </a:r>
          </a:p>
          <a:p>
            <a:pPr lvl="0"/>
            <a:r>
              <a:rPr lang="ca-ES" dirty="0"/>
              <a:t>Estimulació de llenguatge a alumnes de </a:t>
            </a:r>
            <a:r>
              <a:rPr lang="ca-ES" dirty="0" smtClean="0"/>
              <a:t>P-3</a:t>
            </a:r>
            <a:r>
              <a:rPr lang="ca-ES" dirty="0"/>
              <a:t>.</a:t>
            </a:r>
          </a:p>
          <a:p>
            <a:pPr lvl="0"/>
            <a:r>
              <a:rPr lang="ca-ES" dirty="0"/>
              <a:t>Intervenció educativa alumnat amb TEL</a:t>
            </a:r>
          </a:p>
          <a:p>
            <a:pPr lvl="0"/>
            <a:r>
              <a:rPr lang="ca-ES" dirty="0"/>
              <a:t>Abordatge educatiu d’alumnes amb trastorn de </a:t>
            </a:r>
            <a:r>
              <a:rPr lang="ca-ES" dirty="0" smtClean="0"/>
              <a:t>conducta.</a:t>
            </a:r>
            <a:endParaRPr lang="ca-ES" dirty="0"/>
          </a:p>
          <a:p>
            <a:pPr lvl="0"/>
            <a:r>
              <a:rPr lang="ca-ES" dirty="0"/>
              <a:t>Situacions de dol o crítiques en l’entorn educatiu.</a:t>
            </a:r>
          </a:p>
          <a:p>
            <a:pPr lvl="0"/>
            <a:r>
              <a:rPr lang="ca-ES" dirty="0"/>
              <a:t>Intervenció educativa amb alumnat amb TEA. </a:t>
            </a:r>
          </a:p>
          <a:p>
            <a:pPr lvl="0"/>
            <a:r>
              <a:rPr lang="ca-ES" dirty="0"/>
              <a:t>Experiències d’èxit als centres.</a:t>
            </a:r>
          </a:p>
          <a:p>
            <a:pPr lvl="0"/>
            <a:r>
              <a:rPr lang="ca-ES" dirty="0"/>
              <a:t>Valoració final del seminari.</a:t>
            </a:r>
          </a:p>
        </p:txBody>
      </p:sp>
      <p:sp>
        <p:nvSpPr>
          <p:cNvPr id="4" name="QuadreDeText 3"/>
          <p:cNvSpPr txBox="1"/>
          <p:nvPr/>
        </p:nvSpPr>
        <p:spPr>
          <a:xfrm>
            <a:off x="5148064" y="592226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5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148064" y="5805262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536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ca-ES" sz="3600" dirty="0"/>
              <a:t>PREVISIÓ CALENDARI </a:t>
            </a:r>
            <a:r>
              <a:rPr lang="ca-ES" sz="3600" dirty="0" smtClean="0"/>
              <a:t>ACTIVITATS</a:t>
            </a:r>
            <a:br>
              <a:rPr lang="ca-ES" sz="3600" dirty="0" smtClean="0"/>
            </a:br>
            <a:r>
              <a:rPr lang="ca-ES" sz="1100" dirty="0" smtClean="0"/>
              <a:t>PENDENT </a:t>
            </a:r>
            <a:r>
              <a:rPr lang="ca-ES" sz="1100" dirty="0"/>
              <a:t>DE CONFIRMACIÓ DELS SERVEIS EXTERNS</a:t>
            </a:r>
            <a:br>
              <a:rPr lang="ca-ES" sz="1100" dirty="0"/>
            </a:br>
            <a:r>
              <a:rPr lang="ca-ES" sz="1100" dirty="0"/>
              <a:t/>
            </a:r>
            <a:br>
              <a:rPr lang="ca-ES" sz="1100" dirty="0"/>
            </a:br>
            <a:endParaRPr lang="ca-ES" sz="1100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780237"/>
              </p:ext>
            </p:extLst>
          </p:nvPr>
        </p:nvGraphicFramePr>
        <p:xfrm>
          <a:off x="611560" y="1412776"/>
          <a:ext cx="8136904" cy="478292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809894"/>
                <a:gridCol w="6327010"/>
              </a:tblGrid>
              <a:tr h="401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CALENDARI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>
                          <a:effectLst/>
                        </a:rPr>
                        <a:t>CONTINGUTS/ACTIVITATS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63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>
                          <a:effectLst/>
                        </a:rPr>
                        <a:t>24/10/2019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Valoració curs passat i propostes.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Proves educatives per avaluar dificultats d’aprenentatge.</a:t>
                      </a:r>
                      <a:endParaRPr lang="ca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>
                          <a:effectLst/>
                        </a:rPr>
                        <a:t>21/11/2019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Estimulació de llenguatge a alumnes de p-3.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Intervenció educativa alumnat amb TEL / CREDA</a:t>
                      </a:r>
                      <a:endParaRPr lang="ca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>
                          <a:effectLst/>
                        </a:rPr>
                        <a:t>23/01/2020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Abordatge educatiu d’alumnes amb trastorn de conductes./CRETDIC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 </a:t>
                      </a:r>
                      <a:endParaRPr lang="ca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84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>
                          <a:effectLst/>
                        </a:rPr>
                        <a:t>13/02/2020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Situacions de dol o crítiques en l’entorn educatiu. CREU ROJA/BARCELONA UNITAT DE CRISI</a:t>
                      </a:r>
                      <a:endParaRPr lang="ca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>
                          <a:effectLst/>
                        </a:rPr>
                        <a:t>19/03/2020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Intervenció educativa amb alumnat amb TEA. CDIAP/CEEPSIR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 </a:t>
                      </a:r>
                      <a:endParaRPr lang="ca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>
                          <a:effectLst/>
                        </a:rPr>
                        <a:t>16/04/2020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Experiències d’èxit als centres.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 </a:t>
                      </a:r>
                      <a:endParaRPr lang="ca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>
                          <a:effectLst/>
                        </a:rPr>
                        <a:t>14/05/2020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Valoració final del seminari.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</a:rPr>
                        <a:t> </a:t>
                      </a:r>
                      <a:endParaRPr lang="ca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QuadreDeText 4"/>
          <p:cNvSpPr txBox="1"/>
          <p:nvPr/>
        </p:nvSpPr>
        <p:spPr>
          <a:xfrm>
            <a:off x="5164297" y="6270101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6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164297" y="6036095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448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ca-ES" dirty="0" smtClean="0"/>
              <a:t>SESSIÓ 1 </a:t>
            </a:r>
            <a:r>
              <a:rPr lang="ca-ES" sz="2800" dirty="0" smtClean="0"/>
              <a:t>Dijous 24 d’octubre 2019</a:t>
            </a:r>
            <a:endParaRPr lang="ca-ES" sz="28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INFORME VALORACIÓ CURS PASSAT.</a:t>
            </a:r>
          </a:p>
          <a:p>
            <a:r>
              <a:rPr lang="ca-ES" dirty="0" smtClean="0"/>
              <a:t>PRESENTACIÓ PROPOSTA DE TREBALL CURS 2019-2020.</a:t>
            </a:r>
          </a:p>
          <a:p>
            <a:r>
              <a:rPr lang="ca-ES" dirty="0" smtClean="0">
                <a:effectLst/>
              </a:rPr>
              <a:t>Xerrada sobre: Proves educatives per avaluar dificultats d’aprenentatge.</a:t>
            </a:r>
            <a:endParaRPr lang="ca-ES" dirty="0">
              <a:ea typeface="Calibri"/>
              <a:cs typeface="Times New Roman"/>
            </a:endParaRPr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5" name="QuadreDeText 4"/>
          <p:cNvSpPr txBox="1"/>
          <p:nvPr/>
        </p:nvSpPr>
        <p:spPr>
          <a:xfrm>
            <a:off x="5148064" y="592226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4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148064" y="5805262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902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ca-ES" dirty="0" smtClean="0"/>
              <a:t>Informe valoració curs anterior </a:t>
            </a:r>
            <a:br>
              <a:rPr lang="ca-ES" dirty="0" smtClean="0"/>
            </a:br>
            <a:r>
              <a:rPr lang="ca-ES" dirty="0" smtClean="0"/>
              <a:t>(2018-2019)</a:t>
            </a:r>
            <a:endParaRPr lang="ca-ES" dirty="0"/>
          </a:p>
        </p:txBody>
      </p:sp>
      <p:sp>
        <p:nvSpPr>
          <p:cNvPr id="4" name="QuadreDeText 3"/>
          <p:cNvSpPr txBox="1"/>
          <p:nvPr/>
        </p:nvSpPr>
        <p:spPr>
          <a:xfrm>
            <a:off x="5148064" y="592226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3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148064" y="5805262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67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a-ES" sz="1800" b="1" dirty="0" smtClean="0"/>
              <a:t>1. Valora </a:t>
            </a:r>
            <a:r>
              <a:rPr lang="ca-ES" sz="1800" b="1" dirty="0"/>
              <a:t>si el contingut del seminari t’ha servit per assolir els objectius proposats.</a:t>
            </a:r>
            <a:r>
              <a:rPr lang="ca-ES" sz="1800" dirty="0"/>
              <a:t/>
            </a:r>
            <a:br>
              <a:rPr lang="ca-ES" sz="1800" dirty="0"/>
            </a:br>
            <a:endParaRPr lang="ca-ES" sz="1800" dirty="0"/>
          </a:p>
        </p:txBody>
      </p:sp>
      <p:graphicFrame>
        <p:nvGraphicFramePr>
          <p:cNvPr id="4" name="Gráfico 2"/>
          <p:cNvGraphicFramePr/>
          <p:nvPr>
            <p:extLst>
              <p:ext uri="{D42A27DB-BD31-4B8C-83A1-F6EECF244321}">
                <p14:modId xmlns:p14="http://schemas.microsoft.com/office/powerpoint/2010/main" val="1921032826"/>
              </p:ext>
            </p:extLst>
          </p:nvPr>
        </p:nvGraphicFramePr>
        <p:xfrm>
          <a:off x="611560" y="980728"/>
          <a:ext cx="8136904" cy="5138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QuadreDeText 5"/>
          <p:cNvSpPr txBox="1"/>
          <p:nvPr/>
        </p:nvSpPr>
        <p:spPr>
          <a:xfrm>
            <a:off x="5508104" y="6348742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5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496628" y="6114736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00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lvl="0" algn="l"/>
            <a:r>
              <a:rPr lang="ca-ES" sz="1800" b="1" dirty="0" smtClean="0"/>
              <a:t>2. El </a:t>
            </a:r>
            <a:r>
              <a:rPr lang="ca-ES" sz="1800" b="1" dirty="0"/>
              <a:t>seminari t’ha aportat informació sobre :</a:t>
            </a:r>
            <a:r>
              <a:rPr lang="ca-ES" sz="1800" dirty="0"/>
              <a:t/>
            </a:r>
            <a:br>
              <a:rPr lang="ca-ES" sz="1800" dirty="0"/>
            </a:br>
            <a:endParaRPr lang="ca-ES" sz="1800" dirty="0"/>
          </a:p>
        </p:txBody>
      </p:sp>
      <p:graphicFrame>
        <p:nvGraphicFramePr>
          <p:cNvPr id="4" name="Gráfico 1"/>
          <p:cNvGraphicFramePr/>
          <p:nvPr>
            <p:extLst>
              <p:ext uri="{D42A27DB-BD31-4B8C-83A1-F6EECF244321}">
                <p14:modId xmlns:p14="http://schemas.microsoft.com/office/powerpoint/2010/main" val="116373129"/>
              </p:ext>
            </p:extLst>
          </p:nvPr>
        </p:nvGraphicFramePr>
        <p:xfrm>
          <a:off x="539552" y="980728"/>
          <a:ext cx="7920879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QuadreDeText 5"/>
          <p:cNvSpPr txBox="1"/>
          <p:nvPr/>
        </p:nvSpPr>
        <p:spPr>
          <a:xfrm>
            <a:off x="5364088" y="617479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5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364088" y="6057792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20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ca-ES" sz="1800" b="1" dirty="0" smtClean="0"/>
              <a:t>3. Metodologia </a:t>
            </a:r>
            <a:r>
              <a:rPr lang="ca-ES" sz="1800" b="1" dirty="0"/>
              <a:t>i dinàmica:</a:t>
            </a:r>
            <a:r>
              <a:rPr lang="ca-ES" sz="1800" dirty="0"/>
              <a:t/>
            </a:r>
            <a:br>
              <a:rPr lang="ca-ES" sz="1800" dirty="0"/>
            </a:br>
            <a:endParaRPr lang="ca-ES" sz="1800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996888065"/>
              </p:ext>
            </p:extLst>
          </p:nvPr>
        </p:nvGraphicFramePr>
        <p:xfrm>
          <a:off x="971600" y="1268760"/>
          <a:ext cx="7797527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QuadreDeText 4"/>
          <p:cNvSpPr txBox="1"/>
          <p:nvPr/>
        </p:nvSpPr>
        <p:spPr>
          <a:xfrm>
            <a:off x="5796136" y="629815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6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796136" y="6162329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434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ca-ES" sz="1800" b="1" dirty="0" smtClean="0"/>
              <a:t>4. Creus </a:t>
            </a:r>
            <a:r>
              <a:rPr lang="ca-ES" sz="1800" b="1" dirty="0"/>
              <a:t>que l’organització del seminari ha estat correcta en relació amb :</a:t>
            </a:r>
            <a:r>
              <a:rPr lang="ca-ES" sz="1800" dirty="0"/>
              <a:t/>
            </a:r>
            <a:br>
              <a:rPr lang="ca-ES" sz="1800" dirty="0"/>
            </a:br>
            <a:endParaRPr lang="ca-ES" sz="1800" dirty="0"/>
          </a:p>
        </p:txBody>
      </p:sp>
      <p:graphicFrame>
        <p:nvGraphicFramePr>
          <p:cNvPr id="4" name="Gráfic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065572"/>
              </p:ext>
            </p:extLst>
          </p:nvPr>
        </p:nvGraphicFramePr>
        <p:xfrm>
          <a:off x="467544" y="134076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QuadreDeText 4"/>
          <p:cNvSpPr txBox="1"/>
          <p:nvPr/>
        </p:nvSpPr>
        <p:spPr>
          <a:xfrm>
            <a:off x="5508104" y="6153098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6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493893" y="6036094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40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ca-ES" sz="1800" b="1" dirty="0" smtClean="0"/>
              <a:t>5. Consideres </a:t>
            </a:r>
            <a:r>
              <a:rPr lang="ca-ES" sz="1800" b="1" dirty="0"/>
              <a:t>que el bloc del seminari :</a:t>
            </a:r>
            <a:r>
              <a:rPr lang="ca-ES" sz="1800" dirty="0"/>
              <a:t/>
            </a:r>
            <a:br>
              <a:rPr lang="ca-ES" sz="1800" dirty="0"/>
            </a:br>
            <a:endParaRPr lang="ca-ES" sz="1800" dirty="0"/>
          </a:p>
        </p:txBody>
      </p:sp>
      <p:graphicFrame>
        <p:nvGraphicFramePr>
          <p:cNvPr id="5" name="Gràfic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914401"/>
              </p:ext>
            </p:extLst>
          </p:nvPr>
        </p:nvGraphicFramePr>
        <p:xfrm>
          <a:off x="611560" y="980728"/>
          <a:ext cx="7488832" cy="4903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QuadreDeText 3"/>
          <p:cNvSpPr txBox="1"/>
          <p:nvPr/>
        </p:nvSpPr>
        <p:spPr>
          <a:xfrm>
            <a:off x="5148064" y="592226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6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148064" y="5805262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8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ca-ES" sz="1800" b="1" dirty="0"/>
              <a:t>6</a:t>
            </a:r>
            <a:r>
              <a:rPr lang="ca-ES" sz="1800" b="1" dirty="0" smtClean="0"/>
              <a:t>. Activitats </a:t>
            </a:r>
            <a:r>
              <a:rPr lang="ca-ES" sz="1800" b="1" dirty="0"/>
              <a:t>programades</a:t>
            </a:r>
            <a:r>
              <a:rPr lang="ca-ES" sz="1800" dirty="0"/>
              <a:t/>
            </a:r>
            <a:br>
              <a:rPr lang="ca-ES" sz="1800" dirty="0"/>
            </a:br>
            <a:r>
              <a:rPr lang="ca-ES" sz="1800" b="1" dirty="0"/>
              <a:t>Xerrada de Xavier Besalú: Un canvi de mirada, el sedàs intercultural</a:t>
            </a:r>
            <a:r>
              <a:rPr lang="ca-ES" sz="1800" dirty="0"/>
              <a:t/>
            </a:r>
            <a:br>
              <a:rPr lang="ca-ES" sz="1800" dirty="0"/>
            </a:br>
            <a:endParaRPr lang="ca-ES" sz="1800" dirty="0"/>
          </a:p>
        </p:txBody>
      </p:sp>
      <p:graphicFrame>
        <p:nvGraphicFramePr>
          <p:cNvPr id="14" name="Gráfico 6"/>
          <p:cNvGraphicFramePr/>
          <p:nvPr>
            <p:extLst>
              <p:ext uri="{D42A27DB-BD31-4B8C-83A1-F6EECF244321}">
                <p14:modId xmlns:p14="http://schemas.microsoft.com/office/powerpoint/2010/main" val="851946397"/>
              </p:ext>
            </p:extLst>
          </p:nvPr>
        </p:nvGraphicFramePr>
        <p:xfrm>
          <a:off x="611560" y="1196752"/>
          <a:ext cx="3495675" cy="1781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QuadreDeText 14"/>
          <p:cNvSpPr txBox="1"/>
          <p:nvPr/>
        </p:nvSpPr>
        <p:spPr>
          <a:xfrm>
            <a:off x="683568" y="328498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Xerrada de Jaime Mateu: La comunitat xinesa a Santa Coloma de </a:t>
            </a:r>
            <a:r>
              <a:rPr lang="ca-ES" b="1" dirty="0" smtClean="0"/>
              <a:t>Gramenet</a:t>
            </a:r>
            <a:endParaRPr lang="ca-ES" dirty="0"/>
          </a:p>
        </p:txBody>
      </p:sp>
      <p:graphicFrame>
        <p:nvGraphicFramePr>
          <p:cNvPr id="16" name="Gráfico 7"/>
          <p:cNvGraphicFramePr/>
          <p:nvPr>
            <p:extLst>
              <p:ext uri="{D42A27DB-BD31-4B8C-83A1-F6EECF244321}">
                <p14:modId xmlns:p14="http://schemas.microsoft.com/office/powerpoint/2010/main" val="4156408520"/>
              </p:ext>
            </p:extLst>
          </p:nvPr>
        </p:nvGraphicFramePr>
        <p:xfrm>
          <a:off x="4427984" y="3789040"/>
          <a:ext cx="3257550" cy="1800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QuadreDeText 5"/>
          <p:cNvSpPr txBox="1"/>
          <p:nvPr/>
        </p:nvSpPr>
        <p:spPr>
          <a:xfrm>
            <a:off x="5148064" y="5922266"/>
            <a:ext cx="363589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200" dirty="0" smtClean="0"/>
              <a:t>Departament d’Educació</a:t>
            </a:r>
          </a:p>
          <a:p>
            <a:pPr algn="ctr"/>
            <a:r>
              <a:rPr lang="ca-ES" sz="1200" dirty="0" smtClean="0"/>
              <a:t> EAP -B-12. Santa Coloma Gramenet</a:t>
            </a:r>
            <a:endParaRPr lang="ca-ES" sz="1200" dirty="0"/>
          </a:p>
        </p:txBody>
      </p:sp>
      <p:pic>
        <p:nvPicPr>
          <p:cNvPr id="7" name="Picture 2" descr="Resultado de imagen de departament d'educaciÃ³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7" t="8917" r="79750" b="71846"/>
          <a:stretch/>
        </p:blipFill>
        <p:spPr bwMode="auto">
          <a:xfrm>
            <a:off x="5148064" y="5805262"/>
            <a:ext cx="720080" cy="69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5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102</TotalTime>
  <Words>519</Words>
  <Application>Microsoft Office PowerPoint</Application>
  <PresentationFormat>Presentació en pantalla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15</vt:i4>
      </vt:variant>
    </vt:vector>
  </HeadingPairs>
  <TitlesOfParts>
    <vt:vector size="16" baseType="lpstr">
      <vt:lpstr>Tema de l'Office</vt:lpstr>
      <vt:lpstr>Seminari de coordinació  dels professionals  que donen suport a la inclusió </vt:lpstr>
      <vt:lpstr>SESSIÓ 1 Dijous 24 d’octubre 2019</vt:lpstr>
      <vt:lpstr>Informe valoració curs anterior  (2018-2019)</vt:lpstr>
      <vt:lpstr>1. Valora si el contingut del seminari t’ha servit per assolir els objectius proposats. </vt:lpstr>
      <vt:lpstr>2. El seminari t’ha aportat informació sobre : </vt:lpstr>
      <vt:lpstr>3. Metodologia i dinàmica: </vt:lpstr>
      <vt:lpstr>4. Creus que l’organització del seminari ha estat correcta en relació amb : </vt:lpstr>
      <vt:lpstr>5. Consideres que el bloc del seminari : </vt:lpstr>
      <vt:lpstr>6. Activitats programades Xerrada de Xavier Besalú: Un canvi de mirada, el sedàs intercultural </vt:lpstr>
      <vt:lpstr>Presentació recurs SAPPIR: Dol migratori i processos de suport</vt:lpstr>
      <vt:lpstr>Presentació de la xarxa Pro-infància</vt:lpstr>
      <vt:lpstr>PROPOSTA DE TREBALL  CURS 2019-2020</vt:lpstr>
      <vt:lpstr>OBJECTIUS</vt:lpstr>
      <vt:lpstr> CONTINGUTS </vt:lpstr>
      <vt:lpstr>PREVISIÓ CALENDARI ACTIVITATS PENDENT DE CONFIRMACIÓ DELS SERVEIS EXTERNS  </vt:lpstr>
    </vt:vector>
  </TitlesOfParts>
  <Company>Departament d'Ensenyament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 de coordinació del professionals que donen suport a la inclusió</dc:title>
  <dc:creator>Bazoco Garcia, Jose Antonio</dc:creator>
  <cp:lastModifiedBy>Bazoco Garcia, Jose Antonio</cp:lastModifiedBy>
  <cp:revision>13</cp:revision>
  <dcterms:created xsi:type="dcterms:W3CDTF">2019-10-18T08:55:48Z</dcterms:created>
  <dcterms:modified xsi:type="dcterms:W3CDTF">2019-10-21T15:14:55Z</dcterms:modified>
</cp:coreProperties>
</file>