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  <p:sldId id="258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A0D3C-E9FA-475D-A86C-FA2194F4B303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881FD-6982-4C55-9F1D-BB2848D68C1C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81FD-6982-4C55-9F1D-BB2848D68C1C}" type="slidenum">
              <a:rPr lang="ca-ES" smtClean="0"/>
              <a:pPr/>
              <a:t>9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FC0FEC6-F08D-4465-B389-C81958A3D9D8}" type="datetimeFigureOut">
              <a:rPr lang="ca-ES" smtClean="0"/>
              <a:pPr/>
              <a:t>28/10/2010</a:t>
            </a:fld>
            <a:endParaRPr lang="ca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5951FC3-C10A-4886-ADC9-0C0C5D7A3F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Curriculo%20Carolina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IDEA.do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GRAELLA%20DE%20RECOLLIDA%20DE%20DADES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locs.xtec.cat/tcscg" TargetMode="External"/><Relationship Id="rId2" Type="http://schemas.openxmlformats.org/officeDocument/2006/relationships/hyperlink" Target="SEMINARI%20DE%20FORMACI&#211;%20EN%20XARXA%20EE%20(II)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seminari2.mht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hyperlink" Target="Metodo%20Teacch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>
                <a:latin typeface="Akbar" pitchFamily="2" charset="0"/>
              </a:rPr>
              <a:t>Seminari d’Educació Especial 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752600"/>
          </a:xfrm>
        </p:spPr>
        <p:txBody>
          <a:bodyPr>
            <a:normAutofit/>
          </a:bodyPr>
          <a:lstStyle/>
          <a:p>
            <a:r>
              <a:rPr lang="ca-ES" dirty="0" smtClean="0">
                <a:latin typeface="Maiandra GD" pitchFamily="34" charset="0"/>
              </a:rPr>
              <a:t>Organització i Material de treball per al </a:t>
            </a:r>
          </a:p>
          <a:p>
            <a:r>
              <a:rPr lang="ca-ES" dirty="0" smtClean="0">
                <a:latin typeface="Maiandra GD" pitchFamily="34" charset="0"/>
              </a:rPr>
              <a:t>curs 10-11</a:t>
            </a:r>
            <a:endParaRPr lang="ca-ES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kbar" pitchFamily="2" charset="0"/>
                <a:hlinkClick r:id="rId2" action="ppaction://hlinkfile"/>
              </a:rPr>
              <a:t>Currículum Carolina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rmAutofit fontScale="70000" lnSpcReduction="20000"/>
          </a:bodyPr>
          <a:lstStyle/>
          <a:p>
            <a:r>
              <a:rPr lang="ca-ES" dirty="0" smtClean="0">
                <a:latin typeface="Maiandra GD" pitchFamily="34" charset="0"/>
              </a:rPr>
              <a:t>Va ser elaborat per un grup d’experts de la Universitat de Carolina del Nord. </a:t>
            </a:r>
          </a:p>
          <a:p>
            <a:pPr>
              <a:buNone/>
            </a:pPr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</a:rPr>
              <a:t>L’objectiu del “CURRICULO CAROLINA” és  proporcionar ajuda a las persones que es dediquen a la intervenció precoç, familiars de nens i nenes amb limitacions i altres persones dedicades a la cura de nens. </a:t>
            </a:r>
            <a:br>
              <a:rPr lang="ca-ES" dirty="0" smtClean="0">
                <a:latin typeface="Maiandra GD" pitchFamily="34" charset="0"/>
              </a:rPr>
            </a:br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</a:rPr>
              <a:t>El Programa consta de 26 seqüències </a:t>
            </a:r>
            <a:r>
              <a:rPr lang="ca-ES" dirty="0" err="1" smtClean="0">
                <a:latin typeface="Maiandra GD" pitchFamily="34" charset="0"/>
              </a:rPr>
              <a:t>lógiques</a:t>
            </a:r>
            <a:r>
              <a:rPr lang="ca-ES" dirty="0" smtClean="0">
                <a:latin typeface="Maiandra GD" pitchFamily="34" charset="0"/>
              </a:rPr>
              <a:t> que </a:t>
            </a:r>
            <a:r>
              <a:rPr lang="ca-ES" dirty="0" err="1" smtClean="0">
                <a:latin typeface="Maiandra GD" pitchFamily="34" charset="0"/>
              </a:rPr>
              <a:t>abarrquen</a:t>
            </a:r>
            <a:r>
              <a:rPr lang="ca-ES" dirty="0" smtClean="0">
                <a:latin typeface="Maiandra GD" pitchFamily="34" charset="0"/>
              </a:rPr>
              <a:t> 5 àrees principals: </a:t>
            </a:r>
          </a:p>
          <a:p>
            <a:pPr>
              <a:buNone/>
            </a:pPr>
            <a:r>
              <a:rPr lang="ca-ES" b="1" dirty="0" smtClean="0">
                <a:latin typeface="Maiandra GD" pitchFamily="34" charset="0"/>
              </a:rPr>
              <a:t>    Cognició, Comunicació, Adaptació social, Motricitat fina y Motricitat grossa</a:t>
            </a:r>
            <a:r>
              <a:rPr lang="ca-ES" dirty="0" smtClean="0">
                <a:latin typeface="Maiandra GD" pitchFamily="34" charset="0"/>
              </a:rPr>
              <a:t>.</a:t>
            </a:r>
          </a:p>
          <a:p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</a:rPr>
              <a:t>Permet crear programes per a les necessitats específiques de cada nen: adaptar les activitats als nens i nenes que tenen algun tipus de necessitat en el seu desenvolupament.</a:t>
            </a:r>
            <a:br>
              <a:rPr lang="ca-ES" dirty="0" smtClean="0">
                <a:latin typeface="Maiandra GD" pitchFamily="34" charset="0"/>
              </a:rPr>
            </a:br>
            <a:endParaRPr lang="ca-ES" dirty="0" smtClean="0">
              <a:latin typeface="Maiandra GD" pitchFamily="34" charset="0"/>
            </a:endParaRPr>
          </a:p>
        </p:txBody>
      </p:sp>
      <p:sp>
        <p:nvSpPr>
          <p:cNvPr id="4" name="3 Flecha circular">
            <a:hlinkClick r:id="rId3" action="ppaction://hlinksldjump"/>
          </p:cNvPr>
          <p:cNvSpPr/>
          <p:nvPr/>
        </p:nvSpPr>
        <p:spPr>
          <a:xfrm rot="10800000">
            <a:off x="7740352" y="4581128"/>
            <a:ext cx="792088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261294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5373216"/>
            <a:ext cx="8183880" cy="661824"/>
          </a:xfrm>
        </p:spPr>
        <p:txBody>
          <a:bodyPr/>
          <a:lstStyle/>
          <a:p>
            <a:r>
              <a:rPr lang="es-ES" dirty="0" smtClean="0">
                <a:latin typeface="Akbar" pitchFamily="2" charset="0"/>
                <a:hlinkClick r:id="rId2" action="ppaction://hlinkfile"/>
              </a:rPr>
              <a:t>IDEA</a:t>
            </a:r>
            <a:r>
              <a:rPr lang="es-ES" dirty="0" smtClean="0">
                <a:latin typeface="Akbar" pitchFamily="2" charset="0"/>
              </a:rPr>
              <a:t> (</a:t>
            </a:r>
            <a:r>
              <a:rPr lang="es-ES" dirty="0" err="1" smtClean="0">
                <a:latin typeface="Akbar" pitchFamily="2" charset="0"/>
              </a:rPr>
              <a:t>inventari</a:t>
            </a:r>
            <a:r>
              <a:rPr lang="es-ES" dirty="0" smtClean="0">
                <a:latin typeface="Akbar" pitchFamily="2" charset="0"/>
              </a:rPr>
              <a:t> de </a:t>
            </a:r>
            <a:r>
              <a:rPr lang="es-ES" dirty="0" err="1" smtClean="0">
                <a:latin typeface="Akbar" pitchFamily="2" charset="0"/>
              </a:rPr>
              <a:t>l’espectre</a:t>
            </a:r>
            <a:r>
              <a:rPr lang="es-ES" dirty="0" smtClean="0">
                <a:latin typeface="Akbar" pitchFamily="2" charset="0"/>
              </a:rPr>
              <a:t> autista)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92500"/>
          </a:bodyPr>
          <a:lstStyle/>
          <a:p>
            <a:r>
              <a:rPr lang="ca-ES" dirty="0" err="1" smtClean="0">
                <a:latin typeface="Maiandra GD" pitchFamily="34" charset="0"/>
              </a:rPr>
              <a:t>Riviere</a:t>
            </a:r>
            <a:r>
              <a:rPr lang="ca-ES" dirty="0" smtClean="0">
                <a:latin typeface="Maiandra GD" pitchFamily="34" charset="0"/>
              </a:rPr>
              <a:t>, A. (autor)</a:t>
            </a:r>
          </a:p>
          <a:p>
            <a:r>
              <a:rPr lang="ca-ES" dirty="0" smtClean="0">
                <a:latin typeface="Maiandra GD" pitchFamily="34" charset="0"/>
              </a:rPr>
              <a:t>Usos: diagnòstic però sobretot per situar el nivell de desenvolupament de </a:t>
            </a:r>
            <a:r>
              <a:rPr lang="ca-ES" dirty="0" err="1" smtClean="0">
                <a:latin typeface="Maiandra GD" pitchFamily="34" charset="0"/>
              </a:rPr>
              <a:t>l’infant</a:t>
            </a:r>
            <a:r>
              <a:rPr lang="ca-ES" dirty="0" smtClean="0">
                <a:latin typeface="Maiandra GD" pitchFamily="34" charset="0"/>
              </a:rPr>
              <a:t> amb trastorn de l’espectre autista. Valorar la sever</a:t>
            </a:r>
          </a:p>
          <a:p>
            <a:r>
              <a:rPr lang="ca-ES" dirty="0" smtClean="0">
                <a:latin typeface="Maiandra GD" pitchFamily="34" charset="0"/>
              </a:rPr>
              <a:t>4 àrees amb 12 dimensions de desenvolupament i cada dimensió s’avalua amb una escala d’afectació.</a:t>
            </a:r>
          </a:p>
          <a:p>
            <a:endParaRPr lang="ca-ES" dirty="0" smtClean="0">
              <a:latin typeface="Maiandra GD" pitchFamily="34" charset="0"/>
            </a:endParaRPr>
          </a:p>
          <a:p>
            <a:pPr>
              <a:buNone/>
            </a:pPr>
            <a:r>
              <a:rPr lang="es-ES" sz="2700" b="1" smtClean="0">
                <a:latin typeface="Maiandra GD" pitchFamily="34" charset="0"/>
              </a:rPr>
              <a:t>- Escala </a:t>
            </a:r>
            <a:r>
              <a:rPr lang="es-ES" sz="2700" b="1" dirty="0" smtClean="0">
                <a:latin typeface="Maiandra GD" pitchFamily="34" charset="0"/>
              </a:rPr>
              <a:t>de Trastornos del desarrollo social</a:t>
            </a:r>
          </a:p>
          <a:p>
            <a:pPr>
              <a:buNone/>
            </a:pPr>
            <a:r>
              <a:rPr lang="es-ES" sz="2700" b="1" dirty="0" smtClean="0">
                <a:latin typeface="Maiandra GD" pitchFamily="34" charset="0"/>
              </a:rPr>
              <a:t>-Escala de Trastornos de la comunicación y el lenguaje</a:t>
            </a:r>
          </a:p>
          <a:p>
            <a:pPr>
              <a:buNone/>
            </a:pPr>
            <a:r>
              <a:rPr lang="es-ES" sz="2700" b="1" dirty="0" smtClean="0">
                <a:latin typeface="Maiandra GD" pitchFamily="34" charset="0"/>
              </a:rPr>
              <a:t>-Escala de Trastornos de la anticipación y flexibilidad</a:t>
            </a:r>
          </a:p>
          <a:p>
            <a:pPr>
              <a:buNone/>
            </a:pPr>
            <a:r>
              <a:rPr lang="es-ES" sz="2700" b="1" dirty="0" smtClean="0">
                <a:latin typeface="Maiandra GD" pitchFamily="34" charset="0"/>
              </a:rPr>
              <a:t>-Escala de Trastornos de la simbolización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latin typeface="Akbar" pitchFamily="2" charset="0"/>
              </a:rPr>
              <a:t>Treball de coordinació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</a:rPr>
              <a:t>Treball de casos:</a:t>
            </a:r>
          </a:p>
          <a:p>
            <a:pPr lvl="1"/>
            <a:r>
              <a:rPr lang="ca-ES" dirty="0" smtClean="0">
                <a:latin typeface="Maiandra GD" pitchFamily="34" charset="0"/>
              </a:rPr>
              <a:t>Objectiu: </a:t>
            </a:r>
          </a:p>
          <a:p>
            <a:pPr lvl="2"/>
            <a:r>
              <a:rPr lang="ca-ES" dirty="0" smtClean="0">
                <a:latin typeface="Maiandra GD" pitchFamily="34" charset="0"/>
              </a:rPr>
              <a:t>Establir un procediment d’actuació amb el casos d’alumnat amb TEA (treball </a:t>
            </a:r>
            <a:r>
              <a:rPr lang="ca-ES" dirty="0" err="1" smtClean="0">
                <a:latin typeface="Maiandra GD" pitchFamily="34" charset="0"/>
              </a:rPr>
              <a:t>multidisciplinar</a:t>
            </a:r>
            <a:r>
              <a:rPr lang="ca-ES" dirty="0" smtClean="0">
                <a:latin typeface="Maiandra GD" pitchFamily="34" charset="0"/>
              </a:rPr>
              <a:t>, estratègies d’intervenció dins l’aula –continguts, </a:t>
            </a:r>
            <a:r>
              <a:rPr lang="ca-ES" dirty="0" err="1" smtClean="0">
                <a:latin typeface="Maiandra GD" pitchFamily="34" charset="0"/>
              </a:rPr>
              <a:t>metodolgia</a:t>
            </a:r>
            <a:r>
              <a:rPr lang="ca-ES" dirty="0" smtClean="0">
                <a:latin typeface="Maiandra GD" pitchFamily="34" charset="0"/>
              </a:rPr>
              <a:t> i temporalització</a:t>
            </a:r>
            <a:r>
              <a:rPr lang="ca-ES" dirty="0" smtClean="0">
                <a:latin typeface="Maiandra GD" pitchFamily="34" charset="0"/>
                <a:sym typeface="Wingdings" pitchFamily="2" charset="2"/>
              </a:rPr>
              <a:t></a:t>
            </a:r>
            <a:r>
              <a:rPr lang="ca-ES" dirty="0" smtClean="0">
                <a:latin typeface="Maiandra GD" pitchFamily="34" charset="0"/>
              </a:rPr>
              <a:t> elaboració de plans individualitzats</a:t>
            </a:r>
          </a:p>
          <a:p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2" action="ppaction://hlinkfile"/>
              </a:rPr>
              <a:t>Graella de recollida de dades</a:t>
            </a:r>
            <a:r>
              <a:rPr lang="ca-ES" dirty="0" smtClean="0">
                <a:latin typeface="Maiandra GD" pitchFamily="34" charset="0"/>
              </a:rPr>
              <a:t>.</a:t>
            </a:r>
          </a:p>
          <a:p>
            <a:pPr lvl="2">
              <a:buNone/>
            </a:pPr>
            <a:r>
              <a:rPr lang="ca-ES" dirty="0" smtClean="0">
                <a:latin typeface="Maiandra GD" pitchFamily="34" charset="0"/>
              </a:rPr>
              <a:t>		</a:t>
            </a:r>
          </a:p>
          <a:p>
            <a:pPr lvl="2">
              <a:buNone/>
            </a:pPr>
            <a:endParaRPr lang="ca-ES" dirty="0" smtClean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50912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ca-ES" dirty="0" smtClean="0">
                <a:latin typeface="Akbar" pitchFamily="2" charset="0"/>
              </a:rPr>
              <a:t>Objectius per al curs i metodologia de treball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3744416"/>
          </a:xfrm>
        </p:spPr>
        <p:txBody>
          <a:bodyPr/>
          <a:lstStyle/>
          <a:p>
            <a:endParaRPr lang="ca-ES" dirty="0" smtClean="0">
              <a:latin typeface="Maiandra GD" pitchFamily="34" charset="0"/>
            </a:endParaRPr>
          </a:p>
          <a:p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2" action="ppaction://hlinkfile"/>
              </a:rPr>
              <a:t>Programació del seminari</a:t>
            </a:r>
            <a:endParaRPr lang="ca-ES" dirty="0" smtClean="0">
              <a:latin typeface="Maiandra GD" pitchFamily="34" charset="0"/>
            </a:endParaRPr>
          </a:p>
          <a:p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3"/>
              </a:rPr>
              <a:t>http://blocs.xtec.cat/tcscg/</a:t>
            </a:r>
            <a:endParaRPr lang="ca-ES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>
                <a:latin typeface="Akbar" pitchFamily="2" charset="0"/>
              </a:rPr>
              <a:t>Índex dels documents i instruments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 smtClean="0">
              <a:latin typeface="Maiandra GD" pitchFamily="34" charset="0"/>
            </a:endParaRPr>
          </a:p>
          <a:p>
            <a:endParaRPr lang="es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2" action="ppaction://hlinksldjump"/>
              </a:rPr>
              <a:t>Indicadors de detecció (Presentació Marta </a:t>
            </a:r>
            <a:r>
              <a:rPr lang="ca-ES" dirty="0" err="1" smtClean="0">
                <a:latin typeface="Maiandra GD" pitchFamily="34" charset="0"/>
                <a:hlinkClick r:id="rId2" action="ppaction://hlinksldjump"/>
              </a:rPr>
              <a:t>Maristany</a:t>
            </a:r>
            <a:r>
              <a:rPr lang="ca-ES" dirty="0" smtClean="0">
                <a:latin typeface="Maiandra GD" pitchFamily="34" charset="0"/>
                <a:hlinkClick r:id="rId2" action="ppaction://hlinksldjump"/>
              </a:rPr>
              <a:t>).</a:t>
            </a:r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3" action="ppaction://hlinkfile"/>
              </a:rPr>
              <a:t>Què ens demanaria un nen amb </a:t>
            </a:r>
            <a:r>
              <a:rPr lang="ca-ES" dirty="0" err="1" smtClean="0">
                <a:latin typeface="Maiandra GD" pitchFamily="34" charset="0"/>
                <a:hlinkClick r:id="rId3" action="ppaction://hlinkfile"/>
              </a:rPr>
              <a:t>TEA</a:t>
            </a:r>
            <a:r>
              <a:rPr lang="ca-ES" dirty="0" smtClean="0">
                <a:latin typeface="Maiandra GD" pitchFamily="34" charset="0"/>
                <a:hlinkClick r:id="rId3" action="ppaction://hlinkfile"/>
              </a:rPr>
              <a:t>?</a:t>
            </a:r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4" action="ppaction://hlinkfile"/>
              </a:rPr>
              <a:t>Mètode </a:t>
            </a:r>
            <a:r>
              <a:rPr lang="ca-ES" dirty="0" err="1" smtClean="0">
                <a:latin typeface="Maiandra GD" pitchFamily="34" charset="0"/>
                <a:hlinkClick r:id="rId4" action="ppaction://hlinkfile"/>
              </a:rPr>
              <a:t>TEACH</a:t>
            </a:r>
            <a:r>
              <a:rPr lang="ca-ES" dirty="0" smtClean="0">
                <a:latin typeface="Maiandra GD" pitchFamily="34" charset="0"/>
                <a:hlinkClick r:id="rId4" action="ppaction://hlinkfile"/>
              </a:rPr>
              <a:t>.</a:t>
            </a:r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5" action="ppaction://hlinksldjump"/>
              </a:rPr>
              <a:t>Currículum Carolina.</a:t>
            </a:r>
            <a:endParaRPr lang="ca-ES" dirty="0" smtClean="0">
              <a:latin typeface="Maiandra GD" pitchFamily="34" charset="0"/>
            </a:endParaRPr>
          </a:p>
          <a:p>
            <a:r>
              <a:rPr lang="ca-ES" dirty="0" smtClean="0">
                <a:latin typeface="Maiandra GD" pitchFamily="34" charset="0"/>
                <a:hlinkClick r:id="rId6" action="ppaction://hlinksldjump"/>
              </a:rPr>
              <a:t>IDEA</a:t>
            </a:r>
            <a:endParaRPr lang="ca-ES" dirty="0" smtClean="0">
              <a:latin typeface="Maiandra GD" pitchFamily="34" charset="0"/>
            </a:endParaRPr>
          </a:p>
          <a:p>
            <a:r>
              <a:rPr lang="es-ES" dirty="0" smtClean="0">
                <a:latin typeface="Maiandra GD" pitchFamily="34" charset="0"/>
              </a:rPr>
              <a:t>CHAT</a:t>
            </a:r>
            <a:endParaRPr lang="ca-ES" dirty="0" smtClean="0">
              <a:latin typeface="Maiandra GD" pitchFamily="34" charset="0"/>
            </a:endParaRPr>
          </a:p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Maiandra GD" pitchFamily="34" charset="0"/>
              </a:rPr>
              <a:t>La elaboración de las adaptaciones curriculares para alumnos TEA en centros educativos (</a:t>
            </a:r>
            <a:r>
              <a:rPr lang="es-ES" smtClean="0">
                <a:solidFill>
                  <a:schemeClr val="accent1">
                    <a:lumMod val="75000"/>
                  </a:schemeClr>
                </a:solidFill>
                <a:latin typeface="Maiandra GD" pitchFamily="34" charset="0"/>
              </a:rPr>
              <a:t>capítol </a:t>
            </a:r>
            <a:r>
              <a:rPr lang="es-ES" smtClean="0">
                <a:solidFill>
                  <a:schemeClr val="accent1">
                    <a:lumMod val="75000"/>
                  </a:schemeClr>
                </a:solidFill>
                <a:latin typeface="Maiandra GD" pitchFamily="34" charset="0"/>
              </a:rPr>
              <a:t>8è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Maiandra GD" pitchFamily="34" charset="0"/>
              </a:rPr>
              <a:t>) </a:t>
            </a:r>
          </a:p>
          <a:p>
            <a:endParaRPr lang="es-ES" dirty="0" smtClean="0">
              <a:latin typeface="Maiandra GD" pitchFamily="34" charset="0"/>
            </a:endParaRPr>
          </a:p>
          <a:p>
            <a:endParaRPr lang="ca-ES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2"/>
          </a:xfrm>
        </p:spPr>
        <p:txBody>
          <a:bodyPr/>
          <a:lstStyle/>
          <a:p>
            <a:r>
              <a:rPr lang="es-ES" dirty="0" err="1" smtClean="0">
                <a:latin typeface="Akbar" pitchFamily="2" charset="0"/>
              </a:rPr>
              <a:t>Indicadors</a:t>
            </a:r>
            <a:r>
              <a:rPr lang="es-ES" dirty="0" smtClean="0">
                <a:latin typeface="Akbar" pitchFamily="2" charset="0"/>
              </a:rPr>
              <a:t> de </a:t>
            </a:r>
            <a:r>
              <a:rPr lang="es-ES" dirty="0" err="1" smtClean="0">
                <a:latin typeface="Akbar" pitchFamily="2" charset="0"/>
              </a:rPr>
              <a:t>Detecció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" sz="5100" b="1" dirty="0" smtClean="0">
                <a:latin typeface="Maiandra GD" pitchFamily="34" charset="0"/>
              </a:rPr>
              <a:t>Signos de alerta 2-3 años</a:t>
            </a:r>
          </a:p>
          <a:p>
            <a:endParaRPr lang="es-ES" dirty="0" smtClean="0"/>
          </a:p>
          <a:p>
            <a:r>
              <a:rPr lang="es-ES" sz="3600" dirty="0" smtClean="0">
                <a:latin typeface="Maiandra GD" pitchFamily="34" charset="0"/>
              </a:rPr>
              <a:t> </a:t>
            </a:r>
            <a:r>
              <a:rPr lang="es-ES" sz="4200" dirty="0" smtClean="0">
                <a:latin typeface="Maiandra GD" pitchFamily="34" charset="0"/>
              </a:rPr>
              <a:t>No responde a su nombre. Sospecha de déficit auditivo</a:t>
            </a:r>
          </a:p>
          <a:p>
            <a:r>
              <a:rPr lang="ca-ES" sz="4200" dirty="0" smtClean="0">
                <a:latin typeface="Maiandra GD" pitchFamily="34" charset="0"/>
              </a:rPr>
              <a:t> Contacto visual pobre o </a:t>
            </a:r>
            <a:r>
              <a:rPr lang="ca-ES" sz="4200" dirty="0" err="1" smtClean="0">
                <a:latin typeface="Maiandra GD" pitchFamily="34" charset="0"/>
              </a:rPr>
              <a:t>ausente</a:t>
            </a:r>
            <a:r>
              <a:rPr lang="ca-ES" sz="4200" dirty="0" smtClean="0">
                <a:latin typeface="Maiandra GD" pitchFamily="34" charset="0"/>
              </a:rPr>
              <a:t>. </a:t>
            </a:r>
          </a:p>
          <a:p>
            <a:r>
              <a:rPr lang="ca-ES" sz="4200" dirty="0" err="1" smtClean="0">
                <a:latin typeface="Maiandra GD" pitchFamily="34" charset="0"/>
              </a:rPr>
              <a:t>Escaso</a:t>
            </a:r>
            <a:r>
              <a:rPr lang="ca-ES" sz="4200" dirty="0" smtClean="0">
                <a:latin typeface="Maiandra GD" pitchFamily="34" charset="0"/>
              </a:rPr>
              <a:t> o </a:t>
            </a:r>
            <a:r>
              <a:rPr lang="ca-ES" sz="4200" dirty="0" err="1" smtClean="0">
                <a:latin typeface="Maiandra GD" pitchFamily="34" charset="0"/>
              </a:rPr>
              <a:t>nulo</a:t>
            </a:r>
            <a:r>
              <a:rPr lang="ca-ES" sz="4200" dirty="0" smtClean="0">
                <a:latin typeface="Maiandra GD" pitchFamily="34" charset="0"/>
              </a:rPr>
              <a:t> inicio de las interacciones </a:t>
            </a:r>
            <a:r>
              <a:rPr lang="es-ES" sz="4200" dirty="0" smtClean="0">
                <a:latin typeface="Maiandra GD" pitchFamily="34" charset="0"/>
              </a:rPr>
              <a:t>espontáneas con compañeros. Preferencia por la soledad.</a:t>
            </a:r>
          </a:p>
          <a:p>
            <a:r>
              <a:rPr lang="es-ES" sz="4200" dirty="0" smtClean="0">
                <a:latin typeface="Maiandra GD" pitchFamily="34" charset="0"/>
              </a:rPr>
              <a:t> Poca intención comunicativa excepto si se trata de sus intereses específicos o a nivel familiar o, en ocasiones, con la maestra.</a:t>
            </a:r>
          </a:p>
          <a:p>
            <a:r>
              <a:rPr lang="es-ES" sz="4200" dirty="0" smtClean="0">
                <a:latin typeface="Maiandra GD" pitchFamily="34" charset="0"/>
              </a:rPr>
              <a:t> Ausencia de lenguaje verbal o gestual, retraso en la aparición del lenguaje ,</a:t>
            </a:r>
          </a:p>
          <a:p>
            <a:r>
              <a:rPr lang="es-ES" sz="4200" dirty="0" smtClean="0">
                <a:latin typeface="Maiandra GD" pitchFamily="34" charset="0"/>
              </a:rPr>
              <a:t>Desarrollo rápido del lenguaje y/o lenguaje inadecuado.</a:t>
            </a:r>
          </a:p>
          <a:p>
            <a:r>
              <a:rPr lang="es-ES" sz="4200" dirty="0" smtClean="0">
                <a:latin typeface="Maiandra GD" pitchFamily="34" charset="0"/>
              </a:rPr>
              <a:t> Marcada preferencia por algún juego u objeto y resistencia al cambio.</a:t>
            </a:r>
          </a:p>
          <a:p>
            <a:r>
              <a:rPr lang="es-ES" sz="4200" dirty="0" smtClean="0">
                <a:latin typeface="Maiandra GD" pitchFamily="34" charset="0"/>
              </a:rPr>
              <a:t>Juego repetitivo y no simbólico.</a:t>
            </a:r>
          </a:p>
          <a:p>
            <a:r>
              <a:rPr lang="es-ES" sz="4200" dirty="0" smtClean="0">
                <a:latin typeface="Maiandra GD" pitchFamily="34" charset="0"/>
              </a:rPr>
              <a:t> Reacciones exageradas a algunos estímulos sensoriales. Rabietas </a:t>
            </a:r>
            <a:r>
              <a:rPr lang="ca-ES" sz="4200" dirty="0" smtClean="0">
                <a:latin typeface="Maiandra GD" pitchFamily="34" charset="0"/>
              </a:rPr>
              <a:t>inexplicables.</a:t>
            </a:r>
          </a:p>
          <a:p>
            <a:r>
              <a:rPr lang="ca-ES" sz="4200" dirty="0" smtClean="0">
                <a:latin typeface="Maiandra GD" pitchFamily="34" charset="0"/>
              </a:rPr>
              <a:t> </a:t>
            </a:r>
            <a:r>
              <a:rPr lang="ca-ES" sz="4200" dirty="0" err="1" smtClean="0">
                <a:latin typeface="Maiandra GD" pitchFamily="34" charset="0"/>
              </a:rPr>
              <a:t>Motrizmente</a:t>
            </a:r>
            <a:r>
              <a:rPr lang="ca-ES" sz="4200" dirty="0" smtClean="0">
                <a:latin typeface="Maiandra GD" pitchFamily="34" charset="0"/>
              </a:rPr>
              <a:t> </a:t>
            </a:r>
            <a:r>
              <a:rPr lang="ca-ES" sz="4200" dirty="0" err="1" smtClean="0">
                <a:latin typeface="Maiandra GD" pitchFamily="34" charset="0"/>
              </a:rPr>
              <a:t>descoordinado</a:t>
            </a:r>
            <a:r>
              <a:rPr lang="ca-ES" sz="4200" dirty="0" smtClean="0">
                <a:latin typeface="Maiandra GD" pitchFamily="34" charset="0"/>
              </a:rPr>
              <a:t> o </a:t>
            </a:r>
            <a:r>
              <a:rPr lang="ca-ES" sz="4200" dirty="0" err="1" smtClean="0">
                <a:latin typeface="Maiandra GD" pitchFamily="34" charset="0"/>
              </a:rPr>
              <a:t>torpe</a:t>
            </a:r>
            <a:r>
              <a:rPr lang="ca-ES" sz="4200" dirty="0" smtClean="0">
                <a:latin typeface="Maiandra GD" pitchFamily="34" charset="0"/>
              </a:rPr>
              <a:t>, y/o presencia de </a:t>
            </a:r>
            <a:r>
              <a:rPr lang="ca-ES" sz="4200" dirty="0" err="1" smtClean="0">
                <a:latin typeface="Maiandra GD" pitchFamily="34" charset="0"/>
              </a:rPr>
              <a:t>estereotipias</a:t>
            </a:r>
            <a:r>
              <a:rPr lang="ca-ES" sz="4200" dirty="0" smtClean="0">
                <a:latin typeface="Maiandra GD" pitchFamily="34" charset="0"/>
              </a:rPr>
              <a:t> </a:t>
            </a:r>
            <a:r>
              <a:rPr lang="es-ES" sz="4200" dirty="0" smtClean="0">
                <a:latin typeface="Maiandra GD" pitchFamily="34" charset="0"/>
              </a:rPr>
              <a:t>(caminar de puntillas, correr en círculo, manierismos…)</a:t>
            </a:r>
            <a:endParaRPr lang="ca-ES" sz="4200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kbar" pitchFamily="2" charset="0"/>
              </a:rPr>
              <a:t>Indicadors</a:t>
            </a:r>
            <a:r>
              <a:rPr lang="es-ES" dirty="0" smtClean="0">
                <a:latin typeface="Akbar" pitchFamily="2" charset="0"/>
              </a:rPr>
              <a:t> de </a:t>
            </a:r>
            <a:r>
              <a:rPr lang="es-ES" dirty="0" err="1" smtClean="0">
                <a:latin typeface="Akbar" pitchFamily="2" charset="0"/>
              </a:rPr>
              <a:t>detecció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a-ES" sz="1800" b="1" dirty="0" smtClean="0">
                <a:latin typeface="Maiandra GD" pitchFamily="34" charset="0"/>
              </a:rPr>
              <a:t>P3- P5 (LENGUAJE):</a:t>
            </a:r>
          </a:p>
          <a:p>
            <a:r>
              <a:rPr lang="ca-ES" sz="1800" dirty="0" err="1" smtClean="0">
                <a:latin typeface="Maiandra GD" pitchFamily="34" charset="0"/>
              </a:rPr>
              <a:t>Ausencia</a:t>
            </a:r>
            <a:r>
              <a:rPr lang="ca-ES" sz="1800" dirty="0" smtClean="0">
                <a:latin typeface="Maiandra GD" pitchFamily="34" charset="0"/>
              </a:rPr>
              <a:t> de </a:t>
            </a:r>
            <a:r>
              <a:rPr lang="ca-ES" sz="1800" dirty="0" err="1" smtClean="0">
                <a:latin typeface="Maiandra GD" pitchFamily="34" charset="0"/>
              </a:rPr>
              <a:t>lenguaje</a:t>
            </a:r>
            <a:r>
              <a:rPr lang="ca-ES" sz="1800" dirty="0" smtClean="0">
                <a:latin typeface="Maiandra GD" pitchFamily="34" charset="0"/>
              </a:rPr>
              <a:t>:</a:t>
            </a:r>
          </a:p>
          <a:p>
            <a:r>
              <a:rPr lang="ca-ES" sz="1800" dirty="0" err="1" smtClean="0">
                <a:latin typeface="Maiandra GD" pitchFamily="34" charset="0"/>
              </a:rPr>
              <a:t>Instrumentalización</a:t>
            </a:r>
            <a:r>
              <a:rPr lang="ca-ES" sz="1800" dirty="0" smtClean="0">
                <a:latin typeface="Maiandra GD" pitchFamily="34" charset="0"/>
              </a:rPr>
              <a:t> del </a:t>
            </a:r>
            <a:r>
              <a:rPr lang="ca-ES" sz="1800" dirty="0" err="1" smtClean="0">
                <a:latin typeface="Maiandra GD" pitchFamily="34" charset="0"/>
              </a:rPr>
              <a:t>otro</a:t>
            </a:r>
            <a:r>
              <a:rPr lang="ca-ES" sz="1800" dirty="0" smtClean="0">
                <a:latin typeface="Maiandra GD" pitchFamily="34" charset="0"/>
              </a:rPr>
              <a:t>: </a:t>
            </a:r>
            <a:r>
              <a:rPr lang="es-ES" sz="1800" dirty="0" smtClean="0">
                <a:latin typeface="Maiandra GD" pitchFamily="34" charset="0"/>
              </a:rPr>
              <a:t>Lleva de la mano hacia el objeto deseado. </a:t>
            </a:r>
            <a:r>
              <a:rPr lang="ca-ES" sz="1800" dirty="0" err="1" smtClean="0">
                <a:latin typeface="Maiandra GD" pitchFamily="34" charset="0"/>
              </a:rPr>
              <a:t>Grita</a:t>
            </a:r>
            <a:r>
              <a:rPr lang="ca-ES" sz="1800" dirty="0" smtClean="0">
                <a:latin typeface="Maiandra GD" pitchFamily="34" charset="0"/>
              </a:rPr>
              <a:t> o se </a:t>
            </a:r>
            <a:r>
              <a:rPr lang="ca-ES" sz="1800" dirty="0" err="1" smtClean="0">
                <a:latin typeface="Maiandra GD" pitchFamily="34" charset="0"/>
              </a:rPr>
              <a:t>queja</a:t>
            </a:r>
            <a:r>
              <a:rPr lang="ca-ES" sz="1800" dirty="0" smtClean="0">
                <a:latin typeface="Maiandra GD" pitchFamily="34" charset="0"/>
              </a:rPr>
              <a:t> para </a:t>
            </a:r>
            <a:r>
              <a:rPr lang="ca-ES" sz="1800" dirty="0" err="1" smtClean="0">
                <a:latin typeface="Maiandra GD" pitchFamily="34" charset="0"/>
              </a:rPr>
              <a:t>conseguir</a:t>
            </a:r>
            <a:r>
              <a:rPr lang="ca-ES" sz="1800" dirty="0" smtClean="0">
                <a:latin typeface="Maiandra GD" pitchFamily="34" charset="0"/>
              </a:rPr>
              <a:t> lo que </a:t>
            </a:r>
            <a:r>
              <a:rPr lang="ca-ES" sz="1800" dirty="0" err="1" smtClean="0">
                <a:latin typeface="Maiandra GD" pitchFamily="34" charset="0"/>
              </a:rPr>
              <a:t>desea</a:t>
            </a:r>
            <a:endParaRPr lang="ca-ES" sz="1800" dirty="0" smtClean="0">
              <a:latin typeface="Maiandra GD" pitchFamily="34" charset="0"/>
            </a:endParaRPr>
          </a:p>
          <a:p>
            <a:r>
              <a:rPr lang="es-ES" sz="1800" dirty="0" smtClean="0">
                <a:latin typeface="Maiandra GD" pitchFamily="34" charset="0"/>
              </a:rPr>
              <a:t>Lenguaje peculiar (entonación, pronunciación, volumen,</a:t>
            </a:r>
          </a:p>
          <a:p>
            <a:r>
              <a:rPr lang="ca-ES" sz="1800" dirty="0" err="1" smtClean="0">
                <a:latin typeface="Maiandra GD" pitchFamily="34" charset="0"/>
              </a:rPr>
              <a:t>neologismos</a:t>
            </a:r>
            <a:r>
              <a:rPr lang="ca-ES" sz="1800" dirty="0" smtClean="0">
                <a:latin typeface="Maiandra GD" pitchFamily="34" charset="0"/>
              </a:rPr>
              <a:t>, </a:t>
            </a:r>
            <a:r>
              <a:rPr lang="ca-ES" sz="1800" dirty="0" err="1" smtClean="0">
                <a:latin typeface="Maiandra GD" pitchFamily="34" charset="0"/>
              </a:rPr>
              <a:t>jerga</a:t>
            </a:r>
            <a:r>
              <a:rPr lang="ca-ES" sz="1800" dirty="0" smtClean="0">
                <a:latin typeface="Maiandra GD" pitchFamily="34" charset="0"/>
              </a:rPr>
              <a:t>):</a:t>
            </a:r>
          </a:p>
          <a:p>
            <a:r>
              <a:rPr lang="es-ES" sz="1800" dirty="0" smtClean="0">
                <a:latin typeface="Maiandra GD" pitchFamily="34" charset="0"/>
              </a:rPr>
              <a:t>Uso del lenguaje para hacer demandas, no para compartir intereses o </a:t>
            </a:r>
            <a:r>
              <a:rPr lang="ca-ES" sz="1800" dirty="0" smtClean="0">
                <a:latin typeface="Maiandra GD" pitchFamily="34" charset="0"/>
              </a:rPr>
              <a:t>buscar </a:t>
            </a:r>
            <a:r>
              <a:rPr lang="ca-ES" sz="1800" dirty="0" err="1" smtClean="0">
                <a:latin typeface="Maiandra GD" pitchFamily="34" charset="0"/>
              </a:rPr>
              <a:t>aprobación</a:t>
            </a:r>
            <a:endParaRPr lang="ca-ES" sz="1800" dirty="0" smtClean="0">
              <a:latin typeface="Maiandra GD" pitchFamily="34" charset="0"/>
            </a:endParaRPr>
          </a:p>
          <a:p>
            <a:r>
              <a:rPr lang="es-ES" sz="1800" dirty="0" smtClean="0">
                <a:latin typeface="Maiandra GD" pitchFamily="34" charset="0"/>
              </a:rPr>
              <a:t>No uso del lenguaje para llamar la atención del otro</a:t>
            </a:r>
          </a:p>
          <a:p>
            <a:r>
              <a:rPr lang="es-ES" sz="1800" dirty="0" smtClean="0">
                <a:latin typeface="Maiandra GD" pitchFamily="34" charset="0"/>
              </a:rPr>
              <a:t>Lenguaje adecuado (articulación palabras, léxico apropiado, </a:t>
            </a:r>
            <a:r>
              <a:rPr lang="ca-ES" sz="1800" dirty="0" err="1" smtClean="0">
                <a:latin typeface="Maiandra GD" pitchFamily="34" charset="0"/>
              </a:rPr>
              <a:t>construcciones</a:t>
            </a:r>
            <a:r>
              <a:rPr lang="ca-ES" sz="1800" dirty="0" smtClean="0">
                <a:latin typeface="Maiandra GD" pitchFamily="34" charset="0"/>
              </a:rPr>
              <a:t> </a:t>
            </a:r>
            <a:r>
              <a:rPr lang="ca-ES" sz="1800" dirty="0" err="1" smtClean="0">
                <a:latin typeface="Maiandra GD" pitchFamily="34" charset="0"/>
              </a:rPr>
              <a:t>gramaticales</a:t>
            </a:r>
            <a:r>
              <a:rPr lang="ca-ES" sz="1800" dirty="0" smtClean="0">
                <a:latin typeface="Maiandra GD" pitchFamily="34" charset="0"/>
              </a:rPr>
              <a:t> </a:t>
            </a:r>
            <a:r>
              <a:rPr lang="ca-ES" sz="1800" dirty="0" err="1" smtClean="0">
                <a:latin typeface="Maiandra GD" pitchFamily="34" charset="0"/>
              </a:rPr>
              <a:t>adecuadas</a:t>
            </a:r>
            <a:r>
              <a:rPr lang="ca-ES" sz="1800" dirty="0" smtClean="0">
                <a:latin typeface="Maiandra GD" pitchFamily="34" charset="0"/>
              </a:rPr>
              <a:t>)</a:t>
            </a:r>
          </a:p>
          <a:p>
            <a:r>
              <a:rPr lang="es-ES" sz="1800" dirty="0" smtClean="0">
                <a:latin typeface="Maiandra GD" pitchFamily="34" charset="0"/>
              </a:rPr>
              <a:t>Uso del lenguaje para hablar de sus temas de interés (monólogos sobre </a:t>
            </a:r>
            <a:r>
              <a:rPr lang="ca-ES" sz="1800" dirty="0" smtClean="0">
                <a:latin typeface="Maiandra GD" pitchFamily="34" charset="0"/>
              </a:rPr>
              <a:t>metro, </a:t>
            </a:r>
            <a:r>
              <a:rPr lang="ca-ES" sz="1800" dirty="0" err="1" smtClean="0">
                <a:latin typeface="Maiandra GD" pitchFamily="34" charset="0"/>
              </a:rPr>
              <a:t>planetas</a:t>
            </a:r>
            <a:r>
              <a:rPr lang="ca-ES" sz="1800" dirty="0" smtClean="0">
                <a:latin typeface="Maiandra GD" pitchFamily="34" charset="0"/>
              </a:rPr>
              <a:t>, </a:t>
            </a:r>
            <a:r>
              <a:rPr lang="ca-ES" sz="1800" dirty="0" err="1" smtClean="0">
                <a:latin typeface="Maiandra GD" pitchFamily="34" charset="0"/>
              </a:rPr>
              <a:t>animales</a:t>
            </a:r>
            <a:r>
              <a:rPr lang="ca-ES" sz="1800" dirty="0" smtClean="0">
                <a:latin typeface="Maiandra GD" pitchFamily="34" charset="0"/>
              </a:rPr>
              <a:t>, etc)</a:t>
            </a:r>
          </a:p>
          <a:p>
            <a:r>
              <a:rPr lang="es-ES" sz="1800" dirty="0" smtClean="0">
                <a:latin typeface="Maiandra GD" pitchFamily="34" charset="0"/>
              </a:rPr>
              <a:t>Lenguaje no utilizado con intención comunicativa</a:t>
            </a:r>
          </a:p>
          <a:p>
            <a:r>
              <a:rPr lang="ca-ES" sz="1800" dirty="0" err="1" smtClean="0">
                <a:latin typeface="Maiandra GD" pitchFamily="34" charset="0"/>
              </a:rPr>
              <a:t>Interpretaciones</a:t>
            </a:r>
            <a:r>
              <a:rPr lang="ca-ES" sz="1800" dirty="0" smtClean="0">
                <a:latin typeface="Maiandra GD" pitchFamily="34" charset="0"/>
              </a:rPr>
              <a:t> </a:t>
            </a:r>
            <a:r>
              <a:rPr lang="ca-ES" sz="1800" dirty="0" err="1" smtClean="0">
                <a:latin typeface="Maiandra GD" pitchFamily="34" charset="0"/>
              </a:rPr>
              <a:t>literales</a:t>
            </a:r>
            <a:endParaRPr lang="ca-ES" sz="1800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kbar" pitchFamily="2" charset="0"/>
              </a:rPr>
              <a:t>Indicadors</a:t>
            </a:r>
            <a:r>
              <a:rPr lang="es-ES" dirty="0" smtClean="0">
                <a:latin typeface="Akbar" pitchFamily="2" charset="0"/>
              </a:rPr>
              <a:t> de </a:t>
            </a:r>
            <a:r>
              <a:rPr lang="es-ES" dirty="0" err="1" smtClean="0">
                <a:latin typeface="Akbar" pitchFamily="2" charset="0"/>
              </a:rPr>
              <a:t>detecció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548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b="1" dirty="0" smtClean="0">
                <a:latin typeface="Maiandra GD" pitchFamily="34" charset="0"/>
              </a:rPr>
              <a:t>P3-P5 (HÁBITOS DE AUTONOMÍA Y AULA)</a:t>
            </a:r>
          </a:p>
          <a:p>
            <a:r>
              <a:rPr lang="es-ES" dirty="0" smtClean="0">
                <a:latin typeface="Maiandra GD" pitchFamily="34" charset="0"/>
              </a:rPr>
              <a:t>Dificultades para seguir la rutina del aula (bata, </a:t>
            </a:r>
            <a:r>
              <a:rPr lang="es-ES" dirty="0" err="1" smtClean="0">
                <a:latin typeface="Maiandra GD" pitchFamily="34" charset="0"/>
              </a:rPr>
              <a:t>rotllana</a:t>
            </a:r>
            <a:r>
              <a:rPr lang="es-ES" dirty="0" smtClean="0">
                <a:latin typeface="Maiandra GD" pitchFamily="34" charset="0"/>
              </a:rPr>
              <a:t>, </a:t>
            </a:r>
            <a:r>
              <a:rPr lang="es-ES" dirty="0" err="1" smtClean="0">
                <a:latin typeface="Maiandra GD" pitchFamily="34" charset="0"/>
              </a:rPr>
              <a:t>etc</a:t>
            </a:r>
            <a:r>
              <a:rPr lang="es-ES" dirty="0" smtClean="0">
                <a:latin typeface="Maiandra GD" pitchFamily="34" charset="0"/>
              </a:rPr>
              <a:t>)</a:t>
            </a:r>
          </a:p>
          <a:p>
            <a:r>
              <a:rPr lang="es-ES" dirty="0" smtClean="0">
                <a:latin typeface="Maiandra GD" pitchFamily="34" charset="0"/>
              </a:rPr>
              <a:t>Dificultades en el control de esfínteres</a:t>
            </a:r>
          </a:p>
          <a:p>
            <a:r>
              <a:rPr lang="es-ES" dirty="0" smtClean="0">
                <a:latin typeface="Maiandra GD" pitchFamily="34" charset="0"/>
              </a:rPr>
              <a:t>Dificultades para asumir los hábitos de autonomía básicos</a:t>
            </a:r>
          </a:p>
          <a:p>
            <a:r>
              <a:rPr lang="es-ES" dirty="0" smtClean="0">
                <a:latin typeface="Maiandra GD" pitchFamily="34" charset="0"/>
              </a:rPr>
              <a:t>Dificultades para estar sentado en la silla</a:t>
            </a:r>
          </a:p>
          <a:p>
            <a:r>
              <a:rPr lang="ca-ES" dirty="0" smtClean="0">
                <a:latin typeface="Maiandra GD" pitchFamily="34" charset="0"/>
              </a:rPr>
              <a:t>Dificultades para </a:t>
            </a:r>
            <a:r>
              <a:rPr lang="ca-ES" dirty="0" err="1" smtClean="0">
                <a:latin typeface="Maiandra GD" pitchFamily="34" charset="0"/>
              </a:rPr>
              <a:t>entender</a:t>
            </a:r>
            <a:r>
              <a:rPr lang="ca-ES" dirty="0" smtClean="0">
                <a:latin typeface="Maiandra GD" pitchFamily="34" charset="0"/>
              </a:rPr>
              <a:t> las </a:t>
            </a:r>
            <a:r>
              <a:rPr lang="ca-ES" dirty="0" err="1" smtClean="0">
                <a:latin typeface="Maiandra GD" pitchFamily="34" charset="0"/>
              </a:rPr>
              <a:t>actividades</a:t>
            </a:r>
            <a:r>
              <a:rPr lang="ca-ES" dirty="0" smtClean="0">
                <a:latin typeface="Maiandra GD" pitchFamily="34" charset="0"/>
              </a:rPr>
              <a:t> </a:t>
            </a:r>
            <a:r>
              <a:rPr lang="ca-ES" dirty="0" err="1" smtClean="0">
                <a:latin typeface="Maiandra GD" pitchFamily="34" charset="0"/>
              </a:rPr>
              <a:t>planteadas</a:t>
            </a:r>
            <a:r>
              <a:rPr lang="ca-ES" dirty="0" smtClean="0">
                <a:latin typeface="Maiandra GD" pitchFamily="34" charset="0"/>
              </a:rPr>
              <a:t> (</a:t>
            </a:r>
            <a:r>
              <a:rPr lang="ca-ES" dirty="0" err="1" smtClean="0">
                <a:latin typeface="Maiandra GD" pitchFamily="34" charset="0"/>
              </a:rPr>
              <a:t>ficha</a:t>
            </a:r>
            <a:r>
              <a:rPr lang="ca-ES" dirty="0" smtClean="0">
                <a:latin typeface="Maiandra GD" pitchFamily="34" charset="0"/>
              </a:rPr>
              <a:t>)</a:t>
            </a:r>
          </a:p>
          <a:p>
            <a:r>
              <a:rPr lang="es-ES" dirty="0" smtClean="0">
                <a:latin typeface="Maiandra GD" pitchFamily="34" charset="0"/>
              </a:rPr>
              <a:t>En ocasiones no existen dificultades y las rutinas y actividades ayudan al niño a involucrarse y a entender la </a:t>
            </a:r>
            <a:r>
              <a:rPr lang="ca-ES" dirty="0" err="1" smtClean="0">
                <a:latin typeface="Maiandra GD" pitchFamily="34" charset="0"/>
              </a:rPr>
              <a:t>dinámica</a:t>
            </a:r>
            <a:r>
              <a:rPr lang="ca-ES" dirty="0" smtClean="0">
                <a:latin typeface="Maiandra GD" pitchFamily="34" charset="0"/>
              </a:rPr>
              <a:t> escolar</a:t>
            </a:r>
          </a:p>
          <a:p>
            <a:pPr>
              <a:buNone/>
            </a:pPr>
            <a:endParaRPr lang="es-ES" b="1" dirty="0" smtClean="0">
              <a:latin typeface="Maiandra GD" pitchFamily="34" charset="0"/>
            </a:endParaRPr>
          </a:p>
          <a:p>
            <a:pPr>
              <a:buNone/>
            </a:pPr>
            <a:r>
              <a:rPr lang="es-ES" b="1" dirty="0" smtClean="0">
                <a:latin typeface="Maiandra GD" pitchFamily="34" charset="0"/>
              </a:rPr>
              <a:t>P3-P5 (RELACIÓN SOCIAL Y JUEGO)</a:t>
            </a:r>
          </a:p>
          <a:p>
            <a:r>
              <a:rPr lang="ca-ES" dirty="0" err="1" smtClean="0">
                <a:latin typeface="Maiandra GD" pitchFamily="34" charset="0"/>
              </a:rPr>
              <a:t>Tendencia</a:t>
            </a:r>
            <a:r>
              <a:rPr lang="ca-ES" dirty="0" smtClean="0">
                <a:latin typeface="Maiandra GD" pitchFamily="34" charset="0"/>
              </a:rPr>
              <a:t> al </a:t>
            </a:r>
            <a:r>
              <a:rPr lang="ca-ES" dirty="0" err="1" smtClean="0">
                <a:latin typeface="Maiandra GD" pitchFamily="34" charset="0"/>
              </a:rPr>
              <a:t>aislamiento</a:t>
            </a:r>
            <a:endParaRPr lang="ca-ES" dirty="0" smtClean="0">
              <a:latin typeface="Maiandra GD" pitchFamily="34" charset="0"/>
            </a:endParaRPr>
          </a:p>
          <a:p>
            <a:r>
              <a:rPr lang="es-ES" dirty="0" smtClean="0">
                <a:latin typeface="Maiandra GD" pitchFamily="34" charset="0"/>
              </a:rPr>
              <a:t>Dificultades para relacionarse con los demás niños</a:t>
            </a:r>
          </a:p>
          <a:p>
            <a:r>
              <a:rPr lang="es-ES" dirty="0" smtClean="0">
                <a:latin typeface="Maiandra GD" pitchFamily="34" charset="0"/>
              </a:rPr>
              <a:t>Preferencia por el juego en solitario</a:t>
            </a:r>
          </a:p>
          <a:p>
            <a:r>
              <a:rPr lang="ca-ES" dirty="0" err="1" smtClean="0">
                <a:latin typeface="Maiandra GD" pitchFamily="34" charset="0"/>
              </a:rPr>
              <a:t>Ausencia</a:t>
            </a:r>
            <a:r>
              <a:rPr lang="ca-ES" dirty="0" smtClean="0">
                <a:latin typeface="Maiandra GD" pitchFamily="34" charset="0"/>
              </a:rPr>
              <a:t> de </a:t>
            </a:r>
            <a:r>
              <a:rPr lang="ca-ES" dirty="0" err="1" smtClean="0">
                <a:latin typeface="Maiandra GD" pitchFamily="34" charset="0"/>
              </a:rPr>
              <a:t>picardía</a:t>
            </a:r>
            <a:endParaRPr lang="ca-ES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kbar" pitchFamily="2" charset="0"/>
              </a:rPr>
              <a:t>Indicadors</a:t>
            </a:r>
            <a:r>
              <a:rPr lang="es-ES" dirty="0" smtClean="0">
                <a:latin typeface="Akbar" pitchFamily="2" charset="0"/>
              </a:rPr>
              <a:t> de </a:t>
            </a:r>
            <a:r>
              <a:rPr lang="es-ES" dirty="0" err="1" smtClean="0">
                <a:latin typeface="Akbar" pitchFamily="2" charset="0"/>
              </a:rPr>
              <a:t>detecció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000" b="1" dirty="0" smtClean="0">
                <a:latin typeface="Maiandra GD" pitchFamily="34" charset="0"/>
              </a:rPr>
              <a:t>P3-P5 (RELACIÓN SOCIAL Y JUEGO)</a:t>
            </a:r>
          </a:p>
          <a:p>
            <a:r>
              <a:rPr lang="ca-ES" sz="2000" dirty="0" err="1" smtClean="0">
                <a:latin typeface="Maiandra GD" pitchFamily="34" charset="0"/>
              </a:rPr>
              <a:t>Baja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reciprocidad</a:t>
            </a:r>
            <a:endParaRPr lang="ca-ES" sz="2000" dirty="0" smtClean="0">
              <a:latin typeface="Maiandra GD" pitchFamily="34" charset="0"/>
            </a:endParaRPr>
          </a:p>
          <a:p>
            <a:r>
              <a:rPr lang="ca-ES" sz="2000" dirty="0" smtClean="0">
                <a:latin typeface="Maiandra GD" pitchFamily="34" charset="0"/>
              </a:rPr>
              <a:t>Dificultades para </a:t>
            </a:r>
            <a:r>
              <a:rPr lang="ca-ES" sz="2000" dirty="0" err="1" smtClean="0">
                <a:latin typeface="Maiandra GD" pitchFamily="34" charset="0"/>
              </a:rPr>
              <a:t>comprender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dinámicas</a:t>
            </a:r>
            <a:r>
              <a:rPr lang="ca-ES" sz="2000" dirty="0" smtClean="0">
                <a:latin typeface="Maiandra GD" pitchFamily="34" charset="0"/>
              </a:rPr>
              <a:t> de </a:t>
            </a:r>
            <a:r>
              <a:rPr lang="ca-ES" sz="2000" dirty="0" err="1" smtClean="0">
                <a:latin typeface="Maiandra GD" pitchFamily="34" charset="0"/>
              </a:rPr>
              <a:t>tipo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grupal</a:t>
            </a:r>
            <a:endParaRPr lang="ca-ES" sz="2000" dirty="0" smtClean="0">
              <a:latin typeface="Maiandra GD" pitchFamily="34" charset="0"/>
            </a:endParaRPr>
          </a:p>
          <a:p>
            <a:r>
              <a:rPr lang="es-ES" sz="2000" dirty="0" smtClean="0">
                <a:latin typeface="Maiandra GD" pitchFamily="34" charset="0"/>
              </a:rPr>
              <a:t>Juego repetitivo, preferencia por los juegos de tipo mecánico</a:t>
            </a:r>
          </a:p>
          <a:p>
            <a:r>
              <a:rPr lang="ca-ES" sz="2000" dirty="0" smtClean="0">
                <a:latin typeface="Maiandra GD" pitchFamily="34" charset="0"/>
              </a:rPr>
              <a:t>Dificultades </a:t>
            </a:r>
            <a:r>
              <a:rPr lang="ca-ES" sz="2000" dirty="0" err="1" smtClean="0">
                <a:latin typeface="Maiandra GD" pitchFamily="34" charset="0"/>
              </a:rPr>
              <a:t>simbolización</a:t>
            </a:r>
            <a:r>
              <a:rPr lang="ca-ES" sz="2000" dirty="0" smtClean="0">
                <a:latin typeface="Maiandra GD" pitchFamily="34" charset="0"/>
              </a:rPr>
              <a:t>.</a:t>
            </a:r>
          </a:p>
          <a:p>
            <a:pPr>
              <a:buNone/>
            </a:pPr>
            <a:endParaRPr lang="ca-ES" sz="2000" dirty="0" smtClean="0">
              <a:latin typeface="Maiandra GD" pitchFamily="34" charset="0"/>
            </a:endParaRPr>
          </a:p>
          <a:p>
            <a:pPr>
              <a:buNone/>
            </a:pPr>
            <a:r>
              <a:rPr lang="ca-ES" sz="2000" b="1" dirty="0" smtClean="0">
                <a:latin typeface="Maiandra GD" pitchFamily="34" charset="0"/>
              </a:rPr>
              <a:t>P3-P5 (CONDUCTAS E INTERESES)</a:t>
            </a:r>
          </a:p>
          <a:p>
            <a:r>
              <a:rPr lang="ca-ES" sz="2000" dirty="0" smtClean="0">
                <a:latin typeface="Maiandra GD" pitchFamily="34" charset="0"/>
              </a:rPr>
              <a:t>Presencia o no de </a:t>
            </a:r>
            <a:r>
              <a:rPr lang="ca-ES" sz="2000" dirty="0" err="1" smtClean="0">
                <a:latin typeface="Maiandra GD" pitchFamily="34" charset="0"/>
              </a:rPr>
              <a:t>aleteo</a:t>
            </a:r>
            <a:r>
              <a:rPr lang="ca-ES" sz="2000" dirty="0" smtClean="0">
                <a:latin typeface="Maiandra GD" pitchFamily="34" charset="0"/>
              </a:rPr>
              <a:t>, </a:t>
            </a:r>
            <a:r>
              <a:rPr lang="ca-ES" sz="2000" dirty="0" err="1" smtClean="0">
                <a:latin typeface="Maiandra GD" pitchFamily="34" charset="0"/>
              </a:rPr>
              <a:t>marcha</a:t>
            </a:r>
            <a:r>
              <a:rPr lang="ca-ES" sz="2000" dirty="0" smtClean="0">
                <a:latin typeface="Maiandra GD" pitchFamily="34" charset="0"/>
              </a:rPr>
              <a:t> peculiar, </a:t>
            </a:r>
            <a:r>
              <a:rPr lang="ca-ES" sz="2000" dirty="0" err="1" smtClean="0">
                <a:latin typeface="Maiandra GD" pitchFamily="34" charset="0"/>
              </a:rPr>
              <a:t>manierismos</a:t>
            </a:r>
            <a:endParaRPr lang="ca-ES" sz="2000" dirty="0" smtClean="0">
              <a:latin typeface="Maiandra GD" pitchFamily="34" charset="0"/>
            </a:endParaRPr>
          </a:p>
          <a:p>
            <a:r>
              <a:rPr lang="ca-ES" sz="2000" dirty="0" smtClean="0">
                <a:latin typeface="Maiandra GD" pitchFamily="34" charset="0"/>
              </a:rPr>
              <a:t>Presencia o no de </a:t>
            </a:r>
            <a:r>
              <a:rPr lang="ca-ES" sz="2000" dirty="0" err="1" smtClean="0">
                <a:latin typeface="Maiandra GD" pitchFamily="34" charset="0"/>
              </a:rPr>
              <a:t>manías</a:t>
            </a:r>
            <a:r>
              <a:rPr lang="ca-ES" sz="2000" dirty="0" smtClean="0">
                <a:latin typeface="Maiandra GD" pitchFamily="34" charset="0"/>
              </a:rPr>
              <a:t>, </a:t>
            </a:r>
            <a:r>
              <a:rPr lang="ca-ES" sz="2000" dirty="0" err="1" smtClean="0">
                <a:latin typeface="Maiandra GD" pitchFamily="34" charset="0"/>
              </a:rPr>
              <a:t>preferencia</a:t>
            </a:r>
            <a:r>
              <a:rPr lang="ca-ES" sz="2000" dirty="0" smtClean="0">
                <a:latin typeface="Maiandra GD" pitchFamily="34" charset="0"/>
              </a:rPr>
              <a:t> por </a:t>
            </a:r>
            <a:r>
              <a:rPr lang="ca-ES" sz="2000" dirty="0" err="1" smtClean="0">
                <a:latin typeface="Maiandra GD" pitchFamily="34" charset="0"/>
              </a:rPr>
              <a:t>objetos</a:t>
            </a:r>
            <a:endParaRPr lang="ca-ES" sz="2000" dirty="0" smtClean="0">
              <a:latin typeface="Maiandra GD" pitchFamily="34" charset="0"/>
            </a:endParaRPr>
          </a:p>
          <a:p>
            <a:r>
              <a:rPr lang="es-ES" sz="2000" dirty="0" smtClean="0">
                <a:latin typeface="Maiandra GD" pitchFamily="34" charset="0"/>
              </a:rPr>
              <a:t>Dificultades para las transiciones o cambios</a:t>
            </a:r>
          </a:p>
          <a:p>
            <a:r>
              <a:rPr lang="ca-ES" sz="2000" dirty="0" err="1" smtClean="0">
                <a:latin typeface="Maiandra GD" pitchFamily="34" charset="0"/>
              </a:rPr>
              <a:t>Rigidez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conductual</a:t>
            </a:r>
            <a:r>
              <a:rPr lang="ca-ES" sz="2000" dirty="0" smtClean="0">
                <a:latin typeface="Maiandra GD" pitchFamily="34" charset="0"/>
              </a:rPr>
              <a:t> (</a:t>
            </a:r>
            <a:r>
              <a:rPr lang="ca-ES" sz="2000" dirty="0" err="1" smtClean="0">
                <a:latin typeface="Maiandra GD" pitchFamily="34" charset="0"/>
              </a:rPr>
              <a:t>rabietas</a:t>
            </a:r>
            <a:r>
              <a:rPr lang="ca-ES" sz="2000" dirty="0" smtClean="0">
                <a:latin typeface="Maiandra GD" pitchFamily="34" charset="0"/>
              </a:rPr>
              <a:t>)</a:t>
            </a:r>
          </a:p>
          <a:p>
            <a:r>
              <a:rPr lang="ca-ES" sz="2000" dirty="0" err="1" smtClean="0">
                <a:latin typeface="Maiandra GD" pitchFamily="34" charset="0"/>
              </a:rPr>
              <a:t>Cambios</a:t>
            </a:r>
            <a:r>
              <a:rPr lang="ca-ES" sz="2000" dirty="0" smtClean="0">
                <a:latin typeface="Maiandra GD" pitchFamily="34" charset="0"/>
              </a:rPr>
              <a:t> de humor</a:t>
            </a:r>
          </a:p>
          <a:p>
            <a:r>
              <a:rPr lang="ca-ES" sz="2000" dirty="0" smtClean="0">
                <a:latin typeface="Maiandra GD" pitchFamily="34" charset="0"/>
              </a:rPr>
              <a:t>Dificultades para controlar los </a:t>
            </a:r>
            <a:r>
              <a:rPr lang="ca-ES" sz="2000" dirty="0" err="1" smtClean="0">
                <a:latin typeface="Maiandra GD" pitchFamily="34" charset="0"/>
              </a:rPr>
              <a:t>estados</a:t>
            </a:r>
            <a:r>
              <a:rPr lang="ca-ES" sz="2000" dirty="0" smtClean="0">
                <a:latin typeface="Maiandra GD" pitchFamily="34" charset="0"/>
              </a:rPr>
              <a:t> de </a:t>
            </a:r>
            <a:r>
              <a:rPr lang="ca-ES" sz="2000" dirty="0" err="1" smtClean="0">
                <a:latin typeface="Maiandra GD" pitchFamily="34" charset="0"/>
              </a:rPr>
              <a:t>ánimo</a:t>
            </a:r>
            <a:endParaRPr lang="ca-ES" sz="2000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kbar" pitchFamily="2" charset="0"/>
              </a:rPr>
              <a:t>Indicadors</a:t>
            </a:r>
            <a:r>
              <a:rPr lang="es-ES" dirty="0" smtClean="0">
                <a:latin typeface="Akbar" pitchFamily="2" charset="0"/>
              </a:rPr>
              <a:t> de </a:t>
            </a:r>
            <a:r>
              <a:rPr lang="es-ES" dirty="0" err="1" smtClean="0">
                <a:latin typeface="Akbar" pitchFamily="2" charset="0"/>
              </a:rPr>
              <a:t>Detecció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1600" b="1" dirty="0" smtClean="0">
                <a:latin typeface="Maiandra GD" pitchFamily="34" charset="0"/>
              </a:rPr>
              <a:t>Signos de alerta en PRIMARIA</a:t>
            </a:r>
          </a:p>
          <a:p>
            <a:pPr>
              <a:buNone/>
            </a:pPr>
            <a:r>
              <a:rPr lang="ca-ES" sz="1600" dirty="0" err="1" smtClean="0">
                <a:latin typeface="Maiandra GD" pitchFamily="34" charset="0"/>
              </a:rPr>
              <a:t>Niños</a:t>
            </a:r>
            <a:r>
              <a:rPr lang="ca-ES" sz="1600" dirty="0" smtClean="0">
                <a:latin typeface="Maiandra GD" pitchFamily="34" charset="0"/>
              </a:rPr>
              <a:t> de </a:t>
            </a:r>
            <a:r>
              <a:rPr lang="ca-ES" sz="1600" dirty="0" err="1" smtClean="0">
                <a:latin typeface="Maiandra GD" pitchFamily="34" charset="0"/>
              </a:rPr>
              <a:t>medio-alto</a:t>
            </a:r>
            <a:r>
              <a:rPr lang="ca-ES" sz="1600" dirty="0" smtClean="0">
                <a:latin typeface="Maiandra GD" pitchFamily="34" charset="0"/>
              </a:rPr>
              <a:t> </a:t>
            </a:r>
            <a:r>
              <a:rPr lang="ca-ES" sz="1600" dirty="0" err="1" smtClean="0">
                <a:latin typeface="Maiandra GD" pitchFamily="34" charset="0"/>
              </a:rPr>
              <a:t>funcionamiento</a:t>
            </a:r>
            <a:r>
              <a:rPr lang="ca-ES" sz="1600" dirty="0" smtClean="0">
                <a:latin typeface="Maiandra GD" pitchFamily="34" charset="0"/>
              </a:rPr>
              <a:t>:</a:t>
            </a:r>
          </a:p>
          <a:p>
            <a:r>
              <a:rPr lang="es-ES" sz="1600" dirty="0" smtClean="0">
                <a:latin typeface="Maiandra GD" pitchFamily="34" charset="0"/>
              </a:rPr>
              <a:t>Falta de destreza a la hora de “manejarse” con sus iguales</a:t>
            </a:r>
          </a:p>
          <a:p>
            <a:r>
              <a:rPr lang="es-ES" sz="1600" dirty="0" smtClean="0">
                <a:latin typeface="Maiandra GD" pitchFamily="34" charset="0"/>
              </a:rPr>
              <a:t>Dificultades para percibir las sutilezas y demandas implícitas de las </a:t>
            </a:r>
            <a:r>
              <a:rPr lang="ca-ES" sz="1600" dirty="0" err="1" smtClean="0">
                <a:latin typeface="Maiandra GD" pitchFamily="34" charset="0"/>
              </a:rPr>
              <a:t>situaciones</a:t>
            </a:r>
            <a:r>
              <a:rPr lang="ca-ES" sz="1600" dirty="0" smtClean="0">
                <a:latin typeface="Maiandra GD" pitchFamily="34" charset="0"/>
              </a:rPr>
              <a:t> </a:t>
            </a:r>
            <a:r>
              <a:rPr lang="ca-ES" sz="1600" dirty="0" err="1" smtClean="0">
                <a:latin typeface="Maiandra GD" pitchFamily="34" charset="0"/>
              </a:rPr>
              <a:t>sociales</a:t>
            </a:r>
            <a:endParaRPr lang="ca-ES" sz="1600" dirty="0" smtClean="0">
              <a:latin typeface="Maiandra GD" pitchFamily="34" charset="0"/>
            </a:endParaRPr>
          </a:p>
          <a:p>
            <a:r>
              <a:rPr lang="es-ES" sz="1600" dirty="0" smtClean="0">
                <a:latin typeface="Maiandra GD" pitchFamily="34" charset="0"/>
              </a:rPr>
              <a:t>Dificultades para interpretar las normas de un modo flexible y dinámico</a:t>
            </a:r>
          </a:p>
          <a:p>
            <a:r>
              <a:rPr lang="es-ES" sz="1600" dirty="0" smtClean="0">
                <a:latin typeface="Maiandra GD" pitchFamily="34" charset="0"/>
              </a:rPr>
              <a:t>Dificultades para comprender los estados internos de las demás personas y reaccionar en consecuencia</a:t>
            </a:r>
          </a:p>
          <a:p>
            <a:r>
              <a:rPr lang="ca-ES" sz="1600" dirty="0" smtClean="0">
                <a:latin typeface="Maiandra GD" pitchFamily="34" charset="0"/>
              </a:rPr>
              <a:t>Dificultades </a:t>
            </a:r>
            <a:r>
              <a:rPr lang="ca-ES" sz="1600" dirty="0" err="1" smtClean="0">
                <a:latin typeface="Maiandra GD" pitchFamily="34" charset="0"/>
              </a:rPr>
              <a:t>motoras</a:t>
            </a:r>
            <a:r>
              <a:rPr lang="ca-ES" sz="1600" dirty="0" smtClean="0">
                <a:latin typeface="Maiandra GD" pitchFamily="34" charset="0"/>
              </a:rPr>
              <a:t> (fina, </a:t>
            </a:r>
            <a:r>
              <a:rPr lang="ca-ES" sz="1600" dirty="0" err="1" smtClean="0">
                <a:latin typeface="Maiandra GD" pitchFamily="34" charset="0"/>
              </a:rPr>
              <a:t>gruesa</a:t>
            </a:r>
            <a:r>
              <a:rPr lang="ca-ES" sz="1600" dirty="0" smtClean="0">
                <a:latin typeface="Maiandra GD" pitchFamily="34" charset="0"/>
              </a:rPr>
              <a:t>)</a:t>
            </a:r>
          </a:p>
          <a:p>
            <a:r>
              <a:rPr lang="es-ES" sz="1600" dirty="0" smtClean="0">
                <a:latin typeface="Maiandra GD" pitchFamily="34" charset="0"/>
              </a:rPr>
              <a:t>Baja iniciativa en las relaciones sociales</a:t>
            </a:r>
          </a:p>
          <a:p>
            <a:r>
              <a:rPr lang="ca-ES" sz="1600" dirty="0" err="1" smtClean="0">
                <a:latin typeface="Maiandra GD" pitchFamily="34" charset="0"/>
              </a:rPr>
              <a:t>Posibles</a:t>
            </a:r>
            <a:r>
              <a:rPr lang="ca-ES" sz="1600" dirty="0" smtClean="0">
                <a:latin typeface="Maiandra GD" pitchFamily="34" charset="0"/>
              </a:rPr>
              <a:t> </a:t>
            </a:r>
            <a:r>
              <a:rPr lang="ca-ES" sz="1600" dirty="0" err="1" smtClean="0">
                <a:latin typeface="Maiandra GD" pitchFamily="34" charset="0"/>
              </a:rPr>
              <a:t>problemas</a:t>
            </a:r>
            <a:r>
              <a:rPr lang="ca-ES" sz="1600" dirty="0" smtClean="0">
                <a:latin typeface="Maiandra GD" pitchFamily="34" charset="0"/>
              </a:rPr>
              <a:t> de conducta</a:t>
            </a:r>
          </a:p>
          <a:p>
            <a:r>
              <a:rPr lang="ca-ES" sz="1600" dirty="0" err="1" smtClean="0">
                <a:latin typeface="Maiandra GD" pitchFamily="34" charset="0"/>
              </a:rPr>
              <a:t>Juegos</a:t>
            </a:r>
            <a:r>
              <a:rPr lang="ca-ES" sz="1600" dirty="0" smtClean="0">
                <a:latin typeface="Maiandra GD" pitchFamily="34" charset="0"/>
              </a:rPr>
              <a:t> e </a:t>
            </a:r>
            <a:r>
              <a:rPr lang="ca-ES" sz="1600" dirty="0" err="1" smtClean="0">
                <a:latin typeface="Maiandra GD" pitchFamily="34" charset="0"/>
              </a:rPr>
              <a:t>intereses</a:t>
            </a:r>
            <a:r>
              <a:rPr lang="ca-ES" sz="1600" dirty="0" smtClean="0">
                <a:latin typeface="Maiandra GD" pitchFamily="34" charset="0"/>
              </a:rPr>
              <a:t> </a:t>
            </a:r>
            <a:r>
              <a:rPr lang="ca-ES" sz="1600" dirty="0" err="1" smtClean="0">
                <a:latin typeface="Maiandra GD" pitchFamily="34" charset="0"/>
              </a:rPr>
              <a:t>limitados</a:t>
            </a:r>
            <a:endParaRPr lang="ca-ES" sz="1600" dirty="0" smtClean="0">
              <a:latin typeface="Maiandra GD" pitchFamily="34" charset="0"/>
            </a:endParaRPr>
          </a:p>
          <a:p>
            <a:r>
              <a:rPr lang="ca-ES" sz="1600" dirty="0" err="1" smtClean="0">
                <a:latin typeface="Maiandra GD" pitchFamily="34" charset="0"/>
              </a:rPr>
              <a:t>Preguntas</a:t>
            </a:r>
            <a:r>
              <a:rPr lang="ca-ES" sz="1600" dirty="0" smtClean="0">
                <a:latin typeface="Maiandra GD" pitchFamily="34" charset="0"/>
              </a:rPr>
              <a:t> </a:t>
            </a:r>
            <a:r>
              <a:rPr lang="ca-ES" sz="1600" dirty="0" err="1" smtClean="0">
                <a:latin typeface="Maiandra GD" pitchFamily="34" charset="0"/>
              </a:rPr>
              <a:t>repetitivas</a:t>
            </a:r>
            <a:r>
              <a:rPr lang="ca-ES" sz="1600" dirty="0" smtClean="0">
                <a:latin typeface="Maiandra GD" pitchFamily="34" charset="0"/>
              </a:rPr>
              <a:t> o </a:t>
            </a:r>
            <a:r>
              <a:rPr lang="ca-ES" sz="1600" dirty="0" err="1" smtClean="0">
                <a:latin typeface="Maiandra GD" pitchFamily="34" charset="0"/>
              </a:rPr>
              <a:t>lenguaje</a:t>
            </a:r>
            <a:r>
              <a:rPr lang="ca-ES" sz="1600" dirty="0" smtClean="0">
                <a:latin typeface="Maiandra GD" pitchFamily="34" charset="0"/>
              </a:rPr>
              <a:t> </a:t>
            </a:r>
            <a:r>
              <a:rPr lang="ca-ES" sz="1600" dirty="0" err="1" smtClean="0">
                <a:latin typeface="Maiandra GD" pitchFamily="34" charset="0"/>
              </a:rPr>
              <a:t>estereotipado</a:t>
            </a:r>
            <a:endParaRPr lang="ca-ES" sz="1600" dirty="0" smtClean="0">
              <a:latin typeface="Maiandra GD" pitchFamily="34" charset="0"/>
            </a:endParaRPr>
          </a:p>
          <a:p>
            <a:r>
              <a:rPr lang="ca-ES" sz="1600" dirty="0" err="1" smtClean="0">
                <a:latin typeface="Maiandra GD" pitchFamily="34" charset="0"/>
              </a:rPr>
              <a:t>Hipersensibilidad</a:t>
            </a:r>
            <a:r>
              <a:rPr lang="ca-ES" sz="1600" dirty="0" smtClean="0">
                <a:latin typeface="Maiandra GD" pitchFamily="34" charset="0"/>
              </a:rPr>
              <a:t> a </a:t>
            </a:r>
            <a:r>
              <a:rPr lang="ca-ES" sz="1600" dirty="0" err="1" smtClean="0">
                <a:latin typeface="Maiandra GD" pitchFamily="34" charset="0"/>
              </a:rPr>
              <a:t>estímulos</a:t>
            </a:r>
            <a:endParaRPr lang="ca-ES" sz="1600" dirty="0" smtClean="0">
              <a:latin typeface="Maiandra GD" pitchFamily="34" charset="0"/>
            </a:endParaRPr>
          </a:p>
          <a:p>
            <a:r>
              <a:rPr lang="es-ES" sz="1600" dirty="0" smtClean="0">
                <a:latin typeface="Maiandra GD" pitchFamily="34" charset="0"/>
              </a:rPr>
              <a:t>Dificultades atencionales en el aula</a:t>
            </a:r>
          </a:p>
          <a:p>
            <a:r>
              <a:rPr lang="es-ES" sz="1600" dirty="0" smtClean="0">
                <a:latin typeface="Maiandra GD" pitchFamily="34" charset="0"/>
              </a:rPr>
              <a:t>Dificultades para gestionar el tiempo libre (comedor, patio)</a:t>
            </a:r>
          </a:p>
          <a:p>
            <a:r>
              <a:rPr lang="ca-ES" sz="1600" dirty="0" smtClean="0">
                <a:latin typeface="Maiandra GD" pitchFamily="34" charset="0"/>
              </a:rPr>
              <a:t>No </a:t>
            </a:r>
            <a:r>
              <a:rPr lang="ca-ES" sz="1600" dirty="0" err="1" smtClean="0">
                <a:latin typeface="Maiandra GD" pitchFamily="34" charset="0"/>
              </a:rPr>
              <a:t>comprensión</a:t>
            </a:r>
            <a:r>
              <a:rPr lang="ca-ES" sz="1600" dirty="0" smtClean="0">
                <a:latin typeface="Maiandra GD" pitchFamily="34" charset="0"/>
              </a:rPr>
              <a:t> de </a:t>
            </a:r>
            <a:r>
              <a:rPr lang="ca-ES" sz="1600" dirty="0" err="1" smtClean="0">
                <a:latin typeface="Maiandra GD" pitchFamily="34" charset="0"/>
              </a:rPr>
              <a:t>bromas</a:t>
            </a:r>
            <a:r>
              <a:rPr lang="ca-ES" sz="1600" dirty="0" smtClean="0">
                <a:latin typeface="Maiandra GD" pitchFamily="34" charset="0"/>
              </a:rPr>
              <a:t> o dobles </a:t>
            </a:r>
            <a:r>
              <a:rPr lang="ca-ES" sz="1600" dirty="0" err="1" smtClean="0">
                <a:latin typeface="Maiandra GD" pitchFamily="34" charset="0"/>
              </a:rPr>
              <a:t>sentidos</a:t>
            </a:r>
            <a:endParaRPr lang="ca-ES" sz="1600" dirty="0" smtClean="0">
              <a:latin typeface="Maiandra GD" pitchFamily="34" charset="0"/>
            </a:endParaRPr>
          </a:p>
          <a:p>
            <a:r>
              <a:rPr lang="es-ES" sz="1600" dirty="0" smtClean="0">
                <a:latin typeface="Maiandra GD" pitchFamily="34" charset="0"/>
              </a:rPr>
              <a:t>Rendimiento académico </a:t>
            </a:r>
            <a:r>
              <a:rPr lang="es-ES" sz="1600" dirty="0" err="1" smtClean="0">
                <a:latin typeface="Maiandra GD" pitchFamily="34" charset="0"/>
              </a:rPr>
              <a:t>disarmónico</a:t>
            </a:r>
            <a:r>
              <a:rPr lang="es-ES" sz="1600" dirty="0" smtClean="0">
                <a:latin typeface="Maiandra GD" pitchFamily="34" charset="0"/>
              </a:rPr>
              <a:t> y con frecuencia no consistente con su CI.</a:t>
            </a:r>
            <a:endParaRPr lang="ca-ES" sz="1600" dirty="0"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kbar" pitchFamily="2" charset="0"/>
                <a:hlinkClick r:id="rId3" action="ppaction://hlinksldjump"/>
              </a:rPr>
              <a:t>Indicadors</a:t>
            </a:r>
            <a:r>
              <a:rPr lang="es-ES" dirty="0" smtClean="0">
                <a:latin typeface="Akbar" pitchFamily="2" charset="0"/>
                <a:hlinkClick r:id="rId3" action="ppaction://hlinksldjump"/>
              </a:rPr>
              <a:t> de </a:t>
            </a:r>
            <a:r>
              <a:rPr lang="es-ES" dirty="0" err="1" smtClean="0">
                <a:latin typeface="Akbar" pitchFamily="2" charset="0"/>
                <a:hlinkClick r:id="rId3" action="ppaction://hlinksldjump"/>
              </a:rPr>
              <a:t>detecció</a:t>
            </a:r>
            <a:endParaRPr lang="ca-ES" dirty="0">
              <a:latin typeface="Akbar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530352"/>
            <a:ext cx="8075240" cy="48428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a-ES" sz="2000" b="1" dirty="0" smtClean="0"/>
              <a:t>DIFICULTADES EN SECUNDARIA</a:t>
            </a:r>
          </a:p>
          <a:p>
            <a:r>
              <a:rPr lang="es-ES" sz="2000" dirty="0" smtClean="0"/>
              <a:t> </a:t>
            </a:r>
            <a:r>
              <a:rPr lang="es-ES" sz="2000" dirty="0" smtClean="0">
                <a:latin typeface="Maiandra GD" pitchFamily="34" charset="0"/>
              </a:rPr>
              <a:t>No entienden las normas sociales </a:t>
            </a:r>
            <a:r>
              <a:rPr lang="es-ES" sz="2000" dirty="0" err="1" smtClean="0">
                <a:latin typeface="Maiandra GD" pitchFamily="34" charset="0"/>
              </a:rPr>
              <a:t>deconvivencia</a:t>
            </a:r>
            <a:r>
              <a:rPr lang="es-ES" sz="2000" dirty="0" smtClean="0">
                <a:latin typeface="Maiandra GD" pitchFamily="34" charset="0"/>
              </a:rPr>
              <a:t>, de las relaciones sociales.</a:t>
            </a:r>
          </a:p>
          <a:p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Egocentrismo</a:t>
            </a:r>
            <a:r>
              <a:rPr lang="ca-ES" sz="2000" dirty="0" smtClean="0">
                <a:latin typeface="Maiandra GD" pitchFamily="34" charset="0"/>
              </a:rPr>
              <a:t>, </a:t>
            </a:r>
            <a:r>
              <a:rPr lang="ca-ES" sz="2000" dirty="0" err="1" smtClean="0">
                <a:latin typeface="Maiandra GD" pitchFamily="34" charset="0"/>
              </a:rPr>
              <a:t>unilateralidad</a:t>
            </a:r>
            <a:r>
              <a:rPr lang="ca-ES" sz="2000" dirty="0" smtClean="0">
                <a:latin typeface="Maiandra GD" pitchFamily="34" charset="0"/>
              </a:rPr>
              <a:t> en la </a:t>
            </a:r>
            <a:r>
              <a:rPr lang="ca-ES" sz="2000" dirty="0" err="1" smtClean="0">
                <a:latin typeface="Maiandra GD" pitchFamily="34" charset="0"/>
              </a:rPr>
              <a:t>relación</a:t>
            </a:r>
            <a:r>
              <a:rPr lang="ca-ES" sz="2000" dirty="0" smtClean="0">
                <a:latin typeface="Maiandra GD" pitchFamily="34" charset="0"/>
              </a:rPr>
              <a:t> social</a:t>
            </a:r>
          </a:p>
          <a:p>
            <a:r>
              <a:rPr lang="es-ES" sz="2000" dirty="0" smtClean="0">
                <a:latin typeface="Maiandra GD" pitchFamily="34" charset="0"/>
              </a:rPr>
              <a:t> Se dan cuenta de que son diferentes </a:t>
            </a:r>
            <a:r>
              <a:rPr lang="ca-ES" sz="2000" dirty="0" err="1" smtClean="0">
                <a:latin typeface="Maiandra GD" pitchFamily="34" charset="0"/>
              </a:rPr>
              <a:t>pero</a:t>
            </a:r>
            <a:r>
              <a:rPr lang="ca-ES" sz="2000" dirty="0" smtClean="0">
                <a:latin typeface="Maiandra GD" pitchFamily="34" charset="0"/>
              </a:rPr>
              <a:t> no saben </a:t>
            </a:r>
            <a:r>
              <a:rPr lang="ca-ES" sz="2000" dirty="0" err="1" smtClean="0">
                <a:latin typeface="Maiandra GD" pitchFamily="34" charset="0"/>
              </a:rPr>
              <a:t>porque</a:t>
            </a:r>
            <a:r>
              <a:rPr lang="ca-ES" sz="2000" dirty="0" smtClean="0">
                <a:latin typeface="Maiandra GD" pitchFamily="34" charset="0"/>
              </a:rPr>
              <a:t>.</a:t>
            </a:r>
          </a:p>
          <a:p>
            <a:r>
              <a:rPr lang="es-ES" sz="2000" dirty="0" smtClean="0">
                <a:latin typeface="Maiandra GD" pitchFamily="34" charset="0"/>
              </a:rPr>
              <a:t>Cambios físicos Las diferencies en la madurez social y importantes.</a:t>
            </a:r>
          </a:p>
          <a:p>
            <a:r>
              <a:rPr lang="es-ES" sz="2000" dirty="0" smtClean="0">
                <a:latin typeface="Maiandra GD" pitchFamily="34" charset="0"/>
              </a:rPr>
              <a:t>emocional son más evidentes en este </a:t>
            </a:r>
            <a:r>
              <a:rPr lang="ca-ES" sz="2000" dirty="0" err="1" smtClean="0">
                <a:latin typeface="Maiandra GD" pitchFamily="34" charset="0"/>
              </a:rPr>
              <a:t>periodo</a:t>
            </a:r>
            <a:r>
              <a:rPr lang="ca-ES" sz="2000" dirty="0" smtClean="0">
                <a:latin typeface="Maiandra GD" pitchFamily="34" charset="0"/>
              </a:rPr>
              <a:t>.</a:t>
            </a:r>
          </a:p>
          <a:p>
            <a:r>
              <a:rPr lang="es-ES" sz="2000" dirty="0" smtClean="0">
                <a:latin typeface="Maiandra GD" pitchFamily="34" charset="0"/>
              </a:rPr>
              <a:t>Desinterés por el aseo personal y </a:t>
            </a:r>
            <a:r>
              <a:rPr lang="es-ES" sz="2000" dirty="0" err="1" smtClean="0">
                <a:latin typeface="Maiandra GD" pitchFamily="34" charset="0"/>
              </a:rPr>
              <a:t>po</a:t>
            </a:r>
            <a:r>
              <a:rPr lang="es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su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aspecto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externo</a:t>
            </a:r>
            <a:r>
              <a:rPr lang="ca-ES" sz="2000" dirty="0" smtClean="0">
                <a:latin typeface="Maiandra GD" pitchFamily="34" charset="0"/>
              </a:rPr>
              <a:t>.</a:t>
            </a:r>
          </a:p>
          <a:p>
            <a:r>
              <a:rPr lang="es-ES" sz="2000" dirty="0" smtClean="0">
                <a:latin typeface="Maiandra GD" pitchFamily="34" charset="0"/>
              </a:rPr>
              <a:t>Ausencia de interés por comunicarse, incluso a nivel familiar, y de expresar sus </a:t>
            </a:r>
            <a:r>
              <a:rPr lang="ca-ES" sz="2000" dirty="0" err="1" smtClean="0">
                <a:latin typeface="Maiandra GD" pitchFamily="34" charset="0"/>
              </a:rPr>
              <a:t>preocupaciones</a:t>
            </a:r>
            <a:r>
              <a:rPr lang="ca-ES" sz="2000" dirty="0" smtClean="0">
                <a:latin typeface="Maiandra GD" pitchFamily="34" charset="0"/>
              </a:rPr>
              <a:t> o </a:t>
            </a:r>
            <a:r>
              <a:rPr lang="ca-ES" sz="2000" dirty="0" err="1" smtClean="0">
                <a:latin typeface="Maiandra GD" pitchFamily="34" charset="0"/>
              </a:rPr>
              <a:t>sentimientos</a:t>
            </a:r>
            <a:r>
              <a:rPr lang="ca-ES" sz="2000" dirty="0" smtClean="0">
                <a:latin typeface="Maiandra GD" pitchFamily="34" charset="0"/>
              </a:rPr>
              <a:t>.</a:t>
            </a:r>
          </a:p>
          <a:p>
            <a:r>
              <a:rPr lang="es-ES" sz="2000" dirty="0" smtClean="0">
                <a:latin typeface="Maiandra GD" pitchFamily="34" charset="0"/>
              </a:rPr>
              <a:t>Un 40% tiene problemas de atención y </a:t>
            </a:r>
            <a:r>
              <a:rPr lang="ca-ES" sz="2000" dirty="0" err="1" smtClean="0">
                <a:latin typeface="Maiandra GD" pitchFamily="34" charset="0"/>
              </a:rPr>
              <a:t>función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ejecutiva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ca-ES" sz="2000" dirty="0" err="1" smtClean="0">
                <a:latin typeface="Maiandra GD" pitchFamily="34" charset="0"/>
              </a:rPr>
              <a:t>asociados</a:t>
            </a:r>
            <a:r>
              <a:rPr lang="ca-ES" sz="2000" dirty="0" smtClean="0">
                <a:latin typeface="Maiandra GD" pitchFamily="34" charset="0"/>
              </a:rPr>
              <a:t>. </a:t>
            </a:r>
            <a:r>
              <a:rPr lang="ca-ES" sz="2000" dirty="0" err="1" smtClean="0">
                <a:latin typeface="Maiandra GD" pitchFamily="34" charset="0"/>
              </a:rPr>
              <a:t>Aquellos</a:t>
            </a:r>
            <a:r>
              <a:rPr lang="ca-ES" sz="2000" dirty="0" smtClean="0">
                <a:latin typeface="Maiandra GD" pitchFamily="34" charset="0"/>
              </a:rPr>
              <a:t> </a:t>
            </a:r>
            <a:r>
              <a:rPr lang="es-ES" sz="2000" dirty="0" smtClean="0">
                <a:latin typeface="Maiandra GD" pitchFamily="34" charset="0"/>
              </a:rPr>
              <a:t>con problemas de organización y planificación tienen limitaciones en su rendimiento escolar, en la adaptación funcional en al IES y al ámbito laboral</a:t>
            </a:r>
            <a:r>
              <a:rPr lang="es-ES" sz="2000" dirty="0" smtClean="0"/>
              <a:t>.</a:t>
            </a:r>
            <a:endParaRPr lang="ca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290</TotalTime>
  <Words>944</Words>
  <Application>Microsoft Office PowerPoint</Application>
  <PresentationFormat>Presentación en pantalla (4:3)</PresentationFormat>
  <Paragraphs>125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Aspecto</vt:lpstr>
      <vt:lpstr>Seminari d’Educació Especial </vt:lpstr>
      <vt:lpstr>Objectius per al curs i metodologia de treball</vt:lpstr>
      <vt:lpstr>Índex dels documents i instruments</vt:lpstr>
      <vt:lpstr>Indicadors de Detecció</vt:lpstr>
      <vt:lpstr>Indicadors de detecció</vt:lpstr>
      <vt:lpstr>Indicadors de detecció</vt:lpstr>
      <vt:lpstr>Indicadors de detecció</vt:lpstr>
      <vt:lpstr>Indicadors de Detecció</vt:lpstr>
      <vt:lpstr>Indicadors de detecció</vt:lpstr>
      <vt:lpstr>Currículum Carolina</vt:lpstr>
      <vt:lpstr>IDEA (inventari de l’espectre autista)</vt:lpstr>
      <vt:lpstr>Treball de coordinació</vt:lpstr>
    </vt:vector>
  </TitlesOfParts>
  <Company>B12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 d’educació especial </dc:title>
  <dc:creator>EAP</dc:creator>
  <cp:lastModifiedBy>EAP</cp:lastModifiedBy>
  <cp:revision>35</cp:revision>
  <dcterms:created xsi:type="dcterms:W3CDTF">2010-10-25T10:03:46Z</dcterms:created>
  <dcterms:modified xsi:type="dcterms:W3CDTF">2010-10-28T09:31:42Z</dcterms:modified>
</cp:coreProperties>
</file>