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EAP\SEE%20Formaci&#243;%20en%20xarxa%20de%20docents%20d'educaci&#243;%20especi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2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800" dirty="0" smtClean="0"/>
              <a:t>EDAT</a:t>
            </a:r>
            <a:endParaRPr lang="es-ES" sz="2800" dirty="0"/>
          </a:p>
        </c:rich>
      </c:tx>
      <c:layout>
        <c:manualLayout>
          <c:xMode val="edge"/>
          <c:yMode val="edge"/>
          <c:x val="0.43910393850141005"/>
          <c:y val="4.8128467915660313E-2"/>
        </c:manualLayout>
      </c:layout>
      <c:spPr>
        <a:noFill/>
        <a:ln w="25400">
          <a:noFill/>
        </a:ln>
      </c:spPr>
    </c:title>
    <c:view3D>
      <c:rotX val="75"/>
      <c:perspective val="30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5064149715011887"/>
          <c:y val="0.20855669430119464"/>
          <c:w val="0.38141145023115181"/>
          <c:h val="0.63636529799595276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99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99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'Dades gràfics'!$A$10:$A$16</c:f>
              <c:strCache>
                <c:ptCount val="7"/>
                <c:pt idx="0">
                  <c:v>FINS A 25 ANYS</c:v>
                </c:pt>
                <c:pt idx="1">
                  <c:v>DE 26 A 30 ANYS</c:v>
                </c:pt>
                <c:pt idx="2">
                  <c:v>DE 31 A 40 ANYS</c:v>
                </c:pt>
                <c:pt idx="3">
                  <c:v>DE 41 A 50 ANYS</c:v>
                </c:pt>
                <c:pt idx="4">
                  <c:v>DE 51 A 60 ANYS</c:v>
                </c:pt>
                <c:pt idx="5">
                  <c:v>MÉS DE 60 ANYS</c:v>
                </c:pt>
                <c:pt idx="6">
                  <c:v>NC</c:v>
                </c:pt>
              </c:strCache>
            </c:strRef>
          </c:cat>
          <c:val>
            <c:numRef>
              <c:f>'Dades gràfics'!$C$10:$C$16</c:f>
              <c:numCache>
                <c:formatCode>0%</c:formatCode>
                <c:ptCount val="7"/>
                <c:pt idx="0">
                  <c:v>0</c:v>
                </c:pt>
                <c:pt idx="1">
                  <c:v>0.2</c:v>
                </c:pt>
                <c:pt idx="2">
                  <c:v>0.25</c:v>
                </c:pt>
                <c:pt idx="3">
                  <c:v>0.1</c:v>
                </c:pt>
                <c:pt idx="4">
                  <c:v>0.45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3782250921007766"/>
          <c:y val="0.38502774332528256"/>
          <c:w val="0.29245443277923594"/>
          <c:h val="0.41661184057037803"/>
        </c:manualLayout>
      </c:layout>
      <c:spPr>
        <a:solidFill>
          <a:schemeClr val="accent5">
            <a:lumMod val="20000"/>
            <a:lumOff val="80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CONSIDEREU ADEQUATS ELS HORARIS?</a:t>
            </a:r>
          </a:p>
        </c:rich>
      </c:tx>
      <c:layout>
        <c:manualLayout>
          <c:xMode val="edge"/>
          <c:yMode val="edge"/>
          <c:x val="0.14285714285714293"/>
          <c:y val="4.812846791566030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0779220779220792"/>
          <c:y val="0.18716626411645676"/>
          <c:w val="0.74675324675324672"/>
          <c:h val="0.60427965271884632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gràfics'!$A$136:$A$142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gràfics'!$C$136:$C$142</c:f>
              <c:numCache>
                <c:formatCode>0%</c:formatCode>
                <c:ptCount val="7"/>
                <c:pt idx="0">
                  <c:v>0.05</c:v>
                </c:pt>
                <c:pt idx="1">
                  <c:v>0.05</c:v>
                </c:pt>
                <c:pt idx="2">
                  <c:v>0.25</c:v>
                </c:pt>
                <c:pt idx="3">
                  <c:v>0.2</c:v>
                </c:pt>
                <c:pt idx="4">
                  <c:v>0.15</c:v>
                </c:pt>
                <c:pt idx="5">
                  <c:v>0.3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105655296"/>
        <c:axId val="106567552"/>
      </c:barChart>
      <c:catAx>
        <c:axId val="10565529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06567552"/>
        <c:crosses val="autoZero"/>
        <c:auto val="1"/>
        <c:lblAlgn val="ctr"/>
        <c:lblOffset val="100"/>
        <c:tickLblSkip val="1"/>
        <c:tickMarkSkip val="1"/>
      </c:catAx>
      <c:valAx>
        <c:axId val="106567552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056552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CONSIDEREU ADEQUAT EL CALENDARI?</a:t>
            </a:r>
          </a:p>
        </c:rich>
      </c:tx>
      <c:layout>
        <c:manualLayout>
          <c:xMode val="edge"/>
          <c:yMode val="edge"/>
          <c:x val="0.15232791078857888"/>
          <c:y val="4.812844704499005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1724137931034493"/>
          <c:y val="0.17647104902408772"/>
          <c:w val="0.73448275862068968"/>
          <c:h val="0.62032247535739948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gràfics'!$A$147:$A$153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gràfics'!$C$147:$C$153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3">
                  <c:v>0.2</c:v>
                </c:pt>
                <c:pt idx="4">
                  <c:v>0.35</c:v>
                </c:pt>
                <c:pt idx="5">
                  <c:v>0.35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106636416"/>
        <c:axId val="106647936"/>
      </c:barChart>
      <c:catAx>
        <c:axId val="10663641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06647936"/>
        <c:crosses val="autoZero"/>
        <c:auto val="1"/>
        <c:lblAlgn val="ctr"/>
        <c:lblOffset val="100"/>
        <c:tickLblSkip val="1"/>
        <c:tickMarkSkip val="1"/>
      </c:catAx>
      <c:valAx>
        <c:axId val="106647936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066364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CONSIDEREU ADEQUAT EL LLOC?</a:t>
            </a:r>
          </a:p>
        </c:rich>
      </c:tx>
      <c:layout>
        <c:manualLayout>
          <c:xMode val="edge"/>
          <c:yMode val="edge"/>
          <c:x val="0.21292363984225268"/>
          <c:y val="5.6302177307997643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446660240506937"/>
          <c:y val="0.19251387166264119"/>
          <c:w val="0.77022897144572811"/>
          <c:h val="0.58823683008029248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gràfics'!$A$157:$A$163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gràfics'!$C$157:$C$163</c:f>
              <c:numCache>
                <c:formatCode>0%</c:formatCode>
                <c:ptCount val="7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0.3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110333952"/>
        <c:axId val="110338816"/>
      </c:barChart>
      <c:catAx>
        <c:axId val="11033395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10338816"/>
        <c:crosses val="autoZero"/>
        <c:auto val="1"/>
        <c:lblAlgn val="ctr"/>
        <c:lblOffset val="100"/>
        <c:tickLblSkip val="1"/>
        <c:tickMarkSkip val="1"/>
      </c:catAx>
      <c:valAx>
        <c:axId val="110338816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103339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L'AMBIENT DE TREBALL US HA RESULTAT SATISFACTORI?</a:t>
            </a:r>
          </a:p>
        </c:rich>
      </c:tx>
      <c:layout>
        <c:manualLayout>
          <c:xMode val="edge"/>
          <c:yMode val="edge"/>
          <c:x val="0.13804736395485451"/>
          <c:y val="3.5174023695538854E-2"/>
        </c:manualLayout>
      </c:layout>
      <c:spPr>
        <a:solidFill>
          <a:schemeClr val="accent5">
            <a:lumMod val="20000"/>
            <a:lumOff val="80000"/>
          </a:schemeClr>
        </a:solidFill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1575378544016466"/>
          <c:y val="0.25"/>
          <c:w val="0.73630260110532342"/>
          <c:h val="0.52659574468085102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gràfics'!$A$170:$A$176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gràfics'!$C$170:$C$176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</c:v>
                </c:pt>
                <c:pt idx="4">
                  <c:v>0.5</c:v>
                </c:pt>
                <c:pt idx="5">
                  <c:v>0.2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110908160"/>
        <c:axId val="110997888"/>
      </c:barChart>
      <c:catAx>
        <c:axId val="1109081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VALORACIÓ</a:t>
                </a:r>
              </a:p>
            </c:rich>
          </c:tx>
          <c:layout>
            <c:manualLayout>
              <c:xMode val="edge"/>
              <c:yMode val="edge"/>
              <c:x val="0.47945285653369901"/>
              <c:y val="0.8989361702127655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10997888"/>
        <c:crosses val="autoZero"/>
        <c:auto val="1"/>
        <c:lblAlgn val="ctr"/>
        <c:lblOffset val="100"/>
        <c:tickLblSkip val="1"/>
        <c:tickMarkSkip val="1"/>
      </c:catAx>
      <c:valAx>
        <c:axId val="11099788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ENQUESTATS</a:t>
                </a:r>
              </a:p>
            </c:rich>
          </c:tx>
          <c:layout>
            <c:manualLayout>
              <c:xMode val="edge"/>
              <c:yMode val="edge"/>
              <c:x val="2.3972642826684959E-2"/>
              <c:y val="0.32978723404255328"/>
            </c:manualLayout>
          </c:layout>
          <c:spPr>
            <a:noFill/>
            <a:ln w="25400">
              <a:noFill/>
            </a:ln>
          </c:spPr>
        </c:title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1109081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/>
              <a:t>APLICAREU ELS APRENENTATGES ADQUIRITS?</a:t>
            </a:r>
          </a:p>
        </c:rich>
      </c:tx>
      <c:layout>
        <c:manualLayout>
          <c:xMode val="edge"/>
          <c:yMode val="edge"/>
          <c:x val="0.19032288042288373"/>
          <c:y val="4.787234042553192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7419382275992748"/>
          <c:y val="0.2287234042553192"/>
          <c:w val="0.78064639088708243"/>
          <c:h val="0.569148936170213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Val val="1"/>
          </c:dLbls>
          <c:cat>
            <c:strRef>
              <c:f>'Dades gràfics'!$A$182:$A$188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gràfics'!$C$182:$C$188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</c:v>
                </c:pt>
                <c:pt idx="4">
                  <c:v>0.45</c:v>
                </c:pt>
                <c:pt idx="5">
                  <c:v>0.2</c:v>
                </c:pt>
                <c:pt idx="6">
                  <c:v>0.05</c:v>
                </c:pt>
              </c:numCache>
            </c:numRef>
          </c:val>
        </c:ser>
        <c:dLbls>
          <c:showVal val="1"/>
        </c:dLbls>
        <c:axId val="111133824"/>
        <c:axId val="114593792"/>
      </c:barChart>
      <c:catAx>
        <c:axId val="11113382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14593792"/>
        <c:crosses val="autoZero"/>
        <c:auto val="1"/>
        <c:lblAlgn val="ctr"/>
        <c:lblOffset val="100"/>
        <c:tickLblSkip val="1"/>
        <c:tickMarkSkip val="1"/>
      </c:catAx>
      <c:valAx>
        <c:axId val="114593792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111338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/>
              <a:t>VALOREU GLOBALMENT L'ACCIÓ FORMATIVA </a:t>
            </a:r>
          </a:p>
        </c:rich>
      </c:tx>
      <c:layout>
        <c:manualLayout>
          <c:xMode val="edge"/>
          <c:yMode val="edge"/>
          <c:x val="0.19453924914675771"/>
          <c:y val="4.761929366781202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1501706484641647"/>
          <c:y val="0.24867853359857389"/>
          <c:w val="0.73720136518771329"/>
          <c:h val="0.529103262975689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Val val="1"/>
          </c:dLbls>
          <c:cat>
            <c:strRef>
              <c:f>'Dades gràfics'!$A$194:$A$200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gràfics'!$C$194:$C$200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0.05</c:v>
                </c:pt>
                <c:pt idx="3">
                  <c:v>0.15</c:v>
                </c:pt>
                <c:pt idx="4">
                  <c:v>0.6</c:v>
                </c:pt>
                <c:pt idx="5">
                  <c:v>0.2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115243264"/>
        <c:axId val="115790592"/>
      </c:barChart>
      <c:catAx>
        <c:axId val="115243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ES"/>
                  <a:t>VALORACIÓ</a:t>
                </a:r>
              </a:p>
            </c:rich>
          </c:tx>
          <c:layout>
            <c:manualLayout>
              <c:xMode val="edge"/>
              <c:yMode val="edge"/>
              <c:x val="0.48122866894197963"/>
              <c:y val="0.8994755470586716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15790592"/>
        <c:crosses val="autoZero"/>
        <c:auto val="1"/>
        <c:lblAlgn val="ctr"/>
        <c:lblOffset val="100"/>
        <c:tickLblSkip val="1"/>
        <c:tickMarkSkip val="1"/>
      </c:catAx>
      <c:valAx>
        <c:axId val="115790592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152432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 algn="ctr"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/>
              <a:t>GÈNERE</a:t>
            </a:r>
          </a:p>
        </c:rich>
      </c:tx>
      <c:layout>
        <c:manualLayout>
          <c:xMode val="edge"/>
          <c:yMode val="edge"/>
          <c:x val="0.39561779691033438"/>
          <c:y val="2.6737967914438509E-2"/>
        </c:manualLayout>
      </c:layout>
      <c:spPr>
        <a:noFill/>
        <a:ln w="25400">
          <a:noFill/>
        </a:ln>
      </c:spPr>
    </c:title>
    <c:view3D>
      <c:rotX val="75"/>
      <c:perspective val="30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3148811142968653"/>
          <c:y val="0.18716626411645676"/>
          <c:w val="0.41868582849979136"/>
          <c:h val="0.64706051308832191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00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00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'Dades gràfics'!$A$22:$A$24</c:f>
              <c:strCache>
                <c:ptCount val="3"/>
                <c:pt idx="0">
                  <c:v>HOME</c:v>
                </c:pt>
                <c:pt idx="1">
                  <c:v>DONA</c:v>
                </c:pt>
                <c:pt idx="2">
                  <c:v>NC</c:v>
                </c:pt>
              </c:strCache>
            </c:strRef>
          </c:cat>
          <c:val>
            <c:numRef>
              <c:f>'Dades gràfics'!$C$22:$C$24</c:f>
              <c:numCache>
                <c:formatCode>0%</c:formatCode>
                <c:ptCount val="3"/>
                <c:pt idx="0">
                  <c:v>0.15</c:v>
                </c:pt>
                <c:pt idx="1">
                  <c:v>0.85</c:v>
                </c:pt>
                <c:pt idx="2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090077060710883"/>
          <c:y val="0.47593707161041848"/>
          <c:w val="0.13288653154466804"/>
          <c:h val="0.18747532825667013"/>
        </c:manualLayout>
      </c:layout>
      <c:spPr>
        <a:solidFill>
          <a:schemeClr val="accent5">
            <a:lumMod val="20000"/>
            <a:lumOff val="80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5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 dirty="0"/>
              <a:t>NIVELL EDUCATIU</a:t>
            </a:r>
          </a:p>
        </c:rich>
      </c:tx>
      <c:layout>
        <c:manualLayout>
          <c:xMode val="edge"/>
          <c:yMode val="edge"/>
          <c:x val="0.31193225613485076"/>
          <c:y val="3.7053108989613372E-2"/>
        </c:manualLayout>
      </c:layout>
      <c:spPr>
        <a:noFill/>
        <a:ln w="25400">
          <a:noFill/>
        </a:ln>
      </c:spPr>
    </c:title>
    <c:view3D>
      <c:rotX val="75"/>
      <c:perspective val="30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051304121920457E-2"/>
          <c:y val="0.21808510638297879"/>
          <c:w val="0.40064227965457133"/>
          <c:h val="0.66489361702127714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'Dades gràfics'!$A$33:$A$39</c:f>
              <c:strCache>
                <c:ptCount val="7"/>
                <c:pt idx="0">
                  <c:v>INFANTIL</c:v>
                </c:pt>
                <c:pt idx="1">
                  <c:v>PRIMÀRIA</c:v>
                </c:pt>
                <c:pt idx="2">
                  <c:v>SECUNDÀRIA-ESO</c:v>
                </c:pt>
                <c:pt idx="3">
                  <c:v>SECUNDÀRIA-BATXILLERAT</c:v>
                </c:pt>
                <c:pt idx="4">
                  <c:v>SECUNDÀRIA-CICLES FORMATIUS</c:v>
                </c:pt>
                <c:pt idx="5">
                  <c:v>ALTRES</c:v>
                </c:pt>
                <c:pt idx="6">
                  <c:v>NC</c:v>
                </c:pt>
              </c:strCache>
            </c:strRef>
          </c:cat>
          <c:val>
            <c:numRef>
              <c:f>'Dades gràfics'!$C$33:$C$39</c:f>
              <c:numCache>
                <c:formatCode>0%</c:formatCode>
                <c:ptCount val="7"/>
                <c:pt idx="0">
                  <c:v>0.15</c:v>
                </c:pt>
                <c:pt idx="1">
                  <c:v>0.75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0.1</c:v>
                </c:pt>
                <c:pt idx="6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7692475940507482"/>
          <c:y val="0.18794326241134765"/>
          <c:w val="0.31006921765226075"/>
          <c:h val="0.60600273705047403"/>
        </c:manualLayout>
      </c:layout>
      <c:spPr>
        <a:solidFill>
          <a:schemeClr val="accent5">
            <a:lumMod val="20000"/>
            <a:lumOff val="80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/>
              <a:t>TIPUS DE CENTRE</a:t>
            </a:r>
          </a:p>
        </c:rich>
      </c:tx>
      <c:layout>
        <c:manualLayout>
          <c:xMode val="edge"/>
          <c:yMode val="edge"/>
          <c:x val="0.28429064604851467"/>
          <c:y val="7.0878738124214677E-2"/>
        </c:manualLayout>
      </c:layout>
      <c:spPr>
        <a:noFill/>
        <a:ln w="25400">
          <a:noFill/>
        </a:ln>
      </c:spPr>
    </c:title>
    <c:view3D>
      <c:rotX val="75"/>
      <c:perspective val="30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9310344827586209"/>
          <c:y val="0.23936170212765959"/>
          <c:w val="0.42413793103448288"/>
          <c:h val="0.6542553191489364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'Dades gràfics'!$A$45:$A$48</c:f>
              <c:strCache>
                <c:ptCount val="4"/>
                <c:pt idx="0">
                  <c:v>PÚBLIC</c:v>
                </c:pt>
                <c:pt idx="1">
                  <c:v>PRIVAT CONCERTAT</c:v>
                </c:pt>
                <c:pt idx="2">
                  <c:v>PRIVAT  NO CONCERTAT</c:v>
                </c:pt>
                <c:pt idx="3">
                  <c:v>NC</c:v>
                </c:pt>
              </c:strCache>
            </c:strRef>
          </c:cat>
          <c:val>
            <c:numRef>
              <c:f>'Dades gràfics'!$C$45:$C$48</c:f>
              <c:numCache>
                <c:formatCode>0%</c:formatCode>
                <c:ptCount val="4"/>
                <c:pt idx="0">
                  <c:v>0.85</c:v>
                </c:pt>
                <c:pt idx="1">
                  <c:v>0.15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885059965188044"/>
          <c:y val="0.29219150131006238"/>
          <c:w val="0.28417045501717914"/>
          <c:h val="0.35510314991362318"/>
        </c:manualLayout>
      </c:layout>
      <c:spPr>
        <a:solidFill>
          <a:schemeClr val="accent5">
            <a:lumMod val="20000"/>
            <a:lumOff val="80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5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GRAU D'ASSOLIMENT DELS OBJECTIUS</a:t>
            </a:r>
          </a:p>
        </c:rich>
      </c:tx>
      <c:layout>
        <c:manualLayout>
          <c:xMode val="edge"/>
          <c:yMode val="edge"/>
          <c:x val="0.14653746091434267"/>
          <c:y val="5.8076696382827461E-2"/>
        </c:manualLayout>
      </c:layout>
      <c:spPr>
        <a:solidFill>
          <a:schemeClr val="accent5">
            <a:lumMod val="20000"/>
            <a:lumOff val="80000"/>
          </a:schemeClr>
        </a:solidFill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6613444447391124"/>
          <c:y val="0.18518614204149131"/>
          <c:w val="0.80191818390291736"/>
          <c:h val="0.62434185031131362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gràfics'!$A$58:$A$64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gràfics'!$C$58:$C$64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0.65</c:v>
                </c:pt>
                <c:pt idx="5">
                  <c:v>0.2</c:v>
                </c:pt>
                <c:pt idx="6">
                  <c:v>0.05</c:v>
                </c:pt>
              </c:numCache>
            </c:numRef>
          </c:val>
        </c:ser>
        <c:dLbls>
          <c:showVal val="1"/>
        </c:dLbls>
        <c:axId val="81217792"/>
        <c:axId val="86264832"/>
      </c:barChart>
      <c:catAx>
        <c:axId val="8121779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6264832"/>
        <c:crosses val="autoZero"/>
        <c:auto val="1"/>
        <c:lblAlgn val="ctr"/>
        <c:lblOffset val="100"/>
        <c:tickLblSkip val="1"/>
        <c:tickMarkSkip val="1"/>
      </c:catAx>
      <c:valAx>
        <c:axId val="86264832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1217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 algn="ctr"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 dirty="0"/>
              <a:t>CONSIDEREU QUE LES ESTRATÈGIES METODOLÒGIQUES EMPRADES SÓN ADEQUADES?</a:t>
            </a:r>
          </a:p>
        </c:rich>
      </c:tx>
      <c:layout>
        <c:manualLayout>
          <c:xMode val="edge"/>
          <c:yMode val="edge"/>
          <c:x val="0.17928105720758364"/>
          <c:y val="3.31490840408231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954308856428909"/>
          <c:y val="0.26455163148784466"/>
          <c:w val="0.76470832282833845"/>
          <c:h val="0.5026480998269045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Val val="1"/>
          </c:dLbls>
          <c:cat>
            <c:strRef>
              <c:f>'Dades gràfics'!$A$85:$A$91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gràfics'!$C$85:$C$91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0.65</c:v>
                </c:pt>
                <c:pt idx="4">
                  <c:v>0.25</c:v>
                </c:pt>
                <c:pt idx="5">
                  <c:v>0.1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71453696"/>
        <c:axId val="79455360"/>
      </c:barChart>
      <c:catAx>
        <c:axId val="71453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ES"/>
                  <a:t>VALORACIÓ</a:t>
                </a:r>
              </a:p>
            </c:rich>
          </c:tx>
          <c:layout>
            <c:manualLayout>
              <c:xMode val="edge"/>
              <c:yMode val="edge"/>
              <c:x val="0.4705897371251313"/>
              <c:y val="0.8994755470586716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79455360"/>
        <c:crosses val="autoZero"/>
        <c:auto val="1"/>
        <c:lblAlgn val="ctr"/>
        <c:lblOffset val="100"/>
        <c:tickLblSkip val="1"/>
        <c:tickMarkSkip val="1"/>
      </c:catAx>
      <c:valAx>
        <c:axId val="7945536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7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ES"/>
                  <a:t>ENQUESTATS</a:t>
                </a:r>
              </a:p>
            </c:rich>
          </c:tx>
          <c:layout>
            <c:manualLayout>
              <c:xMode val="edge"/>
              <c:yMode val="edge"/>
              <c:x val="1.6339921427955945E-2"/>
              <c:y val="0.26984266411760172"/>
            </c:manualLayout>
          </c:layout>
          <c:spPr>
            <a:noFill/>
            <a:ln w="25400">
              <a:noFill/>
            </a:ln>
          </c:spPr>
        </c:title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714536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EL MATERIAL DE SUPORT UTILITZAT HA ESTAT ADEQUAT?</a:t>
            </a:r>
          </a:p>
        </c:rich>
      </c:tx>
      <c:layout>
        <c:manualLayout>
          <c:xMode val="edge"/>
          <c:yMode val="edge"/>
          <c:x val="0.14429761938090838"/>
          <c:y val="4.7872378520453902E-2"/>
        </c:manualLayout>
      </c:layout>
      <c:spPr>
        <a:solidFill>
          <a:schemeClr val="accent5">
            <a:lumMod val="20000"/>
            <a:lumOff val="80000"/>
          </a:schemeClr>
        </a:solidFill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118466898954699"/>
          <c:y val="0.23404255319148945"/>
          <c:w val="0.78048780487804859"/>
          <c:h val="0.547872340425531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gràfics'!$A$98:$A$104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gràfics'!$C$98:$C$104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0.35</c:v>
                </c:pt>
                <c:pt idx="4">
                  <c:v>0.4</c:v>
                </c:pt>
                <c:pt idx="5">
                  <c:v>0.15</c:v>
                </c:pt>
                <c:pt idx="6">
                  <c:v>0.1</c:v>
                </c:pt>
              </c:numCache>
            </c:numRef>
          </c:val>
        </c:ser>
        <c:dLbls>
          <c:showVal val="1"/>
        </c:dLbls>
        <c:axId val="81205888"/>
        <c:axId val="86029440"/>
      </c:barChart>
      <c:catAx>
        <c:axId val="8120588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6029440"/>
        <c:crosses val="autoZero"/>
        <c:auto val="1"/>
        <c:lblAlgn val="ctr"/>
        <c:lblOffset val="100"/>
        <c:tickLblSkip val="1"/>
        <c:tickMarkSkip val="1"/>
      </c:catAx>
      <c:valAx>
        <c:axId val="86029440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12058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b="1"/>
            </a:pPr>
            <a:r>
              <a:rPr lang="es-ES" b="1"/>
              <a:t>COM VALOREU EL DOMINI DELS CONTINGUTS PER PART DE LA PERSONA FORMADORA?</a:t>
            </a:r>
          </a:p>
        </c:rich>
      </c:tx>
      <c:layout>
        <c:manualLayout>
          <c:xMode val="edge"/>
          <c:yMode val="edge"/>
          <c:x val="0.1326865034843481"/>
          <c:y val="4.712041884816755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6828532149234396"/>
          <c:y val="0.27225130890052346"/>
          <c:w val="0.78641025235845352"/>
          <c:h val="0.47643979057591634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'Dades gràfics'!$A$111:$A$117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gràfics'!$C$111:$C$117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0.15</c:v>
                </c:pt>
                <c:pt idx="4">
                  <c:v>0.35</c:v>
                </c:pt>
                <c:pt idx="5">
                  <c:v>0.5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86046592"/>
        <c:axId val="86049536"/>
      </c:barChart>
      <c:catAx>
        <c:axId val="8604659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6049536"/>
        <c:crosses val="autoZero"/>
        <c:auto val="1"/>
        <c:lblAlgn val="ctr"/>
        <c:lblOffset val="100"/>
        <c:tickLblSkip val="1"/>
        <c:tickMarkSkip val="1"/>
      </c:catAx>
      <c:valAx>
        <c:axId val="86049536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860465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400"/>
              <a:t>COM VALOREU LA CAPACITAT DE COMUNICACIÓ DE LA PERSONA FORMADORA?</a:t>
            </a:r>
          </a:p>
        </c:rich>
      </c:tx>
      <c:layout>
        <c:manualLayout>
          <c:xMode val="edge"/>
          <c:yMode val="edge"/>
          <c:x val="0.20448704891987041"/>
          <c:y val="5.511041081903031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7931034482758626"/>
          <c:y val="0.293193717277487"/>
          <c:w val="0.77241379310344849"/>
          <c:h val="0.46596858638743477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Val val="1"/>
          </c:dLbls>
          <c:cat>
            <c:strRef>
              <c:f>'Dades gràfics'!$A$124:$A$130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'Dades gràfics'!$C$124:$C$130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0.25</c:v>
                </c:pt>
                <c:pt idx="4">
                  <c:v>0.4</c:v>
                </c:pt>
                <c:pt idx="5">
                  <c:v>0.35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axId val="86410752"/>
        <c:axId val="86436480"/>
      </c:barChart>
      <c:catAx>
        <c:axId val="8641075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86436480"/>
        <c:crosses val="autoZero"/>
        <c:auto val="1"/>
        <c:lblAlgn val="ctr"/>
        <c:lblOffset val="100"/>
        <c:tickLblSkip val="1"/>
        <c:tickMarkSkip val="1"/>
      </c:catAx>
      <c:valAx>
        <c:axId val="86436480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864107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5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3FC7B-64C6-467F-B4E8-BE54C9FC4AF3}" type="datetimeFigureOut">
              <a:rPr lang="es-ES" smtClean="0"/>
              <a:t>25/03/2010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BB15-2507-4757-96B2-B96882170CA3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VALORACIÓ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b="1" dirty="0" smtClean="0"/>
              <a:t>VALORACIÓ DEL SEMINARI</a:t>
            </a:r>
          </a:p>
          <a:p>
            <a:r>
              <a:rPr lang="es-ES" sz="4000" b="1" dirty="0" smtClean="0"/>
              <a:t>CURS 2009-2010</a:t>
            </a:r>
            <a:endParaRPr lang="es-ES" sz="4000" b="1" dirty="0"/>
          </a:p>
        </p:txBody>
      </p:sp>
      <p:pic>
        <p:nvPicPr>
          <p:cNvPr id="1026" name="Picture 2" descr="C:\Users\Maria Antonia\Pictures\Slide Shows\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57166"/>
            <a:ext cx="6858000" cy="285750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1">
                <a:lumMod val="50000"/>
              </a:scheme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2071670" y="571480"/>
            <a:ext cx="307183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000232" y="500042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/>
              <a:t>Seminari</a:t>
            </a:r>
            <a:r>
              <a:rPr lang="es-ES" sz="2400" dirty="0" smtClean="0"/>
              <a:t> </a:t>
            </a:r>
            <a:r>
              <a:rPr lang="es-ES" sz="2400" dirty="0" err="1" smtClean="0"/>
              <a:t>mestres</a:t>
            </a:r>
            <a:r>
              <a:rPr lang="es-ES" sz="2400" dirty="0" smtClean="0"/>
              <a:t> </a:t>
            </a:r>
            <a:r>
              <a:rPr lang="es-ES" sz="2400" dirty="0" err="1" smtClean="0"/>
              <a:t>d’Educació</a:t>
            </a:r>
            <a:r>
              <a:rPr lang="es-ES" sz="2400" dirty="0" smtClean="0"/>
              <a:t> Especial </a:t>
            </a:r>
            <a:endParaRPr lang="es-ES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14414" y="42860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6"/>
          <p:cNvGraphicFramePr>
            <a:graphicFrameLocks/>
          </p:cNvGraphicFramePr>
          <p:nvPr/>
        </p:nvGraphicFramePr>
        <p:xfrm>
          <a:off x="357158" y="285728"/>
          <a:ext cx="8429683" cy="6357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7"/>
          <p:cNvGraphicFramePr>
            <a:graphicFrameLocks/>
          </p:cNvGraphicFramePr>
          <p:nvPr/>
        </p:nvGraphicFramePr>
        <p:xfrm>
          <a:off x="285720" y="357166"/>
          <a:ext cx="8501122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8"/>
          <p:cNvGraphicFramePr>
            <a:graphicFrameLocks/>
          </p:cNvGraphicFramePr>
          <p:nvPr/>
        </p:nvGraphicFramePr>
        <p:xfrm>
          <a:off x="357158" y="357166"/>
          <a:ext cx="8429683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9"/>
          <p:cNvGraphicFramePr>
            <a:graphicFrameLocks/>
          </p:cNvGraphicFramePr>
          <p:nvPr/>
        </p:nvGraphicFramePr>
        <p:xfrm>
          <a:off x="357159" y="357166"/>
          <a:ext cx="8429684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30"/>
          <p:cNvGraphicFramePr>
            <a:graphicFrameLocks/>
          </p:cNvGraphicFramePr>
          <p:nvPr/>
        </p:nvGraphicFramePr>
        <p:xfrm>
          <a:off x="357158" y="357166"/>
          <a:ext cx="8286808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31"/>
          <p:cNvGraphicFramePr>
            <a:graphicFrameLocks/>
          </p:cNvGraphicFramePr>
          <p:nvPr/>
        </p:nvGraphicFramePr>
        <p:xfrm>
          <a:off x="428596" y="357166"/>
          <a:ext cx="8358245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33"/>
          <p:cNvGraphicFramePr>
            <a:graphicFrameLocks/>
          </p:cNvGraphicFramePr>
          <p:nvPr/>
        </p:nvGraphicFramePr>
        <p:xfrm>
          <a:off x="357159" y="357166"/>
          <a:ext cx="8429684" cy="6143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/>
          </a:p>
        </p:txBody>
      </p:sp>
      <p:graphicFrame>
        <p:nvGraphicFramePr>
          <p:cNvPr id="4" name="Chart 17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18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9"/>
          <p:cNvGraphicFramePr>
            <a:graphicFrameLocks/>
          </p:cNvGraphicFramePr>
          <p:nvPr/>
        </p:nvGraphicFramePr>
        <p:xfrm>
          <a:off x="500034" y="357166"/>
          <a:ext cx="7786742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0"/>
          <p:cNvGraphicFramePr>
            <a:graphicFrameLocks/>
          </p:cNvGraphicFramePr>
          <p:nvPr/>
        </p:nvGraphicFramePr>
        <p:xfrm>
          <a:off x="428596" y="428604"/>
          <a:ext cx="8286808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1"/>
          <p:cNvGraphicFramePr>
            <a:graphicFrameLocks/>
          </p:cNvGraphicFramePr>
          <p:nvPr/>
        </p:nvGraphicFramePr>
        <p:xfrm>
          <a:off x="428597" y="357166"/>
          <a:ext cx="8358245" cy="6072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3"/>
          <p:cNvGraphicFramePr>
            <a:graphicFrameLocks/>
          </p:cNvGraphicFramePr>
          <p:nvPr/>
        </p:nvGraphicFramePr>
        <p:xfrm>
          <a:off x="357158" y="357166"/>
          <a:ext cx="8358245" cy="6143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4"/>
          <p:cNvGraphicFramePr>
            <a:graphicFrameLocks/>
          </p:cNvGraphicFramePr>
          <p:nvPr/>
        </p:nvGraphicFramePr>
        <p:xfrm>
          <a:off x="357158" y="285728"/>
          <a:ext cx="835824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5"/>
          <p:cNvGraphicFramePr>
            <a:graphicFrameLocks/>
          </p:cNvGraphicFramePr>
          <p:nvPr/>
        </p:nvGraphicFramePr>
        <p:xfrm>
          <a:off x="285721" y="285728"/>
          <a:ext cx="8572560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101</TotalTime>
  <Words>101</Words>
  <Application>Microsoft Office PowerPoint</Application>
  <PresentationFormat>Presentación en pantalla (4:3)</PresentationFormat>
  <Paragraphs>25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VALORACIÓ </vt:lpstr>
      <vt:lpstr>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Antonia</dc:creator>
  <cp:lastModifiedBy>Maria Antonia</cp:lastModifiedBy>
  <cp:revision>18</cp:revision>
  <dcterms:created xsi:type="dcterms:W3CDTF">2010-03-25T20:13:43Z</dcterms:created>
  <dcterms:modified xsi:type="dcterms:W3CDTF">2010-03-25T21:55:40Z</dcterms:modified>
</cp:coreProperties>
</file>