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9" r:id="rId2"/>
    <p:sldId id="361" r:id="rId3"/>
    <p:sldId id="349" r:id="rId4"/>
    <p:sldId id="364" r:id="rId5"/>
    <p:sldId id="368" r:id="rId6"/>
    <p:sldId id="369" r:id="rId7"/>
    <p:sldId id="370" r:id="rId8"/>
    <p:sldId id="371" r:id="rId9"/>
    <p:sldId id="372" r:id="rId10"/>
    <p:sldId id="37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316" autoAdjust="0"/>
    <p:restoredTop sz="88376" autoAdjust="0"/>
  </p:normalViewPr>
  <p:slideViewPr>
    <p:cSldViewPr>
      <p:cViewPr varScale="1">
        <p:scale>
          <a:sx n="63" d="100"/>
          <a:sy n="63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0D0C3-98F9-4853-80D0-D33D40C8332D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29ECD08C-B029-402D-AB77-AA15E9DCCA69}">
      <dgm:prSet phldrT="[Texto]"/>
      <dgm:spPr/>
      <dgm:t>
        <a:bodyPr/>
        <a:lstStyle/>
        <a:p>
          <a:r>
            <a:rPr lang="ca-ES" b="1" dirty="0">
              <a:latin typeface="Abadi" panose="020B0604020104020204" pitchFamily="34" charset="0"/>
            </a:rPr>
            <a:t>UNITAT  3. EL SECTOR SECUNDARI</a:t>
          </a:r>
        </a:p>
      </dgm:t>
    </dgm:pt>
    <dgm:pt modelId="{D1759BAF-9F12-4B63-AB6C-82486076B5E2}" type="parTrans" cxnId="{C87120BB-1C95-4771-B7EB-2622E4BD96C3}">
      <dgm:prSet/>
      <dgm:spPr/>
      <dgm:t>
        <a:bodyPr/>
        <a:lstStyle/>
        <a:p>
          <a:endParaRPr lang="ca-ES"/>
        </a:p>
      </dgm:t>
    </dgm:pt>
    <dgm:pt modelId="{CF1188F9-C9D0-496A-A0CB-DE538BF7C2F1}" type="sibTrans" cxnId="{C87120BB-1C95-4771-B7EB-2622E4BD96C3}">
      <dgm:prSet/>
      <dgm:spPr/>
      <dgm:t>
        <a:bodyPr/>
        <a:lstStyle/>
        <a:p>
          <a:endParaRPr lang="ca-ES"/>
        </a:p>
      </dgm:t>
    </dgm:pt>
    <dgm:pt modelId="{5C45E69E-24A5-4DF8-9C78-436AD96C29BF}">
      <dgm:prSet phldrT="[Texto]"/>
      <dgm:spPr/>
      <dgm:t>
        <a:bodyPr/>
        <a:lstStyle/>
        <a:p>
          <a:r>
            <a:rPr lang="ca-ES" b="1" dirty="0">
              <a:latin typeface="Abadi" panose="020B0604020104020204" pitchFamily="34" charset="0"/>
            </a:rPr>
            <a:t>ELS RECURSOS MINERALS</a:t>
          </a:r>
        </a:p>
      </dgm:t>
    </dgm:pt>
    <dgm:pt modelId="{4E96375D-202E-4F71-A8FF-61E035FFCC69}" type="parTrans" cxnId="{52B3C1DD-9DF9-4473-9C2C-564BD330BEF8}">
      <dgm:prSet/>
      <dgm:spPr/>
      <dgm:t>
        <a:bodyPr/>
        <a:lstStyle/>
        <a:p>
          <a:endParaRPr lang="ca-ES"/>
        </a:p>
      </dgm:t>
    </dgm:pt>
    <dgm:pt modelId="{36993EE7-D366-485F-AE0C-4CD19ABA0201}" type="sibTrans" cxnId="{52B3C1DD-9DF9-4473-9C2C-564BD330BEF8}">
      <dgm:prSet/>
      <dgm:spPr/>
      <dgm:t>
        <a:bodyPr/>
        <a:lstStyle/>
        <a:p>
          <a:endParaRPr lang="ca-ES"/>
        </a:p>
      </dgm:t>
    </dgm:pt>
    <dgm:pt modelId="{DC2023F3-2D1C-48F3-A885-8032F60A5016}">
      <dgm:prSet phldrT="[Texto]"/>
      <dgm:spPr/>
      <dgm:t>
        <a:bodyPr/>
        <a:lstStyle/>
        <a:p>
          <a:r>
            <a:rPr lang="ca-ES" b="1" dirty="0">
              <a:latin typeface="Abadi" panose="020B0604020104020204" pitchFamily="34" charset="0"/>
            </a:rPr>
            <a:t>LES FONTS D’ENERGIA</a:t>
          </a:r>
        </a:p>
      </dgm:t>
    </dgm:pt>
    <dgm:pt modelId="{C9300E64-A1EF-4C02-80E0-1D2948EA2031}" type="parTrans" cxnId="{7C73582E-C876-475C-8DB5-64447E7B5A2D}">
      <dgm:prSet/>
      <dgm:spPr/>
      <dgm:t>
        <a:bodyPr/>
        <a:lstStyle/>
        <a:p>
          <a:endParaRPr lang="ca-ES"/>
        </a:p>
      </dgm:t>
    </dgm:pt>
    <dgm:pt modelId="{86669239-A511-4739-849F-B46361DDF4D3}" type="sibTrans" cxnId="{7C73582E-C876-475C-8DB5-64447E7B5A2D}">
      <dgm:prSet/>
      <dgm:spPr/>
      <dgm:t>
        <a:bodyPr/>
        <a:lstStyle/>
        <a:p>
          <a:endParaRPr lang="ca-ES"/>
        </a:p>
      </dgm:t>
    </dgm:pt>
    <dgm:pt modelId="{C1926069-5253-48C1-8ED6-DF6FF023E025}">
      <dgm:prSet phldrT="[Texto]"/>
      <dgm:spPr/>
      <dgm:t>
        <a:bodyPr/>
        <a:lstStyle/>
        <a:p>
          <a:r>
            <a:rPr lang="ca-ES" b="1" dirty="0">
              <a:latin typeface="Abadi" panose="020B0604020104020204" pitchFamily="34" charset="0"/>
            </a:rPr>
            <a:t>EL SECTOR INDUSTRIAL</a:t>
          </a:r>
        </a:p>
      </dgm:t>
    </dgm:pt>
    <dgm:pt modelId="{26AEC224-F1C4-41A3-BE52-5703B6596121}" type="parTrans" cxnId="{9514F142-027A-49AE-B348-A8BAD1FD05EA}">
      <dgm:prSet/>
      <dgm:spPr/>
      <dgm:t>
        <a:bodyPr/>
        <a:lstStyle/>
        <a:p>
          <a:endParaRPr lang="ca-ES"/>
        </a:p>
      </dgm:t>
    </dgm:pt>
    <dgm:pt modelId="{335D3F1F-1871-409C-9A9D-F43F52E2031C}" type="sibTrans" cxnId="{9514F142-027A-49AE-B348-A8BAD1FD05EA}">
      <dgm:prSet/>
      <dgm:spPr/>
      <dgm:t>
        <a:bodyPr/>
        <a:lstStyle/>
        <a:p>
          <a:endParaRPr lang="ca-ES"/>
        </a:p>
      </dgm:t>
    </dgm:pt>
    <dgm:pt modelId="{C5AF55C1-F16D-4208-BC51-5D0F3600334F}" type="pres">
      <dgm:prSet presAssocID="{0B60D0C3-98F9-4853-80D0-D33D40C8332D}" presName="linear" presStyleCnt="0">
        <dgm:presLayoutVars>
          <dgm:dir/>
          <dgm:animLvl val="lvl"/>
          <dgm:resizeHandles val="exact"/>
        </dgm:presLayoutVars>
      </dgm:prSet>
      <dgm:spPr/>
    </dgm:pt>
    <dgm:pt modelId="{64E4B09D-E66E-4793-B3A1-964B9BE1A6C0}" type="pres">
      <dgm:prSet presAssocID="{29ECD08C-B029-402D-AB77-AA15E9DCCA69}" presName="parentLin" presStyleCnt="0"/>
      <dgm:spPr/>
    </dgm:pt>
    <dgm:pt modelId="{9ED13F8B-4231-422C-8535-390071FDD80E}" type="pres">
      <dgm:prSet presAssocID="{29ECD08C-B029-402D-AB77-AA15E9DCCA69}" presName="parentLeftMargin" presStyleLbl="node1" presStyleIdx="0" presStyleCnt="1"/>
      <dgm:spPr/>
    </dgm:pt>
    <dgm:pt modelId="{E864887B-0447-46F4-9A6E-C960BE866A51}" type="pres">
      <dgm:prSet presAssocID="{29ECD08C-B029-402D-AB77-AA15E9DCCA69}" presName="parentText" presStyleLbl="node1" presStyleIdx="0" presStyleCnt="1" custScaleX="137388">
        <dgm:presLayoutVars>
          <dgm:chMax val="0"/>
          <dgm:bulletEnabled val="1"/>
        </dgm:presLayoutVars>
      </dgm:prSet>
      <dgm:spPr/>
    </dgm:pt>
    <dgm:pt modelId="{EAD06097-B103-4D18-93C1-46CF3ED7C9FC}" type="pres">
      <dgm:prSet presAssocID="{29ECD08C-B029-402D-AB77-AA15E9DCCA69}" presName="negativeSpace" presStyleCnt="0"/>
      <dgm:spPr/>
    </dgm:pt>
    <dgm:pt modelId="{EB321AE4-329D-48D1-8F35-32B452DB50A3}" type="pres">
      <dgm:prSet presAssocID="{29ECD08C-B029-402D-AB77-AA15E9DCCA6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C73582E-C876-475C-8DB5-64447E7B5A2D}" srcId="{29ECD08C-B029-402D-AB77-AA15E9DCCA69}" destId="{DC2023F3-2D1C-48F3-A885-8032F60A5016}" srcOrd="1" destOrd="0" parTransId="{C9300E64-A1EF-4C02-80E0-1D2948EA2031}" sibTransId="{86669239-A511-4739-849F-B46361DDF4D3}"/>
    <dgm:cxn modelId="{9514F142-027A-49AE-B348-A8BAD1FD05EA}" srcId="{29ECD08C-B029-402D-AB77-AA15E9DCCA69}" destId="{C1926069-5253-48C1-8ED6-DF6FF023E025}" srcOrd="2" destOrd="0" parTransId="{26AEC224-F1C4-41A3-BE52-5703B6596121}" sibTransId="{335D3F1F-1871-409C-9A9D-F43F52E2031C}"/>
    <dgm:cxn modelId="{040A6166-2726-4DE3-A843-FA7DBEEAE4E0}" type="presOf" srcId="{29ECD08C-B029-402D-AB77-AA15E9DCCA69}" destId="{9ED13F8B-4231-422C-8535-390071FDD80E}" srcOrd="0" destOrd="0" presId="urn:microsoft.com/office/officeart/2005/8/layout/list1"/>
    <dgm:cxn modelId="{FB04554B-E184-4CCE-828D-D39E59E25B86}" type="presOf" srcId="{C1926069-5253-48C1-8ED6-DF6FF023E025}" destId="{EB321AE4-329D-48D1-8F35-32B452DB50A3}" srcOrd="0" destOrd="2" presId="urn:microsoft.com/office/officeart/2005/8/layout/list1"/>
    <dgm:cxn modelId="{EE628559-432E-40FF-8DCF-FE78F5408CB2}" type="presOf" srcId="{DC2023F3-2D1C-48F3-A885-8032F60A5016}" destId="{EB321AE4-329D-48D1-8F35-32B452DB50A3}" srcOrd="0" destOrd="1" presId="urn:microsoft.com/office/officeart/2005/8/layout/list1"/>
    <dgm:cxn modelId="{A4C72F8F-E9FF-4931-80ED-DAF02AA6931B}" type="presOf" srcId="{29ECD08C-B029-402D-AB77-AA15E9DCCA69}" destId="{E864887B-0447-46F4-9A6E-C960BE866A51}" srcOrd="1" destOrd="0" presId="urn:microsoft.com/office/officeart/2005/8/layout/list1"/>
    <dgm:cxn modelId="{C87120BB-1C95-4771-B7EB-2622E4BD96C3}" srcId="{0B60D0C3-98F9-4853-80D0-D33D40C8332D}" destId="{29ECD08C-B029-402D-AB77-AA15E9DCCA69}" srcOrd="0" destOrd="0" parTransId="{D1759BAF-9F12-4B63-AB6C-82486076B5E2}" sibTransId="{CF1188F9-C9D0-496A-A0CB-DE538BF7C2F1}"/>
    <dgm:cxn modelId="{149673BD-5A16-4ACF-AF53-309E0FF5B3D1}" type="presOf" srcId="{5C45E69E-24A5-4DF8-9C78-436AD96C29BF}" destId="{EB321AE4-329D-48D1-8F35-32B452DB50A3}" srcOrd="0" destOrd="0" presId="urn:microsoft.com/office/officeart/2005/8/layout/list1"/>
    <dgm:cxn modelId="{52B3C1DD-9DF9-4473-9C2C-564BD330BEF8}" srcId="{29ECD08C-B029-402D-AB77-AA15E9DCCA69}" destId="{5C45E69E-24A5-4DF8-9C78-436AD96C29BF}" srcOrd="0" destOrd="0" parTransId="{4E96375D-202E-4F71-A8FF-61E035FFCC69}" sibTransId="{36993EE7-D366-485F-AE0C-4CD19ABA0201}"/>
    <dgm:cxn modelId="{C3C143E0-193C-419F-A9C9-1895088732FB}" type="presOf" srcId="{0B60D0C3-98F9-4853-80D0-D33D40C8332D}" destId="{C5AF55C1-F16D-4208-BC51-5D0F3600334F}" srcOrd="0" destOrd="0" presId="urn:microsoft.com/office/officeart/2005/8/layout/list1"/>
    <dgm:cxn modelId="{15F5A5BF-6262-4D85-8783-3417847CEC7E}" type="presParOf" srcId="{C5AF55C1-F16D-4208-BC51-5D0F3600334F}" destId="{64E4B09D-E66E-4793-B3A1-964B9BE1A6C0}" srcOrd="0" destOrd="0" presId="urn:microsoft.com/office/officeart/2005/8/layout/list1"/>
    <dgm:cxn modelId="{16A6F8C0-EBA2-4121-8923-39E337351864}" type="presParOf" srcId="{64E4B09D-E66E-4793-B3A1-964B9BE1A6C0}" destId="{9ED13F8B-4231-422C-8535-390071FDD80E}" srcOrd="0" destOrd="0" presId="urn:microsoft.com/office/officeart/2005/8/layout/list1"/>
    <dgm:cxn modelId="{57C032B5-4004-4AA6-99EA-24917D6F65C2}" type="presParOf" srcId="{64E4B09D-E66E-4793-B3A1-964B9BE1A6C0}" destId="{E864887B-0447-46F4-9A6E-C960BE866A51}" srcOrd="1" destOrd="0" presId="urn:microsoft.com/office/officeart/2005/8/layout/list1"/>
    <dgm:cxn modelId="{0FFD2950-4E01-428F-A923-D198E06DCEE6}" type="presParOf" srcId="{C5AF55C1-F16D-4208-BC51-5D0F3600334F}" destId="{EAD06097-B103-4D18-93C1-46CF3ED7C9FC}" srcOrd="1" destOrd="0" presId="urn:microsoft.com/office/officeart/2005/8/layout/list1"/>
    <dgm:cxn modelId="{2BFED4B8-212E-4580-95BE-21F93A89798C}" type="presParOf" srcId="{C5AF55C1-F16D-4208-BC51-5D0F3600334F}" destId="{EB321AE4-329D-48D1-8F35-32B452DB50A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D4F703-1FDE-434B-AAE7-94419BB5199B}" type="doc">
      <dgm:prSet loTypeId="urn:microsoft.com/office/officeart/2005/8/layout/chevron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ES"/>
        </a:p>
      </dgm:t>
    </dgm:pt>
    <dgm:pt modelId="{6CCFC10D-1C0E-40F8-91E2-DB607F12868E}">
      <dgm:prSet phldrT="[Texto]"/>
      <dgm:spPr/>
      <dgm:t>
        <a:bodyPr/>
        <a:lstStyle/>
        <a:p>
          <a:r>
            <a:rPr lang="es-ES_tradnl" b="1" dirty="0">
              <a:latin typeface="Abadi"/>
            </a:rPr>
            <a:t>U3.5</a:t>
          </a:r>
          <a:endParaRPr lang="es-ES" b="1" dirty="0">
            <a:latin typeface="Abadi"/>
          </a:endParaRPr>
        </a:p>
      </dgm:t>
    </dgm:pt>
    <dgm:pt modelId="{768E4D16-164A-46D7-AA3E-B83E554A9364}" type="parTrans" cxnId="{3D160386-651F-4A2A-BDAB-81424DEF0FAE}">
      <dgm:prSet/>
      <dgm:spPr/>
      <dgm:t>
        <a:bodyPr/>
        <a:lstStyle/>
        <a:p>
          <a:endParaRPr lang="es-ES"/>
        </a:p>
      </dgm:t>
    </dgm:pt>
    <dgm:pt modelId="{77655F11-3CB1-4FE1-BDA0-0E7634998578}" type="sibTrans" cxnId="{3D160386-651F-4A2A-BDAB-81424DEF0FAE}">
      <dgm:prSet/>
      <dgm:spPr/>
      <dgm:t>
        <a:bodyPr/>
        <a:lstStyle/>
        <a:p>
          <a:endParaRPr lang="es-ES"/>
        </a:p>
      </dgm:t>
    </dgm:pt>
    <dgm:pt modelId="{EDDF78C5-4D5F-4D99-B793-131690D108BB}">
      <dgm:prSet phldrT="[Texto]" custT="1"/>
      <dgm:spPr/>
      <dgm:t>
        <a:bodyPr/>
        <a:lstStyle/>
        <a:p>
          <a:r>
            <a:rPr lang="ca-ES" sz="2400" b="1" spc="-5" dirty="0">
              <a:uFill>
                <a:solidFill>
                  <a:srgbClr val="000000"/>
                </a:solidFill>
              </a:uFill>
              <a:latin typeface="Abadi"/>
              <a:cs typeface="Times New Roman"/>
            </a:rPr>
            <a:t>LES GRANS POTÈNCIES INDUSTRIALS</a:t>
          </a:r>
          <a:r>
            <a:rPr lang="es-ES_tradnl" sz="2400" b="1" dirty="0">
              <a:solidFill>
                <a:schemeClr val="bg2">
                  <a:lumMod val="50000"/>
                </a:schemeClr>
              </a:solidFill>
              <a:latin typeface="Abadi"/>
            </a:rPr>
            <a:t>. </a:t>
          </a:r>
          <a:endParaRPr lang="es-ES" sz="2400" b="1" dirty="0">
            <a:solidFill>
              <a:schemeClr val="bg2">
                <a:lumMod val="50000"/>
              </a:schemeClr>
            </a:solidFill>
            <a:latin typeface="Abadi"/>
          </a:endParaRPr>
        </a:p>
      </dgm:t>
    </dgm:pt>
    <dgm:pt modelId="{E567C81A-03D8-4E8E-BB3B-1AE20BC7033C}" type="parTrans" cxnId="{68DF9219-26BC-4F14-8A9B-4FEFC0CB2BA6}">
      <dgm:prSet/>
      <dgm:spPr/>
      <dgm:t>
        <a:bodyPr/>
        <a:lstStyle/>
        <a:p>
          <a:endParaRPr lang="es-ES"/>
        </a:p>
      </dgm:t>
    </dgm:pt>
    <dgm:pt modelId="{626DE81F-CFA2-4875-B3CF-6757B6C2D18D}" type="sibTrans" cxnId="{68DF9219-26BC-4F14-8A9B-4FEFC0CB2BA6}">
      <dgm:prSet/>
      <dgm:spPr/>
      <dgm:t>
        <a:bodyPr/>
        <a:lstStyle/>
        <a:p>
          <a:endParaRPr lang="es-ES"/>
        </a:p>
      </dgm:t>
    </dgm:pt>
    <dgm:pt modelId="{B37CE91F-8A57-49F2-964D-088DAA2660CB}" type="pres">
      <dgm:prSet presAssocID="{C9D4F703-1FDE-434B-AAE7-94419BB5199B}" presName="linearFlow" presStyleCnt="0">
        <dgm:presLayoutVars>
          <dgm:dir/>
          <dgm:animLvl val="lvl"/>
          <dgm:resizeHandles val="exact"/>
        </dgm:presLayoutVars>
      </dgm:prSet>
      <dgm:spPr/>
    </dgm:pt>
    <dgm:pt modelId="{9FD8CE8B-910D-4A87-AFA9-59D9BFA953E8}" type="pres">
      <dgm:prSet presAssocID="{6CCFC10D-1C0E-40F8-91E2-DB607F12868E}" presName="composite" presStyleCnt="0"/>
      <dgm:spPr/>
    </dgm:pt>
    <dgm:pt modelId="{66BDE625-0EC2-450E-80B9-9D2B0A92A4B8}" type="pres">
      <dgm:prSet presAssocID="{6CCFC10D-1C0E-40F8-91E2-DB607F12868E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44CE2D24-2852-4D73-9284-6F1621E8A12B}" type="pres">
      <dgm:prSet presAssocID="{6CCFC10D-1C0E-40F8-91E2-DB607F12868E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68DF9219-26BC-4F14-8A9B-4FEFC0CB2BA6}" srcId="{6CCFC10D-1C0E-40F8-91E2-DB607F12868E}" destId="{EDDF78C5-4D5F-4D99-B793-131690D108BB}" srcOrd="0" destOrd="0" parTransId="{E567C81A-03D8-4E8E-BB3B-1AE20BC7033C}" sibTransId="{626DE81F-CFA2-4875-B3CF-6757B6C2D18D}"/>
    <dgm:cxn modelId="{A3AC624F-ABD3-4E08-86D4-1424E841388B}" type="presOf" srcId="{C9D4F703-1FDE-434B-AAE7-94419BB5199B}" destId="{B37CE91F-8A57-49F2-964D-088DAA2660CB}" srcOrd="0" destOrd="0" presId="urn:microsoft.com/office/officeart/2005/8/layout/chevron2"/>
    <dgm:cxn modelId="{2E8F2552-0CEB-4FBF-B3F9-AFF8672E76BE}" type="presOf" srcId="{6CCFC10D-1C0E-40F8-91E2-DB607F12868E}" destId="{66BDE625-0EC2-450E-80B9-9D2B0A92A4B8}" srcOrd="0" destOrd="0" presId="urn:microsoft.com/office/officeart/2005/8/layout/chevron2"/>
    <dgm:cxn modelId="{3D160386-651F-4A2A-BDAB-81424DEF0FAE}" srcId="{C9D4F703-1FDE-434B-AAE7-94419BB5199B}" destId="{6CCFC10D-1C0E-40F8-91E2-DB607F12868E}" srcOrd="0" destOrd="0" parTransId="{768E4D16-164A-46D7-AA3E-B83E554A9364}" sibTransId="{77655F11-3CB1-4FE1-BDA0-0E7634998578}"/>
    <dgm:cxn modelId="{5A0232B4-053E-4C0D-9A27-74129C54E9E4}" type="presOf" srcId="{EDDF78C5-4D5F-4D99-B793-131690D108BB}" destId="{44CE2D24-2852-4D73-9284-6F1621E8A12B}" srcOrd="0" destOrd="0" presId="urn:microsoft.com/office/officeart/2005/8/layout/chevron2"/>
    <dgm:cxn modelId="{29FBD502-7C64-41FF-94BB-C48451AB3627}" type="presParOf" srcId="{B37CE91F-8A57-49F2-964D-088DAA2660CB}" destId="{9FD8CE8B-910D-4A87-AFA9-59D9BFA953E8}" srcOrd="0" destOrd="0" presId="urn:microsoft.com/office/officeart/2005/8/layout/chevron2"/>
    <dgm:cxn modelId="{0ACC197B-EB06-4BC0-9796-0F7393AE679D}" type="presParOf" srcId="{9FD8CE8B-910D-4A87-AFA9-59D9BFA953E8}" destId="{66BDE625-0EC2-450E-80B9-9D2B0A92A4B8}" srcOrd="0" destOrd="0" presId="urn:microsoft.com/office/officeart/2005/8/layout/chevron2"/>
    <dgm:cxn modelId="{F3C70B21-4B45-4806-A054-99810A8416DA}" type="presParOf" srcId="{9FD8CE8B-910D-4A87-AFA9-59D9BFA953E8}" destId="{44CE2D24-2852-4D73-9284-6F1621E8A1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975927-4670-41DC-BEC7-3D58355659F4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BC091AAC-7EDB-479C-9F40-E80FFCBE0513}">
      <dgm:prSet phldrT="[Texto]" custT="1"/>
      <dgm:spPr/>
      <dgm:t>
        <a:bodyPr/>
        <a:lstStyle/>
        <a:p>
          <a:r>
            <a:rPr lang="ca-ES" sz="1800" b="1" dirty="0">
              <a:latin typeface="Abadi"/>
            </a:rPr>
            <a:t>DISTRIBUCIÓ DE LA INDÚSTRIA A ESPANYA</a:t>
          </a:r>
        </a:p>
      </dgm:t>
    </dgm:pt>
    <dgm:pt modelId="{76170744-FAC8-4B02-A527-F2BD2C65C983}" type="parTrans" cxnId="{79A12111-98EE-4AC6-9E3C-560A14FD070F}">
      <dgm:prSet/>
      <dgm:spPr/>
      <dgm:t>
        <a:bodyPr/>
        <a:lstStyle/>
        <a:p>
          <a:endParaRPr lang="ca-ES" sz="1400" b="1"/>
        </a:p>
      </dgm:t>
    </dgm:pt>
    <dgm:pt modelId="{A2706202-BBB9-411A-B282-69F10F2284C9}" type="sibTrans" cxnId="{79A12111-98EE-4AC6-9E3C-560A14FD070F}">
      <dgm:prSet/>
      <dgm:spPr/>
      <dgm:t>
        <a:bodyPr/>
        <a:lstStyle/>
        <a:p>
          <a:endParaRPr lang="ca-ES" sz="1400" b="1"/>
        </a:p>
      </dgm:t>
    </dgm:pt>
    <dgm:pt modelId="{D7B21328-BB49-4E1A-86A7-857EFCB74CE1}" type="pres">
      <dgm:prSet presAssocID="{BB975927-4670-41DC-BEC7-3D58355659F4}" presName="Name0" presStyleCnt="0">
        <dgm:presLayoutVars>
          <dgm:dir/>
          <dgm:animLvl val="lvl"/>
          <dgm:resizeHandles val="exact"/>
        </dgm:presLayoutVars>
      </dgm:prSet>
      <dgm:spPr/>
    </dgm:pt>
    <dgm:pt modelId="{696E97CD-22C1-4645-BCA5-986391F30135}" type="pres">
      <dgm:prSet presAssocID="{BC091AAC-7EDB-479C-9F40-E80FFCBE0513}" presName="parTxOnly" presStyleLbl="node1" presStyleIdx="0" presStyleCnt="1" custScaleY="47249">
        <dgm:presLayoutVars>
          <dgm:chMax val="0"/>
          <dgm:chPref val="0"/>
          <dgm:bulletEnabled val="1"/>
        </dgm:presLayoutVars>
      </dgm:prSet>
      <dgm:spPr/>
    </dgm:pt>
  </dgm:ptLst>
  <dgm:cxnLst>
    <dgm:cxn modelId="{4695F610-8149-4C6A-94D8-7700C813BC3C}" type="presOf" srcId="{BC091AAC-7EDB-479C-9F40-E80FFCBE0513}" destId="{696E97CD-22C1-4645-BCA5-986391F30135}" srcOrd="0" destOrd="0" presId="urn:microsoft.com/office/officeart/2005/8/layout/chevron1"/>
    <dgm:cxn modelId="{79A12111-98EE-4AC6-9E3C-560A14FD070F}" srcId="{BB975927-4670-41DC-BEC7-3D58355659F4}" destId="{BC091AAC-7EDB-479C-9F40-E80FFCBE0513}" srcOrd="0" destOrd="0" parTransId="{76170744-FAC8-4B02-A527-F2BD2C65C983}" sibTransId="{A2706202-BBB9-411A-B282-69F10F2284C9}"/>
    <dgm:cxn modelId="{B4AE6790-00B3-4F24-973E-178388C9CAE8}" type="presOf" srcId="{BB975927-4670-41DC-BEC7-3D58355659F4}" destId="{D7B21328-BB49-4E1A-86A7-857EFCB74CE1}" srcOrd="0" destOrd="0" presId="urn:microsoft.com/office/officeart/2005/8/layout/chevron1"/>
    <dgm:cxn modelId="{01A60374-727E-4A2F-99BE-3D964208A05A}" type="presParOf" srcId="{D7B21328-BB49-4E1A-86A7-857EFCB74CE1}" destId="{696E97CD-22C1-4645-BCA5-986391F3013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21AE4-329D-48D1-8F35-32B452DB50A3}">
      <dsp:nvSpPr>
        <dsp:cNvPr id="0" name=""/>
        <dsp:cNvSpPr/>
      </dsp:nvSpPr>
      <dsp:spPr>
        <a:xfrm>
          <a:off x="0" y="268374"/>
          <a:ext cx="6096000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354076" rIns="47311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700" b="1" kern="1200" dirty="0">
              <a:latin typeface="Abadi" panose="020B0604020104020204" pitchFamily="34" charset="0"/>
            </a:rPr>
            <a:t>ELS RECURSOS MINERALS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700" b="1" kern="1200" dirty="0">
              <a:latin typeface="Abadi" panose="020B0604020104020204" pitchFamily="34" charset="0"/>
            </a:rPr>
            <a:t>LES FONTS D’ENERGIA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700" b="1" kern="1200" dirty="0">
              <a:latin typeface="Abadi" panose="020B0604020104020204" pitchFamily="34" charset="0"/>
            </a:rPr>
            <a:t>EL SECTOR INDUSTRIAL</a:t>
          </a:r>
        </a:p>
      </dsp:txBody>
      <dsp:txXfrm>
        <a:off x="0" y="268374"/>
        <a:ext cx="6096000" cy="1231650"/>
      </dsp:txXfrm>
    </dsp:sp>
    <dsp:sp modelId="{E864887B-0447-46F4-9A6E-C960BE866A51}">
      <dsp:nvSpPr>
        <dsp:cNvPr id="0" name=""/>
        <dsp:cNvSpPr/>
      </dsp:nvSpPr>
      <dsp:spPr>
        <a:xfrm>
          <a:off x="301228" y="17454"/>
          <a:ext cx="5793918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700" b="1" kern="1200" dirty="0">
              <a:latin typeface="Abadi" panose="020B0604020104020204" pitchFamily="34" charset="0"/>
            </a:rPr>
            <a:t>UNITAT  3. EL SECTOR SECUNDARI</a:t>
          </a:r>
        </a:p>
      </dsp:txBody>
      <dsp:txXfrm>
        <a:off x="325726" y="41952"/>
        <a:ext cx="5744922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E625-0EC2-450E-80B9-9D2B0A92A4B8}">
      <dsp:nvSpPr>
        <dsp:cNvPr id="0" name=""/>
        <dsp:cNvSpPr/>
      </dsp:nvSpPr>
      <dsp:spPr>
        <a:xfrm rot="5400000">
          <a:off x="-157910" y="157910"/>
          <a:ext cx="1052736" cy="736915"/>
        </a:xfrm>
        <a:prstGeom prst="chevron">
          <a:avLst/>
        </a:prstGeom>
        <a:gradFill rotWithShape="0">
          <a:gsLst>
            <a:gs pos="38000">
              <a:schemeClr val="accent6">
                <a:shade val="50000"/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 dirty="0">
              <a:latin typeface="Abadi"/>
            </a:rPr>
            <a:t>U3.5</a:t>
          </a:r>
          <a:endParaRPr lang="es-ES" sz="2200" b="1" kern="1200" dirty="0">
            <a:latin typeface="Abadi"/>
          </a:endParaRPr>
        </a:p>
      </dsp:txBody>
      <dsp:txXfrm rot="-5400000">
        <a:off x="1" y="368458"/>
        <a:ext cx="736915" cy="315821"/>
      </dsp:txXfrm>
    </dsp:sp>
    <dsp:sp modelId="{44CE2D24-2852-4D73-9284-6F1621E8A12B}">
      <dsp:nvSpPr>
        <dsp:cNvPr id="0" name=""/>
        <dsp:cNvSpPr/>
      </dsp:nvSpPr>
      <dsp:spPr>
        <a:xfrm rot="5400000">
          <a:off x="3698726" y="-2961811"/>
          <a:ext cx="684278" cy="66079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400" b="1" kern="1200" spc="-5" dirty="0">
              <a:uFill>
                <a:solidFill>
                  <a:srgbClr val="000000"/>
                </a:solidFill>
              </a:uFill>
              <a:latin typeface="Abadi"/>
              <a:cs typeface="Times New Roman"/>
            </a:rPr>
            <a:t>LES GRANS POTÈNCIES INDUSTRIALS</a:t>
          </a:r>
          <a:r>
            <a:rPr lang="es-ES_tradnl" sz="2400" b="1" kern="1200" dirty="0">
              <a:solidFill>
                <a:schemeClr val="bg2">
                  <a:lumMod val="50000"/>
                </a:schemeClr>
              </a:solidFill>
              <a:latin typeface="Abadi"/>
            </a:rPr>
            <a:t>. </a:t>
          </a:r>
          <a:endParaRPr lang="es-ES" sz="2400" b="1" kern="1200" dirty="0">
            <a:solidFill>
              <a:schemeClr val="bg2">
                <a:lumMod val="50000"/>
              </a:schemeClr>
            </a:solidFill>
            <a:latin typeface="Abadi"/>
          </a:endParaRPr>
        </a:p>
      </dsp:txBody>
      <dsp:txXfrm rot="-5400000">
        <a:off x="736915" y="33404"/>
        <a:ext cx="6574496" cy="617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E97CD-22C1-4645-BCA5-986391F30135}">
      <dsp:nvSpPr>
        <dsp:cNvPr id="0" name=""/>
        <dsp:cNvSpPr/>
      </dsp:nvSpPr>
      <dsp:spPr>
        <a:xfrm>
          <a:off x="0" y="368792"/>
          <a:ext cx="3419872" cy="646342"/>
        </a:xfrm>
        <a:prstGeom prst="chevron">
          <a:avLst/>
        </a:prstGeom>
        <a:gradFill rotWithShape="0">
          <a:gsLst>
            <a:gs pos="38000">
              <a:schemeClr val="accent5">
                <a:hueOff val="0"/>
                <a:satOff val="0"/>
                <a:lumOff val="0"/>
                <a:alphaOff val="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  <a:satMod val="180000"/>
                <a:lumMod val="70000"/>
              </a:schemeClr>
            </a:gs>
          </a:gsLst>
          <a:lin ang="4680000" scaled="0"/>
        </a:gradFill>
        <a:ln>
          <a:noFill/>
        </a:ln>
        <a:effectLst>
          <a:outerShdw blurRad="762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kern="1200" dirty="0">
              <a:latin typeface="Abadi"/>
            </a:rPr>
            <a:t>DISTRIBUCIÓ DE LA INDÚSTRIA A ESPANYA</a:t>
          </a:r>
        </a:p>
      </dsp:txBody>
      <dsp:txXfrm>
        <a:off x="0" y="368792"/>
        <a:ext cx="3419872" cy="646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2E3AD-3B1D-424C-9AA6-31695AF4B458}" type="datetimeFigureOut">
              <a:rPr lang="ca-ES" smtClean="0"/>
              <a:pPr/>
              <a:t>3/12/2019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495C7-BCE2-4ABD-A297-40CAC911D4C1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7AD5FB40-6C96-4E28-A3E8-9E7ECDC98F89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Professor José A. Melero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17C837B-CCD3-4186-A0C2-E0FA53F6DAC8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Professor José A. Melero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1B7B151-8569-4344-B6F2-494F4401CDF5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Professor José A. Melero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7A9ED429-0E73-4466-86C3-AA36A4F9A3C5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r>
              <a:rPr lang="es-ES"/>
              <a:t>Professor José A. Melero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3E90DEA-7193-4E7E-BA95-6F3B1E6930CB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r>
              <a:rPr lang="es-ES"/>
              <a:t>Professor José A. Melero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9F010286-CE24-4075-9A50-60EBCD0D8996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Professor José A. Melero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8867F04-9D14-45FB-9BB6-F357CF70E0E2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Professor José A. Melero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709116CA-220A-4F8E-B2F0-A199B051B73C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r>
              <a:rPr lang="es-ES"/>
              <a:t>Professor José A. Melero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FF503B6-D100-4A17-99F7-57D10FD762C2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Professor José A. Melero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2D2E4E8D-26B7-42FB-8C93-19B487E930CD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Professor José A. Melero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570B053-3843-4EA5-A64B-6D91B141DC97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/>
              <a:t>Professor José A. Melero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3ED1A408-A200-4611-A9C3-4690C5FDF111}" type="datetime1">
              <a:rPr lang="es-ES" smtClean="0"/>
              <a:pPr/>
              <a:t>03/12/2019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Professor José A. Melero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13FD-A6E4-4F9E-8B31-4E10BDF04B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830" y="1052736"/>
            <a:ext cx="7459197" cy="417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AutoShape 2" descr="Resultat d'imatges de el proces tecnolog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41115" y="6399445"/>
            <a:ext cx="2392237" cy="365125"/>
          </a:xfrm>
        </p:spPr>
        <p:txBody>
          <a:bodyPr/>
          <a:lstStyle/>
          <a:p>
            <a:pPr algn="r"/>
            <a:r>
              <a:rPr lang="es-ES">
                <a:latin typeface="Aharoni" pitchFamily="2" charset="-79"/>
                <a:cs typeface="Aharoni" pitchFamily="2" charset="-79"/>
              </a:rPr>
              <a:t>Professor José A. Melero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38D2F70-DC19-4D56-888F-E1B3F27C71F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68806" y="2308120"/>
            <a:ext cx="5333902" cy="79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bject 22">
            <a:extLst>
              <a:ext uri="{FF2B5EF4-FFF2-40B4-BE49-F238E27FC236}">
                <a16:creationId xmlns:a16="http://schemas.microsoft.com/office/drawing/2014/main" id="{8513E08D-AAEC-47F8-9A7E-F2E444BEE641}"/>
              </a:ext>
            </a:extLst>
          </p:cNvPr>
          <p:cNvSpPr/>
          <p:nvPr/>
        </p:nvSpPr>
        <p:spPr>
          <a:xfrm>
            <a:off x="1669976" y="4754477"/>
            <a:ext cx="4015740" cy="1827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3">
            <a:extLst>
              <a:ext uri="{FF2B5EF4-FFF2-40B4-BE49-F238E27FC236}">
                <a16:creationId xmlns:a16="http://schemas.microsoft.com/office/drawing/2014/main" id="{8C723008-6E8D-4B9C-9B1F-2FE4FDF388FA}"/>
              </a:ext>
            </a:extLst>
          </p:cNvPr>
          <p:cNvSpPr txBox="1"/>
          <p:nvPr/>
        </p:nvSpPr>
        <p:spPr>
          <a:xfrm>
            <a:off x="1911930" y="4811879"/>
            <a:ext cx="3236134" cy="1487908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40"/>
              </a:spcBef>
            </a:pPr>
            <a:r>
              <a:rPr lang="ca-ES" sz="2400" i="1" dirty="0">
                <a:solidFill>
                  <a:srgbClr val="FFFFFF"/>
                </a:solidFill>
                <a:latin typeface="Times New Roman"/>
                <a:cs typeface="Times New Roman"/>
              </a:rPr>
              <a:t>“</a:t>
            </a:r>
            <a:r>
              <a:rPr lang="ca-ES" sz="1600" i="1" dirty="0">
                <a:solidFill>
                  <a:srgbClr val="FFFFFF"/>
                </a:solidFill>
                <a:latin typeface="Times New Roman"/>
                <a:cs typeface="Times New Roman"/>
              </a:rPr>
              <a:t>Les màquines són cada vegada més eficients i millors, per la qual cosa queda clar que la </a:t>
            </a:r>
            <a:r>
              <a:rPr lang="ca-ES" sz="1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imperfecció</a:t>
            </a:r>
            <a:r>
              <a:rPr lang="ca-ES" sz="1600" i="1" dirty="0">
                <a:solidFill>
                  <a:srgbClr val="FFFFFF"/>
                </a:solidFill>
                <a:latin typeface="Times New Roman"/>
                <a:cs typeface="Times New Roman"/>
              </a:rPr>
              <a:t> és la grandesa de l'home.</a:t>
            </a:r>
            <a:r>
              <a:rPr lang="ca-ES"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lang="ca-ES"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ca-ES" sz="1400" i="1" dirty="0">
                <a:solidFill>
                  <a:srgbClr val="FFFFFF"/>
                </a:solidFill>
                <a:latin typeface="Times New Roman"/>
                <a:cs typeface="Times New Roman"/>
              </a:rPr>
              <a:t>Ernst Fischer</a:t>
            </a:r>
            <a:r>
              <a:rPr lang="ca-ES" sz="1800" i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ca-ES" sz="1800" dirty="0">
              <a:latin typeface="Times New Roman"/>
              <a:cs typeface="Times New Roman"/>
            </a:endParaRPr>
          </a:p>
        </p:txBody>
      </p:sp>
      <p:graphicFrame>
        <p:nvGraphicFramePr>
          <p:cNvPr id="11" name="Diagrama 15">
            <a:extLst>
              <a:ext uri="{FF2B5EF4-FFF2-40B4-BE49-F238E27FC236}">
                <a16:creationId xmlns:a16="http://schemas.microsoft.com/office/drawing/2014/main" id="{C8A672F6-12BA-4039-8C43-63652A6DE9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529460"/>
              </p:ext>
            </p:extLst>
          </p:nvPr>
        </p:nvGraphicFramePr>
        <p:xfrm>
          <a:off x="2123728" y="39314"/>
          <a:ext cx="6096000" cy="151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30" name="Picture 6" descr="Resultado de imagen de engranaj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5013176"/>
            <a:ext cx="1912562" cy="1496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José A. Melero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5085184"/>
            <a:ext cx="9144000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a-ES" sz="1600" dirty="0">
                <a:latin typeface="Abadi"/>
              </a:rPr>
              <a:t>Interpreta el mapa de la part superior.</a:t>
            </a:r>
          </a:p>
          <a:p>
            <a:pPr marL="725488"/>
            <a:r>
              <a:rPr lang="ca-ES" sz="1600" dirty="0">
                <a:latin typeface="Abadi"/>
              </a:rPr>
              <a:t>• En quines comunitats és més important l'activitat industrial?</a:t>
            </a:r>
          </a:p>
          <a:p>
            <a:pPr marL="725488"/>
            <a:r>
              <a:rPr lang="ca-ES" sz="1600" dirty="0">
                <a:latin typeface="Abadi"/>
              </a:rPr>
              <a:t>• En quines té menor importància?</a:t>
            </a:r>
          </a:p>
          <a:p>
            <a:pPr marL="725488"/>
            <a:r>
              <a:rPr lang="ca-ES" sz="1600" dirty="0">
                <a:latin typeface="Abadi"/>
              </a:rPr>
              <a:t>• On es localitzen les unes i les altres: a l'interior o a la costa?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ca-ES" sz="1600" dirty="0">
                <a:latin typeface="Abadi"/>
              </a:rPr>
              <a:t>Respon aquestes preguntes.</a:t>
            </a:r>
          </a:p>
          <a:p>
            <a:pPr marL="725488"/>
            <a:r>
              <a:rPr lang="ca-ES" sz="1600" dirty="0">
                <a:latin typeface="Abadi"/>
              </a:rPr>
              <a:t>• Per què les indústries se situen a prop de les grans vies de comunicació?</a:t>
            </a:r>
          </a:p>
          <a:p>
            <a:pPr marL="725488"/>
            <a:r>
              <a:rPr lang="ca-ES" sz="1600" dirty="0">
                <a:latin typeface="Abadi"/>
              </a:rPr>
              <a:t>• Per què les indústries tendeixen a localitzar-se fora de les ciutats?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0" y="2780928"/>
          <a:ext cx="3419872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34070" y="1292115"/>
            <a:ext cx="88404" cy="465871"/>
          </a:xfrm>
          <a:prstGeom prst="rect">
            <a:avLst/>
          </a:prstGeom>
        </p:spPr>
        <p:txBody>
          <a:bodyPr vert="horz" wrap="square" lIns="0" tIns="65633" rIns="0" bIns="0" rtlCol="0">
            <a:spAutoFit/>
          </a:bodyPr>
          <a:lstStyle/>
          <a:p>
            <a:pPr marL="8929">
              <a:spcBef>
                <a:spcPts val="517"/>
              </a:spcBef>
            </a:pPr>
            <a:r>
              <a:rPr sz="1090" spc="169" dirty="0">
                <a:latin typeface="Arial"/>
                <a:cs typeface="Arial"/>
              </a:rPr>
              <a:t>•</a:t>
            </a:r>
            <a:endParaRPr sz="1090">
              <a:latin typeface="Arial"/>
              <a:cs typeface="Arial"/>
            </a:endParaRPr>
          </a:p>
          <a:p>
            <a:pPr marL="8929">
              <a:spcBef>
                <a:spcPts val="450"/>
              </a:spcBef>
            </a:pPr>
            <a:r>
              <a:rPr sz="1090" spc="169" dirty="0">
                <a:latin typeface="Arial"/>
                <a:cs typeface="Arial"/>
              </a:rPr>
              <a:t>•</a:t>
            </a:r>
            <a:endParaRPr sz="109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070" y="2016321"/>
            <a:ext cx="88404" cy="179009"/>
          </a:xfrm>
          <a:prstGeom prst="rect">
            <a:avLst/>
          </a:prstGeom>
        </p:spPr>
        <p:txBody>
          <a:bodyPr vert="horz" wrap="square" lIns="0" tIns="11162" rIns="0" bIns="0" rtlCol="0">
            <a:spAutoFit/>
          </a:bodyPr>
          <a:lstStyle/>
          <a:p>
            <a:pPr marL="8929">
              <a:spcBef>
                <a:spcPts val="88"/>
              </a:spcBef>
            </a:pPr>
            <a:r>
              <a:rPr sz="1090" spc="169" dirty="0">
                <a:latin typeface="Arial"/>
                <a:cs typeface="Arial"/>
              </a:rPr>
              <a:t>•</a:t>
            </a:r>
            <a:endParaRPr sz="1090">
              <a:latin typeface="Arial"/>
              <a:cs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7F92A1-5A96-4D43-9761-D581A03D90E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268806" y="2308120"/>
            <a:ext cx="5333902" cy="79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1484784"/>
            <a:ext cx="801586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7 Diagrama"/>
          <p:cNvGraphicFramePr/>
          <p:nvPr/>
        </p:nvGraphicFramePr>
        <p:xfrm>
          <a:off x="1115616" y="0"/>
          <a:ext cx="7344816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1187624" y="1052736"/>
            <a:ext cx="7956376" cy="4437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800" u="none" dirty="0">
                <a:latin typeface="Abadi"/>
              </a:rPr>
              <a:t>Exercicis 1. </a:t>
            </a:r>
            <a:r>
              <a:rPr sz="2800" dirty="0">
                <a:latin typeface="Abadi"/>
              </a:rPr>
              <a:t>El sector secundari. La</a:t>
            </a:r>
            <a:r>
              <a:rPr sz="2800" spc="-80" dirty="0">
                <a:latin typeface="Abadi"/>
              </a:rPr>
              <a:t> </a:t>
            </a:r>
            <a:r>
              <a:rPr sz="2800" dirty="0">
                <a:latin typeface="Abadi"/>
              </a:rPr>
              <a:t>indústria</a:t>
            </a:r>
            <a:r>
              <a:rPr sz="2800" u="none" dirty="0">
                <a:latin typeface="Abadi"/>
              </a:rPr>
              <a:t>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FD192B-7EB3-4CE0-8977-904435DB7B1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268806" y="2308120"/>
            <a:ext cx="5333902" cy="79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187624" y="0"/>
            <a:ext cx="7956376" cy="4437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800" u="none" dirty="0" err="1">
                <a:latin typeface="Abadi"/>
              </a:rPr>
              <a:t>Exercicis</a:t>
            </a:r>
            <a:r>
              <a:rPr sz="2800" u="none" dirty="0">
                <a:latin typeface="Abadi"/>
              </a:rPr>
              <a:t> </a:t>
            </a:r>
            <a:r>
              <a:rPr lang="es-ES_tradnl" sz="2800" u="none" dirty="0">
                <a:latin typeface="Abadi"/>
              </a:rPr>
              <a:t>2</a:t>
            </a:r>
            <a:r>
              <a:rPr sz="2800" u="none" dirty="0">
                <a:latin typeface="Abadi"/>
              </a:rPr>
              <a:t>. </a:t>
            </a:r>
            <a:r>
              <a:rPr sz="2800" dirty="0">
                <a:latin typeface="Abadi"/>
              </a:rPr>
              <a:t>El sector secundari. La</a:t>
            </a:r>
            <a:r>
              <a:rPr sz="2800" spc="-80" dirty="0">
                <a:latin typeface="Abadi"/>
              </a:rPr>
              <a:t> </a:t>
            </a:r>
            <a:r>
              <a:rPr sz="2800" dirty="0">
                <a:latin typeface="Abadi"/>
              </a:rPr>
              <a:t>indústria</a:t>
            </a:r>
            <a:r>
              <a:rPr sz="2800" u="none" dirty="0">
                <a:latin typeface="Abadi"/>
              </a:rPr>
              <a:t>.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1187624" y="404664"/>
            <a:ext cx="7956376" cy="27417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132080" rIns="0" bIns="0" rtlCol="0">
            <a:spAutoFit/>
          </a:bodyPr>
          <a:lstStyle/>
          <a:p>
            <a:pPr marL="442913" indent="-190500">
              <a:lnSpc>
                <a:spcPct val="100000"/>
              </a:lnSpc>
              <a:spcBef>
                <a:spcPts val="1040"/>
              </a:spcBef>
              <a:buAutoNum type="arabicPeriod"/>
              <a:tabLst>
                <a:tab pos="803275" algn="l"/>
              </a:tabLst>
            </a:pPr>
            <a:r>
              <a:rPr sz="1800" spc="-5" dirty="0">
                <a:latin typeface="Abadi"/>
                <a:cs typeface="Times New Roman"/>
              </a:rPr>
              <a:t>Què </a:t>
            </a:r>
            <a:r>
              <a:rPr sz="1800" dirty="0">
                <a:latin typeface="Abadi"/>
                <a:cs typeface="Times New Roman"/>
              </a:rPr>
              <a:t>és el </a:t>
            </a:r>
            <a:r>
              <a:rPr sz="1800" spc="-5" dirty="0">
                <a:latin typeface="Abadi"/>
                <a:cs typeface="Times New Roman"/>
              </a:rPr>
              <a:t>sector secundari? Quines </a:t>
            </a:r>
            <a:r>
              <a:rPr sz="1800" dirty="0">
                <a:latin typeface="Abadi"/>
                <a:cs typeface="Times New Roman"/>
              </a:rPr>
              <a:t>activitats </a:t>
            </a:r>
            <a:r>
              <a:rPr sz="1800" spc="-5" dirty="0">
                <a:latin typeface="Abadi"/>
                <a:cs typeface="Times New Roman"/>
              </a:rPr>
              <a:t>formen </a:t>
            </a:r>
            <a:r>
              <a:rPr sz="1800" dirty="0">
                <a:latin typeface="Abadi"/>
                <a:cs typeface="Times New Roman"/>
              </a:rPr>
              <a:t>part</a:t>
            </a:r>
            <a:r>
              <a:rPr sz="1800" spc="-15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d’ell?</a:t>
            </a:r>
          </a:p>
          <a:p>
            <a:pPr marL="442913" indent="-190500">
              <a:lnSpc>
                <a:spcPct val="100000"/>
              </a:lnSpc>
              <a:spcBef>
                <a:spcPts val="944"/>
              </a:spcBef>
              <a:buAutoNum type="arabicPeriod"/>
              <a:tabLst>
                <a:tab pos="803275" algn="l"/>
              </a:tabLst>
            </a:pPr>
            <a:r>
              <a:rPr sz="1800" spc="-5" dirty="0">
                <a:latin typeface="Abadi"/>
                <a:cs typeface="Times New Roman"/>
              </a:rPr>
              <a:t>Completa </a:t>
            </a:r>
            <a:r>
              <a:rPr sz="1800" dirty="0">
                <a:latin typeface="Abadi"/>
                <a:cs typeface="Times New Roman"/>
              </a:rPr>
              <a:t>el </a:t>
            </a:r>
            <a:r>
              <a:rPr sz="1800" spc="-5" dirty="0">
                <a:latin typeface="Abadi"/>
                <a:cs typeface="Times New Roman"/>
              </a:rPr>
              <a:t>mapa </a:t>
            </a:r>
            <a:r>
              <a:rPr sz="1800" dirty="0">
                <a:latin typeface="Abadi"/>
                <a:cs typeface="Times New Roman"/>
              </a:rPr>
              <a:t>conceptual de baix i respon a partir</a:t>
            </a:r>
            <a:r>
              <a:rPr sz="1800" spc="-50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d’ell:</a:t>
            </a:r>
          </a:p>
          <a:p>
            <a:pPr marL="727075" lvl="1" indent="-234950">
              <a:lnSpc>
                <a:spcPct val="100000"/>
              </a:lnSpc>
              <a:buAutoNum type="alphaLcParenR"/>
              <a:tabLst>
                <a:tab pos="803275" algn="l"/>
              </a:tabLst>
            </a:pPr>
            <a:r>
              <a:rPr sz="1800" spc="-5" dirty="0">
                <a:latin typeface="Abadi"/>
                <a:cs typeface="Times New Roman"/>
              </a:rPr>
              <a:t>Quins </a:t>
            </a:r>
            <a:r>
              <a:rPr sz="1800" dirty="0">
                <a:latin typeface="Abadi"/>
                <a:cs typeface="Times New Roman"/>
              </a:rPr>
              <a:t>elements </a:t>
            </a:r>
            <a:r>
              <a:rPr sz="1800" spc="-5" dirty="0">
                <a:latin typeface="Abadi"/>
                <a:cs typeface="Times New Roman"/>
              </a:rPr>
              <a:t>són </a:t>
            </a:r>
            <a:r>
              <a:rPr sz="1800" dirty="0">
                <a:latin typeface="Abadi"/>
                <a:cs typeface="Times New Roman"/>
              </a:rPr>
              <a:t>necessaris per a fabricar un</a:t>
            </a:r>
            <a:r>
              <a:rPr sz="1800" spc="-55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producte?</a:t>
            </a:r>
          </a:p>
          <a:p>
            <a:pPr marL="727075" lvl="1" indent="-234950">
              <a:lnSpc>
                <a:spcPct val="100000"/>
              </a:lnSpc>
              <a:buAutoNum type="alphaLcParenR"/>
              <a:tabLst>
                <a:tab pos="803275" algn="l"/>
              </a:tabLst>
            </a:pPr>
            <a:r>
              <a:rPr sz="1800" spc="-10" dirty="0">
                <a:latin typeface="Abadi"/>
                <a:cs typeface="Times New Roman"/>
              </a:rPr>
              <a:t>On </a:t>
            </a:r>
            <a:r>
              <a:rPr sz="1800" spc="-5" dirty="0">
                <a:latin typeface="Abadi"/>
                <a:cs typeface="Times New Roman"/>
              </a:rPr>
              <a:t>es transformen </a:t>
            </a:r>
            <a:r>
              <a:rPr sz="1800" dirty="0">
                <a:latin typeface="Abadi"/>
                <a:cs typeface="Times New Roman"/>
              </a:rPr>
              <a:t>les matèries primeres per a fabricar el producte</a:t>
            </a:r>
            <a:r>
              <a:rPr sz="1800" spc="-30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industrial?</a:t>
            </a:r>
          </a:p>
          <a:p>
            <a:pPr marL="727075" lvl="1" indent="-234950">
              <a:lnSpc>
                <a:spcPct val="100000"/>
              </a:lnSpc>
              <a:buAutoNum type="alphaLcParenR"/>
              <a:tabLst>
                <a:tab pos="803275" algn="l"/>
              </a:tabLst>
            </a:pPr>
            <a:r>
              <a:rPr sz="1800" spc="-5" dirty="0">
                <a:latin typeface="Abadi"/>
                <a:cs typeface="Times New Roman"/>
              </a:rPr>
              <a:t>Quins </a:t>
            </a:r>
            <a:r>
              <a:rPr sz="1800" dirty="0">
                <a:latin typeface="Abadi"/>
                <a:cs typeface="Times New Roman"/>
              </a:rPr>
              <a:t>dos tipus de </a:t>
            </a:r>
            <a:r>
              <a:rPr sz="1800" spc="-5" dirty="0">
                <a:latin typeface="Abadi"/>
                <a:cs typeface="Times New Roman"/>
              </a:rPr>
              <a:t>producte industrial </a:t>
            </a:r>
            <a:r>
              <a:rPr sz="1800" dirty="0">
                <a:latin typeface="Abadi"/>
                <a:cs typeface="Times New Roman"/>
              </a:rPr>
              <a:t>hi </a:t>
            </a:r>
            <a:r>
              <a:rPr sz="1800" spc="-5" dirty="0">
                <a:latin typeface="Abadi"/>
                <a:cs typeface="Times New Roman"/>
              </a:rPr>
              <a:t>ha? </a:t>
            </a:r>
            <a:r>
              <a:rPr sz="1800" dirty="0">
                <a:latin typeface="Abadi"/>
                <a:cs typeface="Times New Roman"/>
              </a:rPr>
              <a:t>En </a:t>
            </a:r>
            <a:r>
              <a:rPr sz="1800" spc="-5" dirty="0">
                <a:latin typeface="Abadi"/>
                <a:cs typeface="Times New Roman"/>
              </a:rPr>
              <a:t>què </a:t>
            </a:r>
            <a:r>
              <a:rPr sz="1800" dirty="0">
                <a:latin typeface="Abadi"/>
                <a:cs typeface="Times New Roman"/>
              </a:rPr>
              <a:t>es diferencien?</a:t>
            </a:r>
          </a:p>
          <a:p>
            <a:pPr marL="727075" lvl="1" indent="-234950">
              <a:lnSpc>
                <a:spcPct val="100000"/>
              </a:lnSpc>
              <a:buAutoNum type="alphaLcParenR"/>
              <a:tabLst>
                <a:tab pos="803275" algn="l"/>
              </a:tabLst>
            </a:pPr>
            <a:r>
              <a:rPr sz="1800" spc="-5" dirty="0">
                <a:latin typeface="Abadi"/>
                <a:cs typeface="Times New Roman"/>
              </a:rPr>
              <a:t>Què es </a:t>
            </a:r>
            <a:r>
              <a:rPr sz="1800" dirty="0">
                <a:latin typeface="Abadi"/>
                <a:cs typeface="Times New Roman"/>
              </a:rPr>
              <a:t>la indústria? </a:t>
            </a:r>
            <a:r>
              <a:rPr sz="1800" spc="-5" dirty="0">
                <a:latin typeface="Abadi"/>
                <a:cs typeface="Times New Roman"/>
              </a:rPr>
              <a:t>Quines </a:t>
            </a:r>
            <a:r>
              <a:rPr sz="1800" dirty="0">
                <a:latin typeface="Abadi"/>
                <a:cs typeface="Times New Roman"/>
              </a:rPr>
              <a:t>característiques</a:t>
            </a:r>
            <a:r>
              <a:rPr sz="1800" spc="-30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té?</a:t>
            </a:r>
          </a:p>
          <a:p>
            <a:pPr marL="727075" lvl="1" indent="-234950">
              <a:lnSpc>
                <a:spcPct val="100000"/>
              </a:lnSpc>
              <a:buAutoNum type="alphaLcParenR"/>
              <a:tabLst>
                <a:tab pos="803275" algn="l"/>
              </a:tabLst>
            </a:pPr>
            <a:r>
              <a:rPr sz="1800" spc="-5" dirty="0">
                <a:latin typeface="Abadi"/>
                <a:cs typeface="Times New Roman"/>
              </a:rPr>
              <a:t>Quina </a:t>
            </a:r>
            <a:r>
              <a:rPr sz="1800" dirty="0">
                <a:latin typeface="Abadi"/>
                <a:cs typeface="Times New Roman"/>
              </a:rPr>
              <a:t>relació hi ha entre el grau de desenvolupament d’un país i la </a:t>
            </a:r>
            <a:r>
              <a:rPr sz="1800" spc="-5" dirty="0">
                <a:latin typeface="Abadi"/>
                <a:cs typeface="Times New Roman"/>
              </a:rPr>
              <a:t>se</a:t>
            </a:r>
            <a:r>
              <a:rPr lang="es-ES_tradnl" spc="-5" dirty="0">
                <a:latin typeface="Abadi"/>
                <a:cs typeface="Times New Roman"/>
              </a:rPr>
              <a:t>v</a:t>
            </a:r>
            <a:r>
              <a:rPr sz="1800" spc="-5" dirty="0">
                <a:latin typeface="Abadi"/>
                <a:cs typeface="Times New Roman"/>
              </a:rPr>
              <a:t>a</a:t>
            </a:r>
            <a:r>
              <a:rPr sz="1800" spc="-75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indústria?</a:t>
            </a:r>
          </a:p>
        </p:txBody>
      </p:sp>
      <p:sp>
        <p:nvSpPr>
          <p:cNvPr id="5" name="object 4"/>
          <p:cNvSpPr/>
          <p:nvPr/>
        </p:nvSpPr>
        <p:spPr>
          <a:xfrm>
            <a:off x="5687568" y="3173730"/>
            <a:ext cx="3456432" cy="3684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386" name="Picture 2" descr="Resultado de imagen de simpson en coleg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429000"/>
            <a:ext cx="3960440" cy="2965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54F07E3-4371-49DE-9F4C-FAE1EC20FCC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268806" y="2308120"/>
            <a:ext cx="5333902" cy="79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1547664" y="-49500"/>
            <a:ext cx="7596336" cy="3821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700" rIns="0" bIns="0" rtlCol="0" anchor="b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sz="2400" dirty="0" err="1">
                <a:solidFill>
                  <a:schemeClr val="lt1"/>
                </a:solidFill>
                <a:latin typeface="Abadi"/>
                <a:ea typeface="+mn-ea"/>
                <a:cs typeface="+mn-cs"/>
              </a:rPr>
              <a:t>Exercicis</a:t>
            </a:r>
            <a:r>
              <a:rPr sz="2400" dirty="0">
                <a:solidFill>
                  <a:schemeClr val="lt1"/>
                </a:solidFill>
                <a:latin typeface="Abadi"/>
                <a:ea typeface="+mn-ea"/>
                <a:cs typeface="+mn-cs"/>
              </a:rPr>
              <a:t> </a:t>
            </a:r>
            <a:r>
              <a:rPr lang="es-ES_tradnl" sz="2400" dirty="0">
                <a:latin typeface="Abadi"/>
              </a:rPr>
              <a:t>3</a:t>
            </a:r>
            <a:r>
              <a:rPr sz="2400" dirty="0">
                <a:solidFill>
                  <a:schemeClr val="lt1"/>
                </a:solidFill>
                <a:latin typeface="Abadi"/>
                <a:ea typeface="+mn-ea"/>
                <a:cs typeface="+mn-cs"/>
              </a:rPr>
              <a:t>. El sector secundari. La indústria.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1559535" y="332656"/>
            <a:ext cx="7584465" cy="30598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27965" algn="l"/>
              </a:tabLst>
            </a:pPr>
            <a:r>
              <a:rPr sz="1800" spc="-5" dirty="0">
                <a:latin typeface="Abadi"/>
                <a:cs typeface="Times New Roman"/>
              </a:rPr>
              <a:t>A </a:t>
            </a:r>
            <a:r>
              <a:rPr sz="1800" dirty="0">
                <a:latin typeface="Abadi"/>
                <a:cs typeface="Times New Roman"/>
              </a:rPr>
              <a:t>partir de la lectura del text,</a:t>
            </a:r>
            <a:r>
              <a:rPr sz="1800" spc="-165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respon:</a:t>
            </a:r>
          </a:p>
          <a:p>
            <a:pPr marL="469900" lvl="1" indent="-230504">
              <a:lnSpc>
                <a:spcPct val="100000"/>
              </a:lnSpc>
              <a:buAutoNum type="alphaLcParenR"/>
              <a:tabLst>
                <a:tab pos="469900" algn="l"/>
              </a:tabLst>
            </a:pPr>
            <a:r>
              <a:rPr sz="1800" spc="-10" dirty="0">
                <a:latin typeface="Abadi"/>
                <a:cs typeface="Times New Roman"/>
              </a:rPr>
              <a:t>Tipus.</a:t>
            </a:r>
            <a:endParaRPr sz="1800" dirty="0">
              <a:latin typeface="Abadi"/>
              <a:cs typeface="Times New Roman"/>
            </a:endParaRPr>
          </a:p>
          <a:p>
            <a:pPr marL="483234" lvl="1" indent="-243840">
              <a:lnSpc>
                <a:spcPct val="100000"/>
              </a:lnSpc>
              <a:buAutoNum type="alphaLcParenR"/>
              <a:tabLst>
                <a:tab pos="483870" algn="l"/>
              </a:tabLst>
            </a:pPr>
            <a:r>
              <a:rPr sz="1800" spc="-25" dirty="0">
                <a:latin typeface="Abadi"/>
                <a:cs typeface="Times New Roman"/>
              </a:rPr>
              <a:t>Tema.</a:t>
            </a:r>
            <a:endParaRPr sz="1800" dirty="0">
              <a:latin typeface="Abadi"/>
              <a:cs typeface="Times New Roman"/>
            </a:endParaRPr>
          </a:p>
          <a:p>
            <a:pPr marL="474980" lvl="1" indent="-235585">
              <a:lnSpc>
                <a:spcPct val="100000"/>
              </a:lnSpc>
              <a:buAutoNum type="alphaLcParenR"/>
              <a:tabLst>
                <a:tab pos="475615" algn="l"/>
              </a:tabLst>
            </a:pPr>
            <a:r>
              <a:rPr sz="1800" spc="-5" dirty="0">
                <a:latin typeface="Abadi"/>
                <a:cs typeface="Times New Roman"/>
              </a:rPr>
              <a:t>Quan </a:t>
            </a:r>
            <a:r>
              <a:rPr sz="1800" dirty="0">
                <a:latin typeface="Abadi"/>
                <a:cs typeface="Times New Roman"/>
              </a:rPr>
              <a:t>va passar Europa de </a:t>
            </a:r>
            <a:r>
              <a:rPr sz="1800" spc="-5" dirty="0">
                <a:latin typeface="Abadi"/>
                <a:cs typeface="Times New Roman"/>
              </a:rPr>
              <a:t>ser </a:t>
            </a:r>
            <a:r>
              <a:rPr sz="1800" dirty="0">
                <a:latin typeface="Abadi"/>
                <a:cs typeface="Times New Roman"/>
              </a:rPr>
              <a:t>un </a:t>
            </a:r>
            <a:r>
              <a:rPr sz="1800" spc="-5" dirty="0">
                <a:latin typeface="Abadi"/>
                <a:cs typeface="Times New Roman"/>
              </a:rPr>
              <a:t>món </a:t>
            </a:r>
            <a:r>
              <a:rPr sz="1800" dirty="0">
                <a:latin typeface="Abadi"/>
                <a:cs typeface="Times New Roman"/>
              </a:rPr>
              <a:t>rural a un altre</a:t>
            </a:r>
            <a:r>
              <a:rPr sz="1800" spc="-25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d’urbà?</a:t>
            </a:r>
          </a:p>
          <a:p>
            <a:pPr marL="487045" lvl="1" indent="-247650">
              <a:lnSpc>
                <a:spcPct val="100000"/>
              </a:lnSpc>
              <a:buAutoNum type="alphaLcParenR"/>
              <a:tabLst>
                <a:tab pos="487680" algn="l"/>
              </a:tabLst>
            </a:pPr>
            <a:r>
              <a:rPr sz="1800" dirty="0">
                <a:latin typeface="Abadi"/>
                <a:cs typeface="Times New Roman"/>
              </a:rPr>
              <a:t>En què </a:t>
            </a:r>
            <a:r>
              <a:rPr sz="1800" spc="-5" dirty="0">
                <a:latin typeface="Abadi"/>
                <a:cs typeface="Times New Roman"/>
              </a:rPr>
              <a:t>es </a:t>
            </a:r>
            <a:r>
              <a:rPr sz="1800" dirty="0">
                <a:latin typeface="Abadi"/>
                <a:cs typeface="Times New Roman"/>
              </a:rPr>
              <a:t>diferencia el treball en un taller artesà del treball en una</a:t>
            </a:r>
            <a:r>
              <a:rPr sz="1800" spc="-110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fàbrica?</a:t>
            </a:r>
          </a:p>
          <a:p>
            <a:pPr marL="474345" lvl="1" indent="-234950">
              <a:lnSpc>
                <a:spcPct val="100000"/>
              </a:lnSpc>
              <a:buAutoNum type="alphaLcParenR"/>
              <a:tabLst>
                <a:tab pos="474980" algn="l"/>
              </a:tabLst>
            </a:pPr>
            <a:r>
              <a:rPr sz="1800" dirty="0">
                <a:latin typeface="Abadi"/>
                <a:cs typeface="Times New Roman"/>
              </a:rPr>
              <a:t>Les condicions dels obrers de la fàbrica en la producció respecte a les de l’artesà</a:t>
            </a:r>
            <a:r>
              <a:rPr sz="1800" spc="-135" dirty="0">
                <a:latin typeface="Abadi"/>
                <a:cs typeface="Times New Roman"/>
              </a:rPr>
              <a:t> </a:t>
            </a:r>
            <a:r>
              <a:rPr sz="1800" spc="-5" dirty="0">
                <a:latin typeface="Abadi"/>
                <a:cs typeface="Times New Roman"/>
              </a:rPr>
              <a:t>són</a:t>
            </a:r>
            <a:endParaRPr sz="1800" dirty="0">
              <a:latin typeface="Abadi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badi"/>
                <a:cs typeface="Times New Roman"/>
              </a:rPr>
              <a:t>millors </a:t>
            </a:r>
            <a:r>
              <a:rPr sz="1800" dirty="0">
                <a:latin typeface="Abadi"/>
                <a:cs typeface="Times New Roman"/>
              </a:rPr>
              <a:t>o pitjors? </a:t>
            </a:r>
            <a:r>
              <a:rPr sz="1800" spc="-5" dirty="0">
                <a:latin typeface="Abadi"/>
                <a:cs typeface="Times New Roman"/>
              </a:rPr>
              <a:t>Justifica </a:t>
            </a:r>
            <a:r>
              <a:rPr sz="1800" dirty="0">
                <a:latin typeface="Abadi"/>
                <a:cs typeface="Times New Roman"/>
              </a:rPr>
              <a:t>la</a:t>
            </a:r>
            <a:r>
              <a:rPr sz="1800" spc="-30" dirty="0">
                <a:latin typeface="Abadi"/>
                <a:cs typeface="Times New Roman"/>
              </a:rPr>
              <a:t> </a:t>
            </a:r>
            <a:r>
              <a:rPr sz="1800" spc="-5" dirty="0">
                <a:latin typeface="Abadi"/>
                <a:cs typeface="Times New Roman"/>
              </a:rPr>
              <a:t>resposta.</a:t>
            </a:r>
            <a:endParaRPr sz="1800" dirty="0">
              <a:latin typeface="Abadi"/>
              <a:cs typeface="Times New Roman"/>
            </a:endParaRPr>
          </a:p>
          <a:p>
            <a:pPr marL="448945" lvl="1" indent="-209550">
              <a:lnSpc>
                <a:spcPct val="100000"/>
              </a:lnSpc>
              <a:buAutoNum type="alphaLcParenR" startAt="6"/>
              <a:tabLst>
                <a:tab pos="449580" algn="l"/>
              </a:tabLst>
            </a:pPr>
            <a:r>
              <a:rPr sz="1800" spc="-5" dirty="0">
                <a:latin typeface="Abadi"/>
                <a:cs typeface="Times New Roman"/>
              </a:rPr>
              <a:t>Com </a:t>
            </a:r>
            <a:r>
              <a:rPr sz="1800" dirty="0">
                <a:latin typeface="Abadi"/>
                <a:cs typeface="Times New Roman"/>
              </a:rPr>
              <a:t>definiries Revolució</a:t>
            </a:r>
            <a:r>
              <a:rPr sz="1800" spc="-40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Industrial?</a:t>
            </a:r>
          </a:p>
          <a:p>
            <a:pPr marL="487045" lvl="1" indent="-247650">
              <a:lnSpc>
                <a:spcPct val="100000"/>
              </a:lnSpc>
              <a:buAutoNum type="alphaLcParenR" startAt="6"/>
              <a:tabLst>
                <a:tab pos="487680" algn="l"/>
              </a:tabLst>
            </a:pPr>
            <a:r>
              <a:rPr sz="1800" dirty="0">
                <a:latin typeface="Abadi"/>
                <a:cs typeface="Times New Roman"/>
              </a:rPr>
              <a:t>Explica l’evolució històrica del treball</a:t>
            </a:r>
            <a:r>
              <a:rPr sz="1800" spc="-70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industrial.</a:t>
            </a:r>
          </a:p>
        </p:txBody>
      </p:sp>
      <p:sp>
        <p:nvSpPr>
          <p:cNvPr id="5" name="object 4"/>
          <p:cNvSpPr/>
          <p:nvPr/>
        </p:nvSpPr>
        <p:spPr>
          <a:xfrm>
            <a:off x="1547664" y="3429001"/>
            <a:ext cx="7596336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José A. Melero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415416" y="0"/>
            <a:ext cx="7728584" cy="4437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700" rIns="0" bIns="0" rtlCol="0" anchor="b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/>
                <a:ea typeface="+mj-ea"/>
                <a:cs typeface="+mj-cs"/>
              </a:rPr>
              <a:t>Exercicis 4. Els factors de producció</a:t>
            </a:r>
            <a:r>
              <a:rPr kumimoji="0" lang="ca-ES" sz="2800" b="0" i="0" u="none" strike="noStrike" kern="1200" cap="none" spc="-85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/>
                <a:ea typeface="+mj-ea"/>
                <a:cs typeface="+mj-cs"/>
              </a:rPr>
              <a:t> </a:t>
            </a:r>
            <a:r>
              <a:rPr kumimoji="0" lang="ca-ES" sz="28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/>
                <a:ea typeface="+mj-ea"/>
                <a:cs typeface="+mj-cs"/>
              </a:rPr>
              <a:t>industrial.</a:t>
            </a:r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254F07E3-4371-49DE-9F4C-FAE1EC20FCC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268806" y="2308120"/>
            <a:ext cx="5333902" cy="79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Rectángulo"/>
          <p:cNvSpPr/>
          <p:nvPr/>
        </p:nvSpPr>
        <p:spPr>
          <a:xfrm>
            <a:off x="1403648" y="548680"/>
            <a:ext cx="774035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a-ES" sz="1600" dirty="0">
                <a:solidFill>
                  <a:schemeClr val="lt1"/>
                </a:solidFill>
                <a:latin typeface="Abadi"/>
                <a:cs typeface="Times New Roman"/>
              </a:rPr>
              <a:t>Completa aquesta taula explicant com intervé cadascun d'aquests factors i sobre quin tipus d'indústria, o si ho fa en totes.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766834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José A. Melero</a:t>
            </a: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254F07E3-4371-49DE-9F4C-FAE1EC20FCC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268806" y="2308120"/>
            <a:ext cx="5333902" cy="79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115616" y="0"/>
            <a:ext cx="8028384" cy="4437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2800" u="none" dirty="0" err="1">
                <a:latin typeface="Abadi"/>
              </a:rPr>
              <a:t>Exercicis</a:t>
            </a:r>
            <a:r>
              <a:rPr sz="2800" u="none" dirty="0">
                <a:latin typeface="Abadi"/>
              </a:rPr>
              <a:t> </a:t>
            </a:r>
            <a:r>
              <a:rPr lang="es-ES_tradnl" sz="2800" u="none" dirty="0">
                <a:latin typeface="Abadi"/>
              </a:rPr>
              <a:t>5</a:t>
            </a:r>
            <a:r>
              <a:rPr sz="2800" u="none" dirty="0">
                <a:latin typeface="Abadi"/>
              </a:rPr>
              <a:t>. </a:t>
            </a:r>
            <a:r>
              <a:rPr sz="2800" dirty="0">
                <a:latin typeface="Abadi"/>
              </a:rPr>
              <a:t>Les matèries</a:t>
            </a:r>
            <a:r>
              <a:rPr sz="2800" spc="-70" dirty="0">
                <a:latin typeface="Abadi"/>
              </a:rPr>
              <a:t> </a:t>
            </a:r>
            <a:r>
              <a:rPr sz="2800" dirty="0">
                <a:latin typeface="Abadi"/>
              </a:rPr>
              <a:t>primeres</a:t>
            </a:r>
            <a:r>
              <a:rPr sz="2800" u="none" dirty="0">
                <a:latin typeface="Abadi"/>
              </a:rPr>
              <a:t>.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959" y="476672"/>
            <a:ext cx="8006041" cy="473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1115616" y="5229200"/>
            <a:ext cx="8028384" cy="1631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a-ES" sz="2000" dirty="0">
                <a:latin typeface="Abadi"/>
              </a:rPr>
              <a:t>Compara els mapes.</a:t>
            </a:r>
          </a:p>
          <a:p>
            <a:pPr marL="361950"/>
            <a:r>
              <a:rPr lang="ca-ES" sz="2000" dirty="0">
                <a:latin typeface="Abadi"/>
              </a:rPr>
              <a:t>• Quines són les regions i els països més industrialitzats?</a:t>
            </a:r>
          </a:p>
          <a:p>
            <a:pPr marL="361950"/>
            <a:r>
              <a:rPr lang="ca-ES" sz="2000" dirty="0">
                <a:latin typeface="Abadi"/>
              </a:rPr>
              <a:t>• Quines regions estan menys industrialitzades?</a:t>
            </a:r>
          </a:p>
          <a:p>
            <a:pPr marL="361950"/>
            <a:r>
              <a:rPr lang="ca-ES" sz="2000" dirty="0">
                <a:latin typeface="Abadi"/>
              </a:rPr>
              <a:t>• Els països que tenen més recursos minerals són els més industrialitzats?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José A. Melero</a:t>
            </a: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254F07E3-4371-49DE-9F4C-FAE1EC20FCC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268806" y="2308120"/>
            <a:ext cx="5333902" cy="79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259632" y="0"/>
            <a:ext cx="7884368" cy="3821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ca-ES" sz="2400" u="none">
                <a:latin typeface="Abadi"/>
              </a:rPr>
              <a:t>Exercicis 6. </a:t>
            </a:r>
            <a:r>
              <a:rPr lang="ca-ES" sz="2400">
                <a:latin typeface="Abadi"/>
              </a:rPr>
              <a:t>Les </a:t>
            </a:r>
            <a:r>
              <a:rPr lang="ca-ES" sz="2400" spc="-5">
                <a:latin typeface="Abadi"/>
              </a:rPr>
              <a:t>fonts</a:t>
            </a:r>
            <a:r>
              <a:rPr lang="ca-ES" sz="2400" spc="-80">
                <a:latin typeface="Abadi"/>
              </a:rPr>
              <a:t> </a:t>
            </a:r>
            <a:r>
              <a:rPr lang="ca-ES" sz="2400" spc="-5">
                <a:latin typeface="Abadi"/>
              </a:rPr>
              <a:t>d’energia</a:t>
            </a:r>
            <a:r>
              <a:rPr lang="ca-ES" sz="2400" u="none" spc="-5">
                <a:latin typeface="Abadi"/>
              </a:rPr>
              <a:t>.</a:t>
            </a:r>
          </a:p>
        </p:txBody>
      </p:sp>
      <p:sp>
        <p:nvSpPr>
          <p:cNvPr id="7" name="object 3"/>
          <p:cNvSpPr txBox="1"/>
          <p:nvPr/>
        </p:nvSpPr>
        <p:spPr>
          <a:xfrm>
            <a:off x="1259632" y="476672"/>
            <a:ext cx="7884368" cy="2898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a-ES" sz="1800">
                <a:latin typeface="Abadi"/>
                <a:cs typeface="Times New Roman"/>
              </a:rPr>
              <a:t>1. </a:t>
            </a:r>
            <a:r>
              <a:rPr lang="ca-ES" sz="1800" spc="-5">
                <a:latin typeface="Abadi"/>
                <a:cs typeface="Times New Roman"/>
              </a:rPr>
              <a:t>Completa </a:t>
            </a:r>
            <a:r>
              <a:rPr lang="ca-ES" sz="1800">
                <a:latin typeface="Abadi"/>
                <a:cs typeface="Times New Roman"/>
              </a:rPr>
              <a:t>la taula següent </a:t>
            </a:r>
            <a:r>
              <a:rPr lang="ca-ES">
                <a:latin typeface="Abadi"/>
                <a:cs typeface="Times New Roman"/>
              </a:rPr>
              <a:t>en un full</a:t>
            </a:r>
            <a:r>
              <a:rPr lang="ca-ES" spc="-65">
                <a:latin typeface="Abadi"/>
                <a:cs typeface="Times New Roman"/>
              </a:rPr>
              <a:t> </a:t>
            </a:r>
            <a:r>
              <a:rPr lang="ca-ES">
                <a:latin typeface="Abadi"/>
                <a:cs typeface="Times New Roman"/>
              </a:rPr>
              <a:t>apaïsat amb deu fonts d’energia</a:t>
            </a:r>
            <a:r>
              <a:rPr lang="ca-ES" sz="1800">
                <a:latin typeface="Abadi"/>
                <a:cs typeface="Times New Roman"/>
              </a:rPr>
              <a:t>:</a:t>
            </a:r>
          </a:p>
        </p:txBody>
      </p:sp>
      <p:graphicFrame>
        <p:nvGraphicFramePr>
          <p:cNvPr id="8" name="object 4"/>
          <p:cNvGraphicFramePr>
            <a:graphicFrameLocks noGrp="1"/>
          </p:cNvGraphicFramePr>
          <p:nvPr/>
        </p:nvGraphicFramePr>
        <p:xfrm>
          <a:off x="1254501" y="980728"/>
          <a:ext cx="7889498" cy="587727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314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7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8214">
                <a:tc>
                  <a:txBody>
                    <a:bodyPr/>
                    <a:lstStyle/>
                    <a:p>
                      <a:pPr marL="13208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Abadi"/>
                        </a:rPr>
                        <a:t>FONT</a:t>
                      </a:r>
                      <a:r>
                        <a:rPr sz="1100" spc="-50" dirty="0">
                          <a:latin typeface="Abadi"/>
                        </a:rPr>
                        <a:t> </a:t>
                      </a:r>
                      <a:r>
                        <a:rPr sz="1100" spc="-5" dirty="0">
                          <a:latin typeface="Abadi"/>
                        </a:rPr>
                        <a:t>D’ENERGIA</a:t>
                      </a:r>
                      <a:endParaRPr sz="1100" dirty="0">
                        <a:latin typeface="Abadi"/>
                        <a:cs typeface="Times New Roman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badi"/>
                        </a:rPr>
                        <a:t>RENOVABLE</a:t>
                      </a:r>
                      <a:endParaRPr sz="1100" dirty="0">
                        <a:latin typeface="Abadi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1100" dirty="0">
                        <a:latin typeface="Abadi"/>
                        <a:cs typeface="Times New Roman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ES_tradnl" sz="1100" dirty="0">
                          <a:latin typeface="Abadi"/>
                          <a:cs typeface="Times New Roman"/>
                        </a:rPr>
                        <a:t>NO</a:t>
                      </a:r>
                      <a:r>
                        <a:rPr lang="es-ES_tradnl" sz="1100" baseline="0" dirty="0">
                          <a:latin typeface="Abadi"/>
                          <a:cs typeface="Times New Roman"/>
                        </a:rPr>
                        <a:t> RENOVABLE</a:t>
                      </a:r>
                      <a:endParaRPr sz="1100" dirty="0">
                        <a:latin typeface="Abadi"/>
                        <a:cs typeface="Times New Roman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663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badi"/>
                        </a:rPr>
                        <a:t>TRADICIONAL</a:t>
                      </a:r>
                      <a:r>
                        <a:rPr sz="1100" spc="-10" dirty="0">
                          <a:latin typeface="Abadi"/>
                        </a:rPr>
                        <a:t> </a:t>
                      </a:r>
                      <a:r>
                        <a:rPr sz="1100" dirty="0">
                          <a:latin typeface="Abadi"/>
                        </a:rPr>
                        <a:t>O</a:t>
                      </a:r>
                    </a:p>
                    <a:p>
                      <a:pPr marL="2286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badi"/>
                        </a:rPr>
                        <a:t>ALTERNATIVA</a:t>
                      </a:r>
                      <a:endParaRPr sz="1100" dirty="0">
                        <a:latin typeface="Abadi"/>
                        <a:cs typeface="Times New Roman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25971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Abadi"/>
                        </a:rPr>
                        <a:t>AVANTATGES</a:t>
                      </a:r>
                      <a:endParaRPr sz="1100" dirty="0">
                        <a:latin typeface="Abadi"/>
                        <a:cs typeface="Times New Roman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badi"/>
                        </a:rPr>
                        <a:t>INCONVENIENTS</a:t>
                      </a:r>
                      <a:endParaRPr sz="1100" dirty="0">
                        <a:latin typeface="Abadi"/>
                        <a:cs typeface="Times New Roman"/>
                      </a:endParaRPr>
                    </a:p>
                  </a:txBody>
                  <a:tcPr marL="0" marR="0" marT="508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José A. Melero</a:t>
            </a: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700673" y="310540"/>
            <a:ext cx="6443327" cy="3821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ca-ES" sz="2400" u="none">
                <a:latin typeface="Abadi"/>
              </a:rPr>
              <a:t>Exercicis 7. </a:t>
            </a:r>
            <a:r>
              <a:rPr lang="ca-ES" sz="2400" spc="-25">
                <a:latin typeface="Abadi"/>
              </a:rPr>
              <a:t>Tipus</a:t>
            </a:r>
            <a:r>
              <a:rPr lang="ca-ES" sz="2400" spc="-140">
                <a:latin typeface="Abadi"/>
              </a:rPr>
              <a:t> </a:t>
            </a:r>
            <a:r>
              <a:rPr lang="ca-ES" sz="2400">
                <a:latin typeface="Abadi"/>
              </a:rPr>
              <a:t>d’indústries</a:t>
            </a:r>
            <a:r>
              <a:rPr lang="ca-ES" sz="2400" u="none">
                <a:latin typeface="Abadi"/>
              </a:rPr>
              <a:t>.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2699792" y="764704"/>
            <a:ext cx="6444208" cy="2898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badi"/>
                <a:cs typeface="Times New Roman"/>
              </a:rPr>
              <a:t>1. </a:t>
            </a:r>
            <a:r>
              <a:rPr sz="1800" spc="-5" dirty="0">
                <a:latin typeface="Abadi"/>
                <a:cs typeface="Times New Roman"/>
              </a:rPr>
              <a:t>Completa </a:t>
            </a:r>
            <a:r>
              <a:rPr sz="1800" dirty="0">
                <a:latin typeface="Abadi"/>
                <a:cs typeface="Times New Roman"/>
              </a:rPr>
              <a:t>la taula següent en un full</a:t>
            </a:r>
            <a:r>
              <a:rPr sz="1800" spc="-65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apaïsat:</a:t>
            </a:r>
          </a:p>
        </p:txBody>
      </p:sp>
      <p:graphicFrame>
        <p:nvGraphicFramePr>
          <p:cNvPr id="7" name="object 4"/>
          <p:cNvGraphicFramePr>
            <a:graphicFrameLocks noGrp="1"/>
          </p:cNvGraphicFramePr>
          <p:nvPr/>
        </p:nvGraphicFramePr>
        <p:xfrm>
          <a:off x="1043609" y="1268761"/>
          <a:ext cx="7912254" cy="524875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359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5051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Abadi"/>
                        </a:rPr>
                        <a:t>TIPUS</a:t>
                      </a: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badi"/>
                        </a:rPr>
                        <a:t>D’INDÚSTRIA</a:t>
                      </a:r>
                      <a:endParaRPr sz="1100" dirty="0">
                        <a:latin typeface="Abadi"/>
                        <a:cs typeface="Times New Roman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Abadi"/>
                        </a:rPr>
                        <a:t>DEFINICIÓ</a:t>
                      </a:r>
                      <a:endParaRPr sz="1100" dirty="0">
                        <a:latin typeface="Abadi"/>
                        <a:cs typeface="Times New Roman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Abadi"/>
                        </a:rPr>
                        <a:t>CARACTERÍSTIQUES</a:t>
                      </a:r>
                      <a:endParaRPr sz="1100" dirty="0">
                        <a:latin typeface="Abadi"/>
                        <a:cs typeface="Times New Roman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dirty="0">
                          <a:latin typeface="Abadi"/>
                        </a:rPr>
                        <a:t>EXEMPLES</a:t>
                      </a:r>
                      <a:endParaRPr sz="1100" dirty="0">
                        <a:latin typeface="Abadi"/>
                        <a:cs typeface="Times New Roman"/>
                      </a:endParaRPr>
                    </a:p>
                  </a:txBody>
                  <a:tcPr marL="0" marR="0" marT="508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 dirty="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900" dirty="0">
                        <a:latin typeface="Abadi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54F07E3-4371-49DE-9F4C-FAE1EC20FCC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268806" y="2308120"/>
            <a:ext cx="5333902" cy="79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Professor José A. Melero</a:t>
            </a: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 rot="10800000" flipV="1">
            <a:off x="1187624" y="-24750"/>
            <a:ext cx="7956376" cy="3821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ca-ES" sz="2400" u="none">
                <a:latin typeface="Abadi"/>
              </a:rPr>
              <a:t>Exercicis 8. </a:t>
            </a:r>
            <a:r>
              <a:rPr lang="ca-ES" sz="2400">
                <a:latin typeface="Abadi"/>
              </a:rPr>
              <a:t>Les conseqüències</a:t>
            </a:r>
            <a:r>
              <a:rPr lang="ca-ES" sz="2400" spc="-45">
                <a:latin typeface="Abadi"/>
              </a:rPr>
              <a:t> </a:t>
            </a:r>
            <a:r>
              <a:rPr lang="ca-ES" sz="2400">
                <a:latin typeface="Abadi"/>
              </a:rPr>
              <a:t>mediambientals</a:t>
            </a:r>
            <a:r>
              <a:rPr lang="ca-ES" sz="2400" u="none">
                <a:latin typeface="Abadi"/>
              </a:rPr>
              <a:t>.</a:t>
            </a:r>
          </a:p>
        </p:txBody>
      </p:sp>
      <p:sp>
        <p:nvSpPr>
          <p:cNvPr id="6" name="object 3"/>
          <p:cNvSpPr txBox="1"/>
          <p:nvPr/>
        </p:nvSpPr>
        <p:spPr>
          <a:xfrm rot="10800000" flipV="1">
            <a:off x="1187624" y="615171"/>
            <a:ext cx="7956376" cy="2898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badi"/>
                <a:cs typeface="Times New Roman"/>
              </a:rPr>
              <a:t>1. </a:t>
            </a:r>
            <a:r>
              <a:rPr sz="1800" spc="-5" dirty="0">
                <a:latin typeface="Abadi"/>
                <a:cs typeface="Times New Roman"/>
              </a:rPr>
              <a:t>Completa </a:t>
            </a:r>
            <a:r>
              <a:rPr sz="1800" dirty="0">
                <a:latin typeface="Abadi"/>
                <a:cs typeface="Times New Roman"/>
              </a:rPr>
              <a:t>la taula següent </a:t>
            </a:r>
            <a:r>
              <a:rPr sz="1800" spc="-5" dirty="0">
                <a:latin typeface="Abadi"/>
                <a:cs typeface="Times New Roman"/>
              </a:rPr>
              <a:t>associant </a:t>
            </a:r>
            <a:r>
              <a:rPr sz="1800" dirty="0">
                <a:latin typeface="Abadi"/>
                <a:cs typeface="Times New Roman"/>
              </a:rPr>
              <a:t>a cada </a:t>
            </a:r>
            <a:r>
              <a:rPr sz="1800" spc="-5" dirty="0">
                <a:latin typeface="Abadi"/>
                <a:cs typeface="Times New Roman"/>
              </a:rPr>
              <a:t>problema </a:t>
            </a:r>
            <a:r>
              <a:rPr sz="1800" dirty="0">
                <a:latin typeface="Abadi"/>
                <a:cs typeface="Times New Roman"/>
              </a:rPr>
              <a:t>la </a:t>
            </a:r>
            <a:r>
              <a:rPr sz="1800" spc="-5" dirty="0">
                <a:latin typeface="Abadi"/>
                <a:cs typeface="Times New Roman"/>
              </a:rPr>
              <a:t>possible</a:t>
            </a:r>
            <a:r>
              <a:rPr sz="1800" spc="55" dirty="0">
                <a:latin typeface="Abadi"/>
                <a:cs typeface="Times New Roman"/>
              </a:rPr>
              <a:t> </a:t>
            </a:r>
            <a:r>
              <a:rPr sz="1800" dirty="0">
                <a:latin typeface="Abadi"/>
                <a:cs typeface="Times New Roman"/>
              </a:rPr>
              <a:t>solució:</a:t>
            </a:r>
          </a:p>
        </p:txBody>
      </p:sp>
      <p:graphicFrame>
        <p:nvGraphicFramePr>
          <p:cNvPr id="7" name="object 4"/>
          <p:cNvGraphicFramePr>
            <a:graphicFrameLocks noGrp="1"/>
          </p:cNvGraphicFramePr>
          <p:nvPr/>
        </p:nvGraphicFramePr>
        <p:xfrm>
          <a:off x="1115616" y="980728"/>
          <a:ext cx="8028384" cy="560892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057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6213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badi"/>
                        </a:rPr>
                        <a:t>CONSEQÜÈNCIA</a:t>
                      </a:r>
                      <a:r>
                        <a:rPr sz="1600" spc="15" dirty="0">
                          <a:latin typeface="Abadi"/>
                        </a:rPr>
                        <a:t> </a:t>
                      </a:r>
                      <a:r>
                        <a:rPr sz="1600" spc="-5" dirty="0">
                          <a:latin typeface="Abadi"/>
                        </a:rPr>
                        <a:t>MEDIAMBIENTAL</a:t>
                      </a:r>
                      <a:endParaRPr sz="1600" dirty="0">
                        <a:latin typeface="Abadi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latin typeface="Abadi"/>
                        </a:rPr>
                        <a:t>DEL SECTOR</a:t>
                      </a:r>
                      <a:r>
                        <a:rPr sz="1600" spc="-15" dirty="0">
                          <a:latin typeface="Abadi"/>
                        </a:rPr>
                        <a:t> </a:t>
                      </a:r>
                      <a:r>
                        <a:rPr sz="1600" spc="-5" dirty="0">
                          <a:latin typeface="Abadi"/>
                        </a:rPr>
                        <a:t>SECUNDARI</a:t>
                      </a:r>
                      <a:endParaRPr sz="1600" dirty="0">
                        <a:latin typeface="Abadi"/>
                        <a:cs typeface="Times New Roman"/>
                      </a:endParaRPr>
                    </a:p>
                  </a:txBody>
                  <a:tcPr marL="0" marR="0" marT="381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8" indent="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latin typeface="Abadi"/>
                        </a:rPr>
                        <a:t>POSSIBLES</a:t>
                      </a:r>
                      <a:r>
                        <a:rPr sz="1600" spc="-30" dirty="0">
                          <a:latin typeface="Abadi"/>
                        </a:rPr>
                        <a:t> </a:t>
                      </a:r>
                      <a:r>
                        <a:rPr sz="1600" spc="-5" dirty="0">
                          <a:latin typeface="Abadi"/>
                        </a:rPr>
                        <a:t>SOLUCIONS</a:t>
                      </a:r>
                      <a:endParaRPr sz="1600" dirty="0">
                        <a:latin typeface="Abadi"/>
                        <a:cs typeface="Times New Roman"/>
                      </a:endParaRPr>
                    </a:p>
                  </a:txBody>
                  <a:tcPr marL="0" marR="0" marT="38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7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71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600" dirty="0">
                        <a:latin typeface="Abad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54F07E3-4371-49DE-9F4C-FAE1EC20FCC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268806" y="2308120"/>
            <a:ext cx="5333902" cy="79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M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60" id="{8FFADD46-6665-460C-B25C-0F347E9C8E16}" vid="{7F26CFE6-D13F-469F-A524-92333F164A0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cm60</Template>
  <TotalTime>943</TotalTime>
  <Words>522</Words>
  <Application>Microsoft Office PowerPoint</Application>
  <PresentationFormat>Presentación en pantalla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Abadi</vt:lpstr>
      <vt:lpstr>Aharoni</vt:lpstr>
      <vt:lpstr>Arial</vt:lpstr>
      <vt:lpstr>Calibri</vt:lpstr>
      <vt:lpstr>Rockwell</vt:lpstr>
      <vt:lpstr>Times New Roman</vt:lpstr>
      <vt:lpstr>Wingdings</vt:lpstr>
      <vt:lpstr>CM</vt:lpstr>
      <vt:lpstr>Presentación de PowerPoint</vt:lpstr>
      <vt:lpstr>Exercicis 1. El sector secundari. La indústria.</vt:lpstr>
      <vt:lpstr>Exercicis 2. El sector secundari. La indústria.</vt:lpstr>
      <vt:lpstr>Exercicis 3. El sector secundari. La indústria.</vt:lpstr>
      <vt:lpstr>Presentación de PowerPoint</vt:lpstr>
      <vt:lpstr>Exercicis 5. Les matèries primeres.</vt:lpstr>
      <vt:lpstr>Exercicis 6. Les fonts d’energia.</vt:lpstr>
      <vt:lpstr>Exercicis 7. Tipus d’indústries.</vt:lpstr>
      <vt:lpstr>Exercicis 8. Les conseqüències mediambientals.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Antonio Melero Ochoa</dc:creator>
  <cp:lastModifiedBy>José Antonio Melero Ochoa</cp:lastModifiedBy>
  <cp:revision>192</cp:revision>
  <dcterms:created xsi:type="dcterms:W3CDTF">2019-09-06T11:51:57Z</dcterms:created>
  <dcterms:modified xsi:type="dcterms:W3CDTF">2019-12-03T20:21:48Z</dcterms:modified>
</cp:coreProperties>
</file>