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5" r:id="rId1"/>
    <p:sldMasterId id="2147483686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7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8131651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Shape 216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5" name="Shape 175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4" name="Shape 204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 Slide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, Content over Content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body" idx="2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, 4 Conten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2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body" idx="3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4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6 Conten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body" idx="2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7" name="Shape 107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Shape 108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 Slide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subTitle" idx="1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, 2 Content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body" idx="2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entered Text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subTitle" idx="1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>
  <p:cSld name="Title, 2 Content and Content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33" name="Shape 133"/>
          <p:cNvSpPr txBox="1">
            <a:spLocks noGrp="1"/>
          </p:cNvSpPr>
          <p:nvPr>
            <p:ph type="body" idx="2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34" name="Shape 134"/>
          <p:cNvSpPr txBox="1">
            <a:spLocks noGrp="1"/>
          </p:cNvSpPr>
          <p:nvPr>
            <p:ph type="body" idx="3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ubTitle" idx="1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 Content and 2 Content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38" name="Shape 138"/>
          <p:cNvSpPr txBox="1">
            <a:spLocks noGrp="1"/>
          </p:cNvSpPr>
          <p:nvPr>
            <p:ph type="body" idx="2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body" idx="3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, 2 Content over Conten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body" idx="2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44" name="Shape 144"/>
          <p:cNvSpPr txBox="1">
            <a:spLocks noGrp="1"/>
          </p:cNvSpPr>
          <p:nvPr>
            <p:ph type="body" idx="3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, Content over Content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48" name="Shape 148"/>
          <p:cNvSpPr txBox="1">
            <a:spLocks noGrp="1"/>
          </p:cNvSpPr>
          <p:nvPr>
            <p:ph type="body" idx="2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, 4 Content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body" idx="2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53" name="Shape 153"/>
          <p:cNvSpPr txBox="1">
            <a:spLocks noGrp="1"/>
          </p:cNvSpPr>
          <p:nvPr>
            <p:ph type="body" idx="3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54" name="Shape 154"/>
          <p:cNvSpPr txBox="1">
            <a:spLocks noGrp="1"/>
          </p:cNvSpPr>
          <p:nvPr>
            <p:ph type="body" idx="4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6 Content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58" name="Shape 158"/>
          <p:cNvSpPr txBox="1">
            <a:spLocks noGrp="1"/>
          </p:cNvSpPr>
          <p:nvPr>
            <p:ph type="body" idx="2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59" name="Shape 159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</p:sp>
      <p:sp>
        <p:nvSpPr>
          <p:cNvPr id="160" name="Shape 160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, 2 Conten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2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entered 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subTitle" idx="1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>
  <p:cSld name="Title, 2 Content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2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3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 Content and 2 Conten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2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3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, 2 Content over Conten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body" idx="2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3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Char char="○"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Char char="■"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Char char="●"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Char char="○"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Char char="■"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Char char="●"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Char char="○"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Char char="■"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8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ES" sz="1800" b="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ES" sz="18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ES" sz="1800" b="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Char char="○"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Char char="■"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Char char="●"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Char char="○"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Char char="■"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Char char="●"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Char char="○"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Char char="■"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/>
        </p:nvSpPr>
        <p:spPr>
          <a:xfrm>
            <a:off x="685800" y="233172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ES" sz="5400" b="1" strike="noStrike" dirty="0">
                <a:solidFill>
                  <a:srgbClr val="000000"/>
                </a:solidFill>
                <a:latin typeface="Algerian" panose="04020705040A02060702" pitchFamily="82" charset="0"/>
                <a:ea typeface="Balthazar"/>
                <a:cs typeface="Balthazar"/>
                <a:sym typeface="Balthazar"/>
              </a:rPr>
              <a:t>El Neoclasicismo y la Ilustración</a:t>
            </a:r>
          </a:p>
        </p:txBody>
      </p:sp>
      <p:sp>
        <p:nvSpPr>
          <p:cNvPr id="166" name="Shape 166"/>
          <p:cNvSpPr txBox="1"/>
          <p:nvPr/>
        </p:nvSpPr>
        <p:spPr>
          <a:xfrm>
            <a:off x="1371600" y="414908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ES" sz="3600" b="0" strike="noStrike" dirty="0">
                <a:solidFill>
                  <a:schemeClr val="bg1">
                    <a:lumMod val="8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Contexto histórico 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ES" sz="3600" b="0" strike="noStrike" dirty="0">
                <a:solidFill>
                  <a:schemeClr val="bg1">
                    <a:lumMod val="8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s-ES" sz="3600" b="0" strike="noStrike" dirty="0" smtClean="0">
                <a:solidFill>
                  <a:schemeClr val="bg1">
                    <a:lumMod val="8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XVIII</a:t>
            </a:r>
            <a:endParaRPr lang="es-ES" sz="3600" b="0" strike="noStrike" dirty="0">
              <a:solidFill>
                <a:schemeClr val="bg1">
                  <a:lumMod val="85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s-ES" sz="7200" b="1" dirty="0" smtClean="0">
                <a:solidFill>
                  <a:schemeClr val="dk1"/>
                </a:solidFill>
                <a:latin typeface="Edwardian Script ITC" panose="030303020407070D0804" pitchFamily="66" charset="0"/>
                <a:ea typeface="Balthazar"/>
                <a:cs typeface="Balthazar"/>
                <a:sym typeface="Balthazar"/>
              </a:rPr>
              <a:t>La Política</a:t>
            </a:r>
            <a:endParaRPr lang="es-ES" sz="7200" b="1" dirty="0">
              <a:solidFill>
                <a:schemeClr val="dk1"/>
              </a:solidFill>
              <a:latin typeface="Edwardian Script ITC" panose="030303020407070D0804" pitchFamily="66" charset="0"/>
              <a:ea typeface="Balthazar"/>
              <a:cs typeface="Balthazar"/>
              <a:sym typeface="Balthazar"/>
            </a:endParaRP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300" cy="4525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algn="just" rtl="0">
              <a:spcBef>
                <a:spcPts val="0"/>
              </a:spcBef>
              <a:buNone/>
            </a:pPr>
            <a:r>
              <a:rPr lang="es-ES" sz="2800" dirty="0">
                <a:latin typeface="Calibri"/>
                <a:ea typeface="Calibri"/>
                <a:cs typeface="Calibri"/>
                <a:sym typeface="Calibri"/>
              </a:rPr>
              <a:t>El absolutismo era el sistema político dominante a principios del siglo XVIII. El rey concentraba los poderes del estado. Más tarde nació el despotismo ilustrado; aplicar las ideas ilustradas por parte de algunos monarcas absolutos. Querían mejorar las condiciones de vida de sus </a:t>
            </a:r>
            <a:r>
              <a:rPr lang="es-ES" sz="2800" dirty="0">
                <a:latin typeface="Calibri" panose="020F0502020204030204" pitchFamily="34" charset="0"/>
                <a:sym typeface="Calibri"/>
              </a:rPr>
              <a:t>súbditos sin modificar la estructura social ni las leyes.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s-ES" sz="7200" b="1" dirty="0" smtClean="0">
                <a:solidFill>
                  <a:schemeClr val="dk1"/>
                </a:solidFill>
                <a:latin typeface="Edwardian Script ITC" panose="030303020407070D0804" pitchFamily="66" charset="0"/>
                <a:ea typeface="Balthazar"/>
                <a:cs typeface="Balthazar"/>
                <a:sym typeface="Balthazar"/>
              </a:rPr>
              <a:t>La Literatura</a:t>
            </a:r>
            <a:endParaRPr lang="es-ES" sz="7200" b="1" dirty="0">
              <a:solidFill>
                <a:schemeClr val="dk1"/>
              </a:solidFill>
              <a:latin typeface="Edwardian Script ITC" panose="030303020407070D0804" pitchFamily="66" charset="0"/>
              <a:ea typeface="Balthazar"/>
              <a:cs typeface="Balthazar"/>
              <a:sym typeface="Balthazar"/>
            </a:endParaRP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457350" y="1302625"/>
            <a:ext cx="8229300" cy="5314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ES" sz="2800" dirty="0">
                <a:latin typeface="Calibri"/>
                <a:ea typeface="Calibri"/>
                <a:cs typeface="Calibri"/>
                <a:sym typeface="Calibri"/>
              </a:rPr>
              <a:t>En la literatura del siglo XVIII se pueden diferenciar tres tendencias:</a:t>
            </a:r>
          </a:p>
          <a:p>
            <a:pPr marL="457200" lvl="0" indent="-406400" rtl="0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s-ES" sz="2800" dirty="0">
                <a:latin typeface="Calibri"/>
                <a:ea typeface="Calibri"/>
                <a:cs typeface="Calibri"/>
                <a:sym typeface="Calibri"/>
              </a:rPr>
              <a:t>Neoclásica: heredera del clasicismo, desarrollado de forma simultánea al barroco, sobre todo en poesía y teatro.</a:t>
            </a:r>
          </a:p>
          <a:p>
            <a:pPr marL="457200" lvl="0" indent="-406400" rtl="0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s-ES" sz="2800" dirty="0">
                <a:latin typeface="Calibri"/>
                <a:ea typeface="Calibri"/>
                <a:cs typeface="Calibri"/>
                <a:sym typeface="Calibri"/>
              </a:rPr>
              <a:t>Ilustrada: vinculada a la corriente filosófica e ideológica de la Ilustración y la </a:t>
            </a:r>
            <a:r>
              <a:rPr lang="es-ES" sz="2800" dirty="0" err="1">
                <a:latin typeface="Calibri"/>
                <a:ea typeface="Calibri"/>
                <a:cs typeface="Calibri"/>
                <a:sym typeface="Calibri"/>
              </a:rPr>
              <a:t>Encyclopédie</a:t>
            </a:r>
            <a:r>
              <a:rPr lang="es-ES" sz="2800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lvl="0" indent="-406400" rtl="0">
              <a:spcBef>
                <a:spcPts val="0"/>
              </a:spcBef>
              <a:buSzPct val="100000"/>
              <a:buFont typeface="Calibri"/>
              <a:buChar char="●"/>
            </a:pPr>
            <a:r>
              <a:rPr lang="es-ES" sz="2800" dirty="0">
                <a:latin typeface="Calibri" panose="020F0502020204030204" pitchFamily="34" charset="0"/>
                <a:sym typeface="Calibri"/>
              </a:rPr>
              <a:t>Prerromántica: rechazaba la estética neoclásica anticipando el romanticismo del siglo XIX.</a:t>
            </a:r>
          </a:p>
          <a:p>
            <a:pPr marL="457200" lvl="0" indent="0">
              <a:spcBef>
                <a:spcPts val="0"/>
              </a:spcBef>
              <a:buNone/>
            </a:pPr>
            <a:r>
              <a:rPr lang="es-ES" sz="2800" dirty="0"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s-ES" sz="2800" dirty="0"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r>
              <a:rPr lang="es-ES" sz="2800" dirty="0"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s-ES" sz="2800" dirty="0"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lang="es-ES" sz="2800" dirty="0"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s-ES" sz="7200" b="1" dirty="0">
                <a:solidFill>
                  <a:schemeClr val="dk1"/>
                </a:solidFill>
                <a:latin typeface="Edwardian Script ITC" panose="030303020407070D0804" pitchFamily="66" charset="0"/>
                <a:ea typeface="Balthazar"/>
                <a:cs typeface="Balthazar"/>
                <a:sym typeface="Balthazar"/>
              </a:rPr>
              <a:t>Poetas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25" name="Shape 2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978896" cy="211683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ES" sz="2800" dirty="0">
                <a:latin typeface="Calibri" panose="020F0502020204030204" pitchFamily="34" charset="0"/>
                <a:sym typeface="Calibri"/>
              </a:rPr>
              <a:t>Nicolás Fernández de Moratín </a:t>
            </a:r>
          </a:p>
          <a:p>
            <a:pPr marL="457200" lvl="0" indent="-406400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-"/>
            </a:pPr>
            <a:r>
              <a:rPr lang="es-ES" sz="2800" dirty="0">
                <a:latin typeface="Calibri" panose="020F0502020204030204" pitchFamily="34" charset="0"/>
                <a:sym typeface="Calibri"/>
              </a:rPr>
              <a:t>Arte de las putas</a:t>
            </a:r>
          </a:p>
          <a:p>
            <a:pPr lvl="0" rtl="0">
              <a:spcBef>
                <a:spcPts val="0"/>
              </a:spcBef>
              <a:buNone/>
            </a:pPr>
            <a:r>
              <a:rPr lang="es-ES" sz="2800" dirty="0">
                <a:latin typeface="Calibri" panose="020F0502020204030204" pitchFamily="34" charset="0"/>
                <a:sym typeface="Calibri"/>
              </a:rPr>
              <a:t>Leandro Fernández de Moratín</a:t>
            </a:r>
          </a:p>
          <a:p>
            <a:pPr marL="457200" lvl="0" indent="-40640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-"/>
            </a:pPr>
            <a:r>
              <a:rPr lang="es-ES" sz="2800" dirty="0">
                <a:latin typeface="Calibri" panose="020F0502020204030204" pitchFamily="34" charset="0"/>
                <a:sym typeface="Calibri"/>
              </a:rPr>
              <a:t>Obras dramáticas y líricas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844823"/>
            <a:ext cx="2904728" cy="43255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645024"/>
            <a:ext cx="2736304" cy="29141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ES" sz="7200" b="1" strike="noStrike" dirty="0">
                <a:solidFill>
                  <a:srgbClr val="000000"/>
                </a:solidFill>
                <a:latin typeface="Edwardian Script ITC" panose="030303020407070D0804" pitchFamily="66" charset="0"/>
                <a:ea typeface="Balthazar"/>
                <a:cs typeface="Balthazar"/>
                <a:sym typeface="Balthazar"/>
              </a:rPr>
              <a:t>Índice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buSzPct val="25000"/>
              <a:buNone/>
            </a:pPr>
            <a:r>
              <a:rPr lang="es-ES" sz="2800" b="0" strike="noStrik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 Neoclasicismo............................................................</a:t>
            </a:r>
            <a:r>
              <a:rPr lang="es-ES" sz="2800" b="0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</a:p>
          <a:p>
            <a:pPr marL="0" marR="0" lvl="0" indent="0" algn="just" rtl="0">
              <a:spcBef>
                <a:spcPts val="0"/>
              </a:spcBef>
              <a:buSzPct val="25000"/>
              <a:buNone/>
            </a:pPr>
            <a:r>
              <a:rPr lang="es-ES" sz="2800" b="0" strike="noStrik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Ilustración.................................................................</a:t>
            </a:r>
            <a:r>
              <a:rPr lang="es-ES" sz="2800" b="0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</a:p>
          <a:p>
            <a:pPr marL="0" marR="0" lvl="0" indent="0" algn="just" rtl="0">
              <a:spcBef>
                <a:spcPts val="0"/>
              </a:spcBef>
              <a:buSzPct val="25000"/>
              <a:buNone/>
            </a:pPr>
            <a:r>
              <a:rPr lang="es-ES" sz="2800" b="0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Características </a:t>
            </a:r>
            <a:r>
              <a:rPr lang="es-ES" sz="2800" b="0" strike="noStrik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de:</a:t>
            </a:r>
          </a:p>
          <a:p>
            <a:pPr marL="432000" marR="0" lvl="0" indent="-330400" algn="just" rtl="0">
              <a:spcBef>
                <a:spcPts val="0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lang="es-ES" sz="2800" b="0" strike="noStrik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Sociedad...............................................................6</a:t>
            </a:r>
          </a:p>
          <a:p>
            <a:pPr marL="432000" marR="0" lvl="0" indent="-330400" algn="just" rtl="0">
              <a:spcBef>
                <a:spcPts val="0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lang="es-ES" sz="2800" b="0" strike="noStrik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</a:t>
            </a:r>
            <a:r>
              <a:rPr lang="es-ES" sz="2800" b="0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Cultura</a:t>
            </a:r>
            <a:r>
              <a:rPr lang="es-ES" sz="2800" b="0" strike="noStrik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..................................................................8</a:t>
            </a:r>
            <a:endParaRPr lang="es-ES" sz="2800" b="0" strike="noStrik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32000" marR="0" lvl="0" indent="-330400" algn="just" rtl="0">
              <a:spcBef>
                <a:spcPts val="0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lang="es-ES" sz="2800" b="0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Economía</a:t>
            </a:r>
            <a:r>
              <a:rPr lang="es-ES" sz="2800" b="0" strike="noStrik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..............................................................9</a:t>
            </a:r>
            <a:endParaRPr lang="es-ES" sz="2800" b="0" strike="noStrik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32000" marR="0" lvl="0" indent="-330400" algn="just" rtl="0">
              <a:spcBef>
                <a:spcPts val="0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lang="es-ES" sz="2800" b="0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</a:t>
            </a:r>
            <a:r>
              <a:rPr lang="es-ES" sz="2800" b="0" strike="noStrik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Política…………………………………………………………….10</a:t>
            </a:r>
            <a:endParaRPr lang="es-ES" sz="2800" b="0" strike="noStrik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32000" marR="0" lvl="0" indent="-330400" algn="just" rtl="0">
              <a:spcBef>
                <a:spcPts val="0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lang="es-ES" sz="2800" b="0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</a:t>
            </a:r>
            <a:r>
              <a:rPr lang="es-ES" sz="2800" b="0" strike="noStrik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Literatura………………………………………………………..11</a:t>
            </a:r>
          </a:p>
          <a:p>
            <a:pPr marL="432000" marR="0" lvl="0" indent="-330400" algn="just" rtl="0">
              <a:spcBef>
                <a:spcPts val="0"/>
              </a:spcBef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lang="es-ES" sz="2800" dirty="0" smtClean="0">
                <a:latin typeface="Calibri"/>
                <a:ea typeface="Calibri"/>
                <a:cs typeface="Calibri"/>
                <a:sym typeface="Calibri"/>
              </a:rPr>
              <a:t>Poetas…………………………………………………………………12</a:t>
            </a:r>
            <a:endParaRPr lang="es-ES" sz="2800" b="0" strike="noStrik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ES" sz="7200" b="1" strike="noStrike" dirty="0" smtClean="0">
                <a:solidFill>
                  <a:srgbClr val="000000"/>
                </a:solidFill>
                <a:latin typeface="Edwardian Script ITC" panose="030303020407070D0804" pitchFamily="66" charset="0"/>
                <a:ea typeface="Balthazar"/>
                <a:cs typeface="Balthazar"/>
                <a:sym typeface="Balthazar"/>
              </a:rPr>
              <a:t>El Neoclasicismo</a:t>
            </a:r>
            <a:endParaRPr lang="es-ES" sz="7200" b="1" strike="noStrike" dirty="0">
              <a:solidFill>
                <a:srgbClr val="000000"/>
              </a:solidFill>
              <a:latin typeface="Edwardian Script ITC" panose="030303020407070D0804" pitchFamily="66" charset="0"/>
              <a:ea typeface="Balthazar"/>
              <a:cs typeface="Balthazar"/>
              <a:sym typeface="Balthazar"/>
            </a:endParaRPr>
          </a:p>
        </p:txBody>
      </p:sp>
      <p:sp>
        <p:nvSpPr>
          <p:cNvPr id="178" name="Shape 178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343080" marR="0" lvl="0" indent="-343080" algn="just" rtl="0">
              <a:spcBef>
                <a:spcPts val="0"/>
              </a:spcBef>
              <a:buClr>
                <a:srgbClr val="000000"/>
              </a:buClr>
              <a:buSzPct val="45000"/>
              <a:buFont typeface="Arial"/>
              <a:buChar char="•"/>
            </a:pPr>
            <a:r>
              <a:rPr lang="es-ES" sz="28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 un movimiento artístico, desarrollado mayormente en Francia, que consiste en imitar la literatura y arte clásicos de la antigüedad. El neoclasicismo se caracteriza por su rechazo a la fantasía, la predominación de la razón y lo académico y por la sustitución de la lírica por el teatro y la fábula.</a:t>
            </a:r>
          </a:p>
          <a:p>
            <a:pPr marL="0" marR="0" lvl="0" indent="0" algn="just" rtl="0">
              <a:spcBef>
                <a:spcPts val="0"/>
              </a:spcBef>
              <a:buNone/>
            </a:pPr>
            <a:endParaRPr sz="3200" b="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ES" sz="7200" b="1" strike="noStrike" dirty="0" smtClean="0">
                <a:solidFill>
                  <a:srgbClr val="000000"/>
                </a:solidFill>
                <a:latin typeface="Edwardian Script ITC" panose="030303020407070D0804" pitchFamily="66" charset="0"/>
                <a:ea typeface="Balthazar"/>
                <a:cs typeface="Balthazar"/>
                <a:sym typeface="Balthazar"/>
              </a:rPr>
              <a:t>La Ilustración</a:t>
            </a:r>
            <a:endParaRPr lang="es-ES" sz="7200" b="1" strike="noStrike" dirty="0">
              <a:solidFill>
                <a:srgbClr val="000000"/>
              </a:solidFill>
              <a:latin typeface="Edwardian Script ITC" panose="030303020407070D0804" pitchFamily="66" charset="0"/>
              <a:ea typeface="Balthazar"/>
              <a:cs typeface="Balthazar"/>
              <a:sym typeface="Balthazar"/>
            </a:endParaRPr>
          </a:p>
        </p:txBody>
      </p:sp>
      <p:sp>
        <p:nvSpPr>
          <p:cNvPr id="184" name="Shape 184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343080" marR="0" lvl="0" indent="-343080" algn="just" rtl="0">
              <a:spcBef>
                <a:spcPts val="0"/>
              </a:spcBef>
              <a:buClr>
                <a:srgbClr val="000000"/>
              </a:buClr>
              <a:buSzPct val="45000"/>
              <a:buFont typeface="Arial"/>
              <a:buChar char="•"/>
            </a:pPr>
            <a:r>
              <a:rPr lang="es-ES" sz="2800" b="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 un movimiento intelectual y científico que pretende ilustrar a la sociedad mediante la difusión de la técnica, las artes y el pensamiento. Se caracteriza por la visión crítica de la realidad, la libertad y el uso de la razón.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/>
        </p:nvSpPr>
        <p:spPr>
          <a:xfrm>
            <a:off x="483116" y="2420888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ES" sz="9000" b="1" strike="noStrike" dirty="0">
                <a:solidFill>
                  <a:srgbClr val="000000"/>
                </a:solidFill>
                <a:latin typeface="Edwardian Script ITC" panose="030303020407070D0804" pitchFamily="66" charset="0"/>
                <a:ea typeface="Balthazar"/>
                <a:cs typeface="Balthazar"/>
                <a:sym typeface="Balthazar"/>
              </a:rPr>
              <a:t>Características de: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ES" sz="7200" b="1" strike="noStrike" dirty="0" smtClean="0">
                <a:solidFill>
                  <a:srgbClr val="000000"/>
                </a:solidFill>
                <a:latin typeface="Edwardian Script ITC" panose="030303020407070D0804" pitchFamily="66" charset="0"/>
                <a:ea typeface="Balthazar"/>
                <a:cs typeface="Balthazar"/>
                <a:sym typeface="Balthazar"/>
              </a:rPr>
              <a:t>La Sociedad</a:t>
            </a:r>
            <a:endParaRPr lang="es-ES" sz="7200" b="1" strike="noStrike" dirty="0">
              <a:solidFill>
                <a:srgbClr val="000000"/>
              </a:solidFill>
              <a:latin typeface="Edwardian Script ITC" panose="030303020407070D0804" pitchFamily="66" charset="0"/>
              <a:ea typeface="Balthazar"/>
              <a:cs typeface="Balthazar"/>
              <a:sym typeface="Balthazar"/>
            </a:endParaRPr>
          </a:p>
        </p:txBody>
      </p:sp>
      <p:sp>
        <p:nvSpPr>
          <p:cNvPr id="195" name="Shape 195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343080" marR="0" lvl="0" indent="-343080" algn="just" rtl="0">
              <a:spcBef>
                <a:spcPts val="0"/>
              </a:spcBef>
              <a:buClr>
                <a:srgbClr val="000000"/>
              </a:buClr>
              <a:buSzPct val="45000"/>
              <a:buFont typeface="Calibri"/>
              <a:buChar char="•"/>
            </a:pPr>
            <a:r>
              <a:rPr lang="es-ES" sz="32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estructura de la sociedad estaba basada en dos estamentos:</a:t>
            </a:r>
          </a:p>
          <a:p>
            <a:pPr marL="914400" marR="0" lvl="1" indent="-457200" algn="just" rtl="0">
              <a:spcBef>
                <a:spcPts val="0"/>
              </a:spcBef>
              <a:buClr>
                <a:srgbClr val="000000"/>
              </a:buClr>
              <a:buSzPct val="75000"/>
              <a:buFont typeface="Calibri"/>
              <a:buChar char="–"/>
            </a:pPr>
            <a:r>
              <a:rPr lang="es-ES" sz="280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Los privilegiados: Eran el rey, la nobleza y el clero. Estos no pagaban impuestos, tenían más derechos y la ley a su favor.</a:t>
            </a:r>
          </a:p>
          <a:p>
            <a:pPr marL="914400" marR="0" lvl="1" indent="-457200" algn="just" rtl="0">
              <a:spcBef>
                <a:spcPts val="0"/>
              </a:spcBef>
              <a:buClr>
                <a:srgbClr val="000000"/>
              </a:buClr>
              <a:buSzPct val="75000"/>
              <a:buFont typeface="Calibri"/>
              <a:buChar char="–"/>
            </a:pPr>
            <a:r>
              <a:rPr lang="es-ES" sz="280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Los no privilegiados: Eran la burguesía, los agricultores, los artesanos y los obreros. Estos tenían que pagar impuestos, no disponían de muchos derechos y la ley no estaba a su favor.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2"/>
          <a:stretch/>
        </p:blipFill>
        <p:spPr>
          <a:xfrm>
            <a:off x="467544" y="476672"/>
            <a:ext cx="8454783" cy="5957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65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ES" sz="7200" b="1" strike="noStrike" dirty="0" smtClean="0">
                <a:solidFill>
                  <a:srgbClr val="000000"/>
                </a:solidFill>
                <a:latin typeface="Edwardian Script ITC" panose="030303020407070D0804" pitchFamily="66" charset="0"/>
                <a:ea typeface="Balthazar"/>
                <a:cs typeface="Balthazar"/>
                <a:sym typeface="Balthazar"/>
              </a:rPr>
              <a:t>La Cultura</a:t>
            </a:r>
            <a:endParaRPr lang="es-ES" sz="7200" b="1" strike="noStrike" dirty="0">
              <a:solidFill>
                <a:srgbClr val="000000"/>
              </a:solidFill>
              <a:latin typeface="Edwardian Script ITC" panose="030303020407070D0804" pitchFamily="66" charset="0"/>
              <a:ea typeface="Balthazar"/>
              <a:cs typeface="Balthazar"/>
              <a:sym typeface="Balthazar"/>
            </a:endParaRPr>
          </a:p>
        </p:txBody>
      </p:sp>
      <p:sp>
        <p:nvSpPr>
          <p:cNvPr id="201" name="Shape 20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343080" marR="0" lvl="0" indent="-343080" algn="just" rtl="0">
              <a:spcBef>
                <a:spcPts val="0"/>
              </a:spcBef>
              <a:buClr>
                <a:srgbClr val="000000"/>
              </a:buClr>
              <a:buSzPct val="45000"/>
              <a:buFont typeface="Calibri"/>
              <a:buChar char="•"/>
            </a:pPr>
            <a:r>
              <a:rPr lang="es-ES" sz="32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 basaba en la Ilustración i las ideas ilustradas. Esta tenía por conceptos la razón, la educación, el progreso, la felicidad del pueblo y la tolerancia. Uno de los pensadores más importantes fue Montesquieu.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ES" sz="7200" b="1" strike="noStrike" dirty="0" smtClean="0">
                <a:solidFill>
                  <a:srgbClr val="000000"/>
                </a:solidFill>
                <a:latin typeface="Edwardian Script ITC" panose="030303020407070D0804" pitchFamily="66" charset="0"/>
                <a:ea typeface="Balthazar"/>
                <a:cs typeface="Balthazar"/>
                <a:sym typeface="Balthazar"/>
              </a:rPr>
              <a:t>La Economía</a:t>
            </a:r>
            <a:endParaRPr lang="es-ES" sz="7200" b="1" strike="noStrike" dirty="0">
              <a:solidFill>
                <a:srgbClr val="000000"/>
              </a:solidFill>
              <a:latin typeface="Edwardian Script ITC" panose="030303020407070D0804" pitchFamily="66" charset="0"/>
              <a:ea typeface="Balthazar"/>
              <a:cs typeface="Balthazar"/>
              <a:sym typeface="Balthazar"/>
            </a:endParaRPr>
          </a:p>
        </p:txBody>
      </p:sp>
      <p:sp>
        <p:nvSpPr>
          <p:cNvPr id="207" name="Shape 207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/>
          <a:p>
            <a:pPr marL="343080" marR="0" lvl="0" indent="-343080" algn="l" rtl="0">
              <a:spcBef>
                <a:spcPts val="0"/>
              </a:spcBef>
              <a:buClr>
                <a:srgbClr val="000000"/>
              </a:buClr>
              <a:buSzPct val="45000"/>
              <a:buFont typeface="Calibri"/>
              <a:buChar char="•"/>
            </a:pPr>
            <a:r>
              <a:rPr lang="es-ES" sz="32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Hubo dos tipos de economías:</a:t>
            </a:r>
          </a:p>
          <a:p>
            <a:pPr marL="743040" marR="0" lvl="1" indent="-285840" algn="l" rtl="0">
              <a:spcBef>
                <a:spcPts val="0"/>
              </a:spcBef>
              <a:buClr>
                <a:srgbClr val="000000"/>
              </a:buClr>
              <a:buSzPct val="75000"/>
              <a:buFont typeface="Calibri"/>
              <a:buChar char="–"/>
            </a:pPr>
            <a:r>
              <a:rPr lang="es-ES" sz="280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Fisiocracia: era un sistema económico en el que la agricultura era el fruto de la riqueza.</a:t>
            </a:r>
          </a:p>
          <a:p>
            <a:pPr marL="743040" marR="0" lvl="1" indent="-285840" algn="l" rtl="0">
              <a:spcBef>
                <a:spcPts val="0"/>
              </a:spcBef>
              <a:buClr>
                <a:srgbClr val="000000"/>
              </a:buClr>
              <a:buSzPct val="75000"/>
              <a:buFont typeface="Calibri"/>
              <a:buChar char="–"/>
            </a:pPr>
            <a:r>
              <a:rPr lang="es-ES" sz="280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Mercantilismo: en este sistema la acumulación de minerales (sobretodo la plata y el oro) era la base para su fortuna.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461</Words>
  <Application>Microsoft Office PowerPoint</Application>
  <PresentationFormat>Presentación en pantalla (4:3)</PresentationFormat>
  <Paragraphs>41</Paragraphs>
  <Slides>12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12</vt:i4>
      </vt:variant>
    </vt:vector>
  </HeadingPairs>
  <TitlesOfParts>
    <vt:vector size="14" baseType="lpstr"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La Política </vt:lpstr>
      <vt:lpstr>La Literatura </vt:lpstr>
      <vt:lpstr>Poetas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Invitado</cp:lastModifiedBy>
  <cp:revision>5</cp:revision>
  <dcterms:modified xsi:type="dcterms:W3CDTF">2017-11-07T09:49:09Z</dcterms:modified>
</cp:coreProperties>
</file>