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5" r:id="rId9"/>
    <p:sldId id="266" r:id="rId10"/>
    <p:sldId id="267" r:id="rId11"/>
    <p:sldId id="268" r:id="rId12"/>
    <p:sldId id="269" r:id="rId13"/>
    <p:sldId id="264" r:id="rId14"/>
    <p:sldId id="263" r:id="rId15"/>
    <p:sldId id="270" r:id="rId16"/>
    <p:sldId id="272" r:id="rId17"/>
    <p:sldId id="271"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50" d="100"/>
          <a:sy n="50" d="100"/>
        </p:scale>
        <p:origin x="858"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ol">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ca-ES" smtClean="0"/>
              <a:t>Feu clic aquí per editar l'estil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a-ES" smtClean="0"/>
              <a:t>Feu clic aquí per editar l'estil de subtítols del patró.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ol i l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ca-ES" smtClean="0"/>
              <a:t>Feu clic aquí per editar l'estil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a-ES" smtClean="0"/>
              <a:t>Feu clic aquí per editar estils</a:t>
            </a:r>
          </a:p>
        </p:txBody>
      </p:sp>
      <p:sp>
        <p:nvSpPr>
          <p:cNvPr id="4" name="Date Placeholder 3"/>
          <p:cNvSpPr>
            <a:spLocks noGrp="1"/>
          </p:cNvSpPr>
          <p:nvPr>
            <p:ph type="dt" sz="half" idx="10"/>
          </p:nvPr>
        </p:nvSpPr>
        <p:spPr/>
        <p:txBody>
          <a:bodyPr/>
          <a:lstStyle/>
          <a:p>
            <a:fld id="{B61BEF0D-F0BB-DE4B-95CE-6DB70DBA9567}" type="datetimeFigureOut">
              <a:rPr lang="en-US" dirty="0"/>
              <a:pPr/>
              <a:t>11/5/2016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amb llegend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a-ES" smtClean="0"/>
              <a:t>Feu clic aquí per editar l'estil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a-ES" smtClean="0"/>
              <a:t>Feu clic aquí per editar estils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a-ES" smtClean="0"/>
              <a:t>Feu clic aquí per editar estils</a:t>
            </a:r>
          </a:p>
        </p:txBody>
      </p:sp>
      <p:sp>
        <p:nvSpPr>
          <p:cNvPr id="4" name="Date Placeholder 3"/>
          <p:cNvSpPr>
            <a:spLocks noGrp="1"/>
          </p:cNvSpPr>
          <p:nvPr>
            <p:ph type="dt" sz="half" idx="10"/>
          </p:nvPr>
        </p:nvSpPr>
        <p:spPr/>
        <p:txBody>
          <a:bodyPr/>
          <a:lstStyle/>
          <a:p>
            <a:fld id="{B61BEF0D-F0BB-DE4B-95CE-6DB70DBA9567}" type="datetimeFigureOut">
              <a:rPr lang="en-US" dirty="0"/>
              <a:pPr/>
              <a:t>11/5/2016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geta d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ca-ES" smtClean="0"/>
              <a:t>Feu clic aquí per editar l'estil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a-ES" smtClean="0"/>
              <a:t>Feu clic aquí per editar estils</a:t>
            </a:r>
          </a:p>
        </p:txBody>
      </p:sp>
      <p:sp>
        <p:nvSpPr>
          <p:cNvPr id="4" name="Date Placeholder 3"/>
          <p:cNvSpPr>
            <a:spLocks noGrp="1"/>
          </p:cNvSpPr>
          <p:nvPr>
            <p:ph type="dt" sz="half" idx="10"/>
          </p:nvPr>
        </p:nvSpPr>
        <p:spPr/>
        <p:txBody>
          <a:bodyPr/>
          <a:lstStyle/>
          <a:p>
            <a:fld id="{B61BEF0D-F0BB-DE4B-95CE-6DB70DBA9567}" type="datetimeFigureOut">
              <a:rPr lang="en-US" dirty="0"/>
              <a:pPr/>
              <a:t>11/5/2016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geta de nom d'ofert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a-ES" smtClean="0"/>
              <a:t>Feu clic aquí per editar l'estil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a-ES" smtClean="0"/>
              <a:t>Feu clic aquí per editar estils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a-ES" smtClean="0"/>
              <a:t>Feu clic aquí per editar estils</a:t>
            </a:r>
          </a:p>
        </p:txBody>
      </p:sp>
      <p:sp>
        <p:nvSpPr>
          <p:cNvPr id="4" name="Date Placeholder 3"/>
          <p:cNvSpPr>
            <a:spLocks noGrp="1"/>
          </p:cNvSpPr>
          <p:nvPr>
            <p:ph type="dt" sz="half" idx="10"/>
          </p:nvPr>
        </p:nvSpPr>
        <p:spPr/>
        <p:txBody>
          <a:bodyPr/>
          <a:lstStyle/>
          <a:p>
            <a:fld id="{B61BEF0D-F0BB-DE4B-95CE-6DB70DBA9567}" type="datetimeFigureOut">
              <a:rPr lang="en-US" dirty="0"/>
              <a:pPr/>
              <a:t>11/5/2016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tader o fals">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ca-ES" smtClean="0"/>
              <a:t>Feu clic aquí per editar l'estil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a-ES" smtClean="0"/>
              <a:t>Feu clic aquí per editar estils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a-ES" smtClean="0"/>
              <a:t>Feu clic aquí per editar estils</a:t>
            </a:r>
          </a:p>
        </p:txBody>
      </p:sp>
      <p:sp>
        <p:nvSpPr>
          <p:cNvPr id="4" name="Date Placeholder 3"/>
          <p:cNvSpPr>
            <a:spLocks noGrp="1"/>
          </p:cNvSpPr>
          <p:nvPr>
            <p:ph type="dt" sz="half" idx="10"/>
          </p:nvPr>
        </p:nvSpPr>
        <p:spPr/>
        <p:txBody>
          <a:bodyPr/>
          <a:lstStyle/>
          <a:p>
            <a:fld id="{B61BEF0D-F0BB-DE4B-95CE-6DB70DBA9567}" type="datetimeFigureOut">
              <a:rPr lang="en-US" dirty="0"/>
              <a:pPr/>
              <a:t>11/5/2016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smtClean="0"/>
              <a:t>Feu clic aquí per editar l'estil</a:t>
            </a:r>
            <a:endParaRPr lang="en-US" dirty="0"/>
          </a:p>
        </p:txBody>
      </p:sp>
      <p:sp>
        <p:nvSpPr>
          <p:cNvPr id="3" name="Vertical Text Placeholder 2"/>
          <p:cNvSpPr>
            <a:spLocks noGrp="1"/>
          </p:cNvSpPr>
          <p:nvPr>
            <p:ph type="body" orient="vert" idx="1"/>
          </p:nvPr>
        </p:nvSpPr>
        <p:spPr/>
        <p:txBody>
          <a:bodyPr vert="eaVert"/>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ca-ES" smtClean="0"/>
              <a:t>Feu clic aquí per editar l'estil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ca-ES" smtClean="0"/>
              <a:t>Feu clic aquí per editar l'estil</a:t>
            </a:r>
            <a:endParaRPr lang="en-US" dirty="0"/>
          </a:p>
        </p:txBody>
      </p:sp>
      <p:sp>
        <p:nvSpPr>
          <p:cNvPr id="3" name="Content Placeholder 2"/>
          <p:cNvSpPr>
            <a:spLocks noGrp="1"/>
          </p:cNvSpPr>
          <p:nvPr>
            <p:ph idx="1"/>
          </p:nvPr>
        </p:nvSpPr>
        <p:spPr/>
        <p:txBody>
          <a:body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ca-ES" smtClean="0"/>
              <a:t>Feu clic aquí per editar l'estil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a-ES" smtClean="0"/>
              <a:t>Feu clic aquí per editar estils</a:t>
            </a:r>
          </a:p>
        </p:txBody>
      </p:sp>
      <p:sp>
        <p:nvSpPr>
          <p:cNvPr id="4" name="Date Placeholder 3"/>
          <p:cNvSpPr>
            <a:spLocks noGrp="1"/>
          </p:cNvSpPr>
          <p:nvPr>
            <p:ph type="dt" sz="half" idx="10"/>
          </p:nvPr>
        </p:nvSpPr>
        <p:spPr/>
        <p:txBody>
          <a:bodyPr/>
          <a:lstStyle/>
          <a:p>
            <a:fld id="{B61BEF0D-F0BB-DE4B-95CE-6DB70DBA9567}" type="datetimeFigureOut">
              <a:rPr lang="en-US" dirty="0"/>
              <a:pPr/>
              <a:t>11/5/2016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smtClean="0"/>
              <a:t>Feu clic aquí per editar l'estil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a-ES" smtClean="0"/>
              <a:t>Feu clic aquí per editar l'estil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Feu clic aquí per editar estils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Feu clic aquí per editar estils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ca-ES" smtClean="0"/>
              <a:t>Feu clic aquí per editar l'estil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ca-ES" smtClean="0"/>
              <a:t>Feu clic aquí per editar l'estil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ca-ES" smtClean="0"/>
              <a:t>Feu clic aquí per editar estils</a:t>
            </a:r>
          </a:p>
        </p:txBody>
      </p:sp>
      <p:sp>
        <p:nvSpPr>
          <p:cNvPr id="5" name="Date Placeholder 4"/>
          <p:cNvSpPr>
            <a:spLocks noGrp="1"/>
          </p:cNvSpPr>
          <p:nvPr>
            <p:ph type="dt" sz="half" idx="10"/>
          </p:nvPr>
        </p:nvSpPr>
        <p:spPr/>
        <p:txBody>
          <a:bodyPr/>
          <a:lstStyle/>
          <a:p>
            <a:fld id="{42A54C80-263E-416B-A8E0-580EDEADCBDC}" type="datetimeFigureOut">
              <a:rPr lang="en-US" dirty="0"/>
              <a:t>11/5/2016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ca-ES" smtClean="0"/>
              <a:t>Feu clic aquí per editar l'estil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a-ES" smtClean="0"/>
              <a:t>Feu clic a la icona per afegir una imatge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smtClean="0"/>
              <a:t>Feu clic aquí per editar estils</a:t>
            </a:r>
          </a:p>
        </p:txBody>
      </p:sp>
      <p:sp>
        <p:nvSpPr>
          <p:cNvPr id="5" name="Date Placeholder 4"/>
          <p:cNvSpPr>
            <a:spLocks noGrp="1"/>
          </p:cNvSpPr>
          <p:nvPr>
            <p:ph type="dt" sz="half" idx="10"/>
          </p:nvPr>
        </p:nvSpPr>
        <p:spPr/>
        <p:txBody>
          <a:bodyPr/>
          <a:lstStyle/>
          <a:p>
            <a:fld id="{B61BEF0D-F0BB-DE4B-95CE-6DB70DBA9567}" type="datetimeFigureOut">
              <a:rPr lang="en-US" dirty="0"/>
              <a:pPr/>
              <a:t>11/5/2016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ca-ES" smtClean="0"/>
              <a:t>Feu clic aquí per editar l'estil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11/5/2016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JnCdpf51AkM" TargetMode="External"/><Relationship Id="rId2" Type="http://schemas.openxmlformats.org/officeDocument/2006/relationships/hyperlink" Target="http://www.youtube.com/watch?v=HSgMh2C9qt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ccaa.elpais.com/ccaa/2012/04/19/videos/1334821170_274815.html" TargetMode="External"/><Relationship Id="rId2" Type="http://schemas.openxmlformats.org/officeDocument/2006/relationships/hyperlink" Target="http://www.tv3.cat/videos/3676830/Multa-de-800-euros-a-un-nen-de-7-anys-que-tocava-la-trompa"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dogc.gencat.cat/ca/" TargetMode="External"/><Relationship Id="rId2" Type="http://schemas.openxmlformats.org/officeDocument/2006/relationships/hyperlink" Target="https://www.boe.es/diario_boe/" TargetMode="External"/><Relationship Id="rId1" Type="http://schemas.openxmlformats.org/officeDocument/2006/relationships/slideLayout" Target="../slideLayouts/slideLayout2.xml"/><Relationship Id="rId4" Type="http://schemas.openxmlformats.org/officeDocument/2006/relationships/hyperlink" Target="http://eur-lex.europa.eu/oj/direct-access.html?locale=es"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ccma.cat/tv3/alacarta/telenoticies-migdia/telenoticies-migdia-28092016/video/5622457/"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ySRTCpGLsdM"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ctrTitle"/>
          </p:nvPr>
        </p:nvSpPr>
        <p:spPr>
          <a:xfrm>
            <a:off x="1494187" y="1176748"/>
            <a:ext cx="9813463" cy="1083924"/>
          </a:xfrm>
        </p:spPr>
        <p:txBody>
          <a:bodyPr/>
          <a:lstStyle/>
          <a:p>
            <a:pPr algn="l"/>
            <a:r>
              <a:rPr lang="ca-ES" dirty="0" smtClean="0"/>
              <a:t>L’administració Pública</a:t>
            </a:r>
            <a:endParaRPr lang="ca-ES" dirty="0"/>
          </a:p>
        </p:txBody>
      </p:sp>
      <p:sp>
        <p:nvSpPr>
          <p:cNvPr id="3" name="Subtítol 2"/>
          <p:cNvSpPr>
            <a:spLocks noGrp="1"/>
          </p:cNvSpPr>
          <p:nvPr>
            <p:ph type="subTitle" idx="1"/>
          </p:nvPr>
        </p:nvSpPr>
        <p:spPr>
          <a:xfrm>
            <a:off x="657062" y="5403116"/>
            <a:ext cx="2176290" cy="572682"/>
          </a:xfrm>
        </p:spPr>
        <p:txBody>
          <a:bodyPr>
            <a:normAutofit/>
          </a:bodyPr>
          <a:lstStyle/>
          <a:p>
            <a:pPr algn="l"/>
            <a:r>
              <a:rPr lang="ca-ES" sz="2400" dirty="0" err="1" smtClean="0">
                <a:latin typeface="Arial" panose="020B0604020202020204" pitchFamily="34" charset="0"/>
                <a:cs typeface="Arial" panose="020B0604020202020204" pitchFamily="34" charset="0"/>
              </a:rPr>
              <a:t>Ies</a:t>
            </a:r>
            <a:r>
              <a:rPr lang="ca-ES" sz="2400" dirty="0" smtClean="0">
                <a:latin typeface="Arial" panose="020B0604020202020204" pitchFamily="34" charset="0"/>
                <a:cs typeface="Arial" panose="020B0604020202020204" pitchFamily="34" charset="0"/>
              </a:rPr>
              <a:t> Can Puig</a:t>
            </a:r>
            <a:endParaRPr lang="ca-ES" sz="2400" dirty="0">
              <a:latin typeface="Arial" panose="020B0604020202020204" pitchFamily="34" charset="0"/>
              <a:cs typeface="Arial" panose="020B0604020202020204" pitchFamily="34" charset="0"/>
            </a:endParaRPr>
          </a:p>
        </p:txBody>
      </p:sp>
      <p:sp>
        <p:nvSpPr>
          <p:cNvPr id="4" name="Títol 1"/>
          <p:cNvSpPr txBox="1">
            <a:spLocks/>
          </p:cNvSpPr>
          <p:nvPr/>
        </p:nvSpPr>
        <p:spPr>
          <a:xfrm>
            <a:off x="3374264" y="3799267"/>
            <a:ext cx="7302321" cy="906244"/>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ca-ES" sz="4400" dirty="0" smtClean="0"/>
              <a:t>El dret i la divisió de poders</a:t>
            </a:r>
            <a:endParaRPr lang="ca-ES" sz="4400" dirty="0"/>
          </a:p>
        </p:txBody>
      </p:sp>
    </p:spTree>
    <p:extLst>
      <p:ext uri="{BB962C8B-B14F-4D97-AF65-F5344CB8AC3E}">
        <p14:creationId xmlns:p14="http://schemas.microsoft.com/office/powerpoint/2010/main" val="2403490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677334" y="609600"/>
            <a:ext cx="7539387" cy="755561"/>
          </a:xfrm>
        </p:spPr>
        <p:txBody>
          <a:bodyPr>
            <a:normAutofit/>
          </a:bodyPr>
          <a:lstStyle/>
          <a:p>
            <a:r>
              <a:rPr lang="ca-ES" sz="4000" dirty="0" smtClean="0">
                <a:latin typeface="Arial" panose="020B0604020202020204" pitchFamily="34" charset="0"/>
                <a:cs typeface="Arial" panose="020B0604020202020204" pitchFamily="34" charset="0"/>
              </a:rPr>
              <a:t>El dret – Les fonts</a:t>
            </a:r>
            <a:endParaRPr lang="ca-ES" sz="4000" dirty="0">
              <a:latin typeface="Arial" panose="020B0604020202020204" pitchFamily="34" charset="0"/>
              <a:cs typeface="Arial" panose="020B0604020202020204" pitchFamily="34" charset="0"/>
            </a:endParaRPr>
          </a:p>
        </p:txBody>
      </p:sp>
      <p:sp>
        <p:nvSpPr>
          <p:cNvPr id="7" name="Rectangle 6"/>
          <p:cNvSpPr/>
          <p:nvPr/>
        </p:nvSpPr>
        <p:spPr>
          <a:xfrm>
            <a:off x="914400" y="1592051"/>
            <a:ext cx="10212946" cy="954107"/>
          </a:xfrm>
          <a:prstGeom prst="rect">
            <a:avLst/>
          </a:prstGeom>
        </p:spPr>
        <p:txBody>
          <a:bodyPr wrap="square">
            <a:spAutoFit/>
          </a:bodyPr>
          <a:lstStyle/>
          <a:p>
            <a:r>
              <a:rPr lang="ca-ES" sz="2800" dirty="0">
                <a:solidFill>
                  <a:schemeClr val="bg1">
                    <a:lumMod val="85000"/>
                  </a:schemeClr>
                </a:solidFill>
              </a:rPr>
              <a:t>Les fonts del dret són el conjunt de mitjans dels quals emanen les normes que regeixen la vida en societat.</a:t>
            </a:r>
          </a:p>
        </p:txBody>
      </p:sp>
      <p:sp>
        <p:nvSpPr>
          <p:cNvPr id="9" name="Contenidor de contingut 2"/>
          <p:cNvSpPr txBox="1">
            <a:spLocks/>
          </p:cNvSpPr>
          <p:nvPr/>
        </p:nvSpPr>
        <p:spPr>
          <a:xfrm>
            <a:off x="1613673" y="3978898"/>
            <a:ext cx="6190923" cy="67669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ca-ES" sz="3200" dirty="0" smtClean="0">
                <a:latin typeface="Arial" panose="020B0604020202020204" pitchFamily="34" charset="0"/>
                <a:cs typeface="Arial" panose="020B0604020202020204" pitchFamily="34" charset="0"/>
              </a:rPr>
              <a:t>Els principis generals del dret</a:t>
            </a:r>
          </a:p>
          <a:p>
            <a:pPr marL="0" indent="0">
              <a:buNone/>
            </a:pPr>
            <a:endParaRPr lang="ca-ES" sz="3200" dirty="0">
              <a:latin typeface="Arial" panose="020B0604020202020204" pitchFamily="34" charset="0"/>
              <a:cs typeface="Arial" panose="020B0604020202020204" pitchFamily="34" charset="0"/>
            </a:endParaRPr>
          </a:p>
        </p:txBody>
      </p:sp>
      <p:sp>
        <p:nvSpPr>
          <p:cNvPr id="3" name="Rectangle 2"/>
          <p:cNvSpPr/>
          <p:nvPr/>
        </p:nvSpPr>
        <p:spPr>
          <a:xfrm>
            <a:off x="3936642" y="4655596"/>
            <a:ext cx="6096000" cy="646331"/>
          </a:xfrm>
          <a:prstGeom prst="rect">
            <a:avLst/>
          </a:prstGeom>
        </p:spPr>
        <p:txBody>
          <a:bodyPr>
            <a:spAutoFit/>
          </a:bodyPr>
          <a:lstStyle/>
          <a:p>
            <a:r>
              <a:rPr lang="es-ES" dirty="0" err="1"/>
              <a:t>són</a:t>
            </a:r>
            <a:r>
              <a:rPr lang="es-ES" dirty="0"/>
              <a:t> </a:t>
            </a:r>
            <a:r>
              <a:rPr lang="es-ES" dirty="0" err="1"/>
              <a:t>aquelles</a:t>
            </a:r>
            <a:r>
              <a:rPr lang="es-ES" dirty="0"/>
              <a:t> idees, </a:t>
            </a:r>
            <a:r>
              <a:rPr lang="es-ES" dirty="0" err="1"/>
              <a:t>valors</a:t>
            </a:r>
            <a:r>
              <a:rPr lang="es-ES" dirty="0"/>
              <a:t> i </a:t>
            </a:r>
            <a:r>
              <a:rPr lang="es-ES" dirty="0" err="1"/>
              <a:t>conviccions</a:t>
            </a:r>
            <a:r>
              <a:rPr lang="es-ES" dirty="0"/>
              <a:t> sobre </a:t>
            </a:r>
            <a:r>
              <a:rPr lang="es-ES" dirty="0" err="1"/>
              <a:t>què</a:t>
            </a:r>
            <a:r>
              <a:rPr lang="es-ES" dirty="0"/>
              <a:t> es considera </a:t>
            </a:r>
            <a:r>
              <a:rPr lang="es-ES" dirty="0" err="1"/>
              <a:t>just</a:t>
            </a:r>
            <a:r>
              <a:rPr lang="es-ES" dirty="0"/>
              <a:t> en una </a:t>
            </a:r>
            <a:r>
              <a:rPr lang="es-ES" dirty="0" err="1"/>
              <a:t>societat</a:t>
            </a:r>
            <a:r>
              <a:rPr lang="es-ES" dirty="0"/>
              <a:t>.</a:t>
            </a:r>
            <a:endParaRPr lang="ca-ES" dirty="0"/>
          </a:p>
        </p:txBody>
      </p:sp>
    </p:spTree>
    <p:extLst>
      <p:ext uri="{BB962C8B-B14F-4D97-AF65-F5344CB8AC3E}">
        <p14:creationId xmlns:p14="http://schemas.microsoft.com/office/powerpoint/2010/main" val="2566944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677334" y="609600"/>
            <a:ext cx="7539387" cy="755561"/>
          </a:xfrm>
        </p:spPr>
        <p:txBody>
          <a:bodyPr>
            <a:normAutofit/>
          </a:bodyPr>
          <a:lstStyle/>
          <a:p>
            <a:r>
              <a:rPr lang="ca-ES" sz="4000" dirty="0" smtClean="0">
                <a:latin typeface="Arial" panose="020B0604020202020204" pitchFamily="34" charset="0"/>
                <a:cs typeface="Arial" panose="020B0604020202020204" pitchFamily="34" charset="0"/>
              </a:rPr>
              <a:t>El dret – Les fonts</a:t>
            </a:r>
            <a:endParaRPr lang="ca-ES" sz="4000" dirty="0">
              <a:latin typeface="Arial" panose="020B0604020202020204" pitchFamily="34" charset="0"/>
              <a:cs typeface="Arial" panose="020B0604020202020204" pitchFamily="34" charset="0"/>
            </a:endParaRPr>
          </a:p>
        </p:txBody>
      </p:sp>
      <p:sp>
        <p:nvSpPr>
          <p:cNvPr id="7" name="Rectangle 6"/>
          <p:cNvSpPr/>
          <p:nvPr/>
        </p:nvSpPr>
        <p:spPr>
          <a:xfrm>
            <a:off x="914400" y="1592051"/>
            <a:ext cx="10212946" cy="954107"/>
          </a:xfrm>
          <a:prstGeom prst="rect">
            <a:avLst/>
          </a:prstGeom>
        </p:spPr>
        <p:txBody>
          <a:bodyPr wrap="square">
            <a:spAutoFit/>
          </a:bodyPr>
          <a:lstStyle/>
          <a:p>
            <a:r>
              <a:rPr lang="ca-ES" sz="2800" dirty="0">
                <a:solidFill>
                  <a:schemeClr val="bg1">
                    <a:lumMod val="85000"/>
                  </a:schemeClr>
                </a:solidFill>
              </a:rPr>
              <a:t>Les fonts del dret són el conjunt de mitjans dels quals emanen les normes que regeixen la vida en societat.</a:t>
            </a:r>
          </a:p>
        </p:txBody>
      </p:sp>
      <p:sp>
        <p:nvSpPr>
          <p:cNvPr id="10" name="Contenidor de contingut 2"/>
          <p:cNvSpPr txBox="1">
            <a:spLocks/>
          </p:cNvSpPr>
          <p:nvPr/>
        </p:nvSpPr>
        <p:spPr>
          <a:xfrm>
            <a:off x="1613674" y="4711549"/>
            <a:ext cx="4890157" cy="67669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ca-ES" sz="3200" dirty="0" smtClean="0">
                <a:latin typeface="Arial" panose="020B0604020202020204" pitchFamily="34" charset="0"/>
                <a:cs typeface="Arial" panose="020B0604020202020204" pitchFamily="34" charset="0"/>
              </a:rPr>
              <a:t>La jurisprudència</a:t>
            </a:r>
          </a:p>
          <a:p>
            <a:pPr marL="0" indent="0">
              <a:buNone/>
            </a:pPr>
            <a:endParaRPr lang="ca-ES" sz="3200" dirty="0">
              <a:latin typeface="Arial" panose="020B0604020202020204" pitchFamily="34" charset="0"/>
              <a:cs typeface="Arial" panose="020B0604020202020204" pitchFamily="34" charset="0"/>
            </a:endParaRPr>
          </a:p>
        </p:txBody>
      </p:sp>
      <p:sp>
        <p:nvSpPr>
          <p:cNvPr id="3" name="Rectangle 2"/>
          <p:cNvSpPr/>
          <p:nvPr/>
        </p:nvSpPr>
        <p:spPr>
          <a:xfrm>
            <a:off x="5353318" y="4834772"/>
            <a:ext cx="6096000" cy="923330"/>
          </a:xfrm>
          <a:prstGeom prst="rect">
            <a:avLst/>
          </a:prstGeom>
        </p:spPr>
        <p:txBody>
          <a:bodyPr>
            <a:spAutoFit/>
          </a:bodyPr>
          <a:lstStyle/>
          <a:p>
            <a:r>
              <a:rPr lang="es-ES" dirty="0" err="1"/>
              <a:t>és</a:t>
            </a:r>
            <a:r>
              <a:rPr lang="es-ES" dirty="0"/>
              <a:t> el </a:t>
            </a:r>
            <a:r>
              <a:rPr lang="es-ES" dirty="0" err="1"/>
              <a:t>conjunt</a:t>
            </a:r>
            <a:r>
              <a:rPr lang="es-ES" dirty="0"/>
              <a:t> de </a:t>
            </a:r>
            <a:r>
              <a:rPr lang="es-ES" dirty="0" err="1"/>
              <a:t>criteris</a:t>
            </a:r>
            <a:r>
              <a:rPr lang="es-ES" dirty="0"/>
              <a:t> en la </a:t>
            </a:r>
            <a:r>
              <a:rPr lang="es-ES" dirty="0" err="1"/>
              <a:t>interpretació</a:t>
            </a:r>
            <a:r>
              <a:rPr lang="es-ES" dirty="0"/>
              <a:t> de la </a:t>
            </a:r>
            <a:r>
              <a:rPr lang="es-ES" dirty="0" err="1"/>
              <a:t>llei</a:t>
            </a:r>
            <a:r>
              <a:rPr lang="es-ES" dirty="0"/>
              <a:t> que </a:t>
            </a:r>
            <a:r>
              <a:rPr lang="es-ES" dirty="0" err="1"/>
              <a:t>s’extreuen</a:t>
            </a:r>
            <a:r>
              <a:rPr lang="es-ES" dirty="0"/>
              <a:t> del </a:t>
            </a:r>
            <a:r>
              <a:rPr lang="es-ES" dirty="0" err="1"/>
              <a:t>conjunt</a:t>
            </a:r>
            <a:r>
              <a:rPr lang="es-ES" dirty="0"/>
              <a:t> de </a:t>
            </a:r>
            <a:r>
              <a:rPr lang="es-ES" dirty="0" err="1"/>
              <a:t>sentències</a:t>
            </a:r>
            <a:r>
              <a:rPr lang="es-ES" dirty="0"/>
              <a:t> del Tribunal </a:t>
            </a:r>
            <a:r>
              <a:rPr lang="es-ES" dirty="0" err="1"/>
              <a:t>Suprem</a:t>
            </a:r>
            <a:r>
              <a:rPr lang="es-ES" dirty="0"/>
              <a:t>.</a:t>
            </a:r>
            <a:endParaRPr lang="ca-ES" dirty="0"/>
          </a:p>
        </p:txBody>
      </p:sp>
      <p:sp>
        <p:nvSpPr>
          <p:cNvPr id="5" name="Rectangle 4"/>
          <p:cNvSpPr/>
          <p:nvPr/>
        </p:nvSpPr>
        <p:spPr>
          <a:xfrm>
            <a:off x="3872248" y="2972667"/>
            <a:ext cx="6096000" cy="1200329"/>
          </a:xfrm>
          <a:prstGeom prst="rect">
            <a:avLst/>
          </a:prstGeom>
        </p:spPr>
        <p:txBody>
          <a:bodyPr>
            <a:spAutoFit/>
          </a:bodyPr>
          <a:lstStyle/>
          <a:p>
            <a:r>
              <a:rPr lang="es-ES" dirty="0"/>
              <a:t>El Tribunal </a:t>
            </a:r>
            <a:r>
              <a:rPr lang="es-ES" dirty="0" err="1"/>
              <a:t>Suprem</a:t>
            </a:r>
            <a:r>
              <a:rPr lang="es-ES" dirty="0"/>
              <a:t> </a:t>
            </a:r>
            <a:r>
              <a:rPr lang="es-ES" dirty="0" err="1"/>
              <a:t>és</a:t>
            </a:r>
            <a:r>
              <a:rPr lang="es-ES" dirty="0"/>
              <a:t> el tribunal </a:t>
            </a:r>
            <a:r>
              <a:rPr lang="es-ES" dirty="0" err="1"/>
              <a:t>d’última</a:t>
            </a:r>
            <a:r>
              <a:rPr lang="es-ES" dirty="0"/>
              <a:t> </a:t>
            </a:r>
            <a:r>
              <a:rPr lang="es-ES" dirty="0" err="1"/>
              <a:t>instància</a:t>
            </a:r>
            <a:r>
              <a:rPr lang="es-ES" dirty="0"/>
              <a:t> i les </a:t>
            </a:r>
            <a:r>
              <a:rPr lang="es-ES" dirty="0" err="1"/>
              <a:t>seves</a:t>
            </a:r>
            <a:r>
              <a:rPr lang="es-ES" dirty="0"/>
              <a:t> </a:t>
            </a:r>
            <a:r>
              <a:rPr lang="es-ES" dirty="0" err="1"/>
              <a:t>sentències</a:t>
            </a:r>
            <a:r>
              <a:rPr lang="es-ES" dirty="0"/>
              <a:t> no poden ser </a:t>
            </a:r>
            <a:r>
              <a:rPr lang="es-ES" dirty="0" err="1"/>
              <a:t>apel·lades</a:t>
            </a:r>
            <a:r>
              <a:rPr lang="es-ES" dirty="0"/>
              <a:t>, </a:t>
            </a:r>
            <a:r>
              <a:rPr lang="es-ES" dirty="0" err="1"/>
              <a:t>excepte</a:t>
            </a:r>
            <a:r>
              <a:rPr lang="es-ES" dirty="0"/>
              <a:t> en casos </a:t>
            </a:r>
            <a:r>
              <a:rPr lang="es-ES" dirty="0" err="1"/>
              <a:t>on</a:t>
            </a:r>
            <a:r>
              <a:rPr lang="es-ES" dirty="0"/>
              <a:t> el tribunal Constitucional </a:t>
            </a:r>
            <a:r>
              <a:rPr lang="es-ES" dirty="0" err="1"/>
              <a:t>consideri</a:t>
            </a:r>
            <a:r>
              <a:rPr lang="es-ES" dirty="0"/>
              <a:t> que es vulneren </a:t>
            </a:r>
            <a:r>
              <a:rPr lang="es-ES" dirty="0" err="1"/>
              <a:t>interessos</a:t>
            </a:r>
            <a:r>
              <a:rPr lang="es-ES" dirty="0"/>
              <a:t> i </a:t>
            </a:r>
            <a:r>
              <a:rPr lang="es-ES" dirty="0" err="1"/>
              <a:t>drets</a:t>
            </a:r>
            <a:r>
              <a:rPr lang="es-ES" dirty="0"/>
              <a:t> </a:t>
            </a:r>
            <a:r>
              <a:rPr lang="es-ES" dirty="0" err="1"/>
              <a:t>constitucionals</a:t>
            </a:r>
            <a:r>
              <a:rPr lang="es-ES" dirty="0"/>
              <a:t>.</a:t>
            </a:r>
            <a:endParaRPr lang="ca-ES" dirty="0"/>
          </a:p>
        </p:txBody>
      </p:sp>
    </p:spTree>
    <p:extLst>
      <p:ext uri="{BB962C8B-B14F-4D97-AF65-F5344CB8AC3E}">
        <p14:creationId xmlns:p14="http://schemas.microsoft.com/office/powerpoint/2010/main" val="1430550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677334" y="609600"/>
            <a:ext cx="7539387" cy="755561"/>
          </a:xfrm>
        </p:spPr>
        <p:txBody>
          <a:bodyPr>
            <a:normAutofit/>
          </a:bodyPr>
          <a:lstStyle/>
          <a:p>
            <a:r>
              <a:rPr lang="ca-ES" sz="4000" dirty="0" smtClean="0">
                <a:latin typeface="Arial" panose="020B0604020202020204" pitchFamily="34" charset="0"/>
                <a:cs typeface="Arial" panose="020B0604020202020204" pitchFamily="34" charset="0"/>
              </a:rPr>
              <a:t>El dret – Les fonts</a:t>
            </a:r>
            <a:endParaRPr lang="ca-ES" sz="4000" dirty="0">
              <a:latin typeface="Arial" panose="020B0604020202020204" pitchFamily="34" charset="0"/>
              <a:cs typeface="Arial" panose="020B0604020202020204" pitchFamily="34" charset="0"/>
            </a:endParaRPr>
          </a:p>
        </p:txBody>
      </p:sp>
      <p:sp>
        <p:nvSpPr>
          <p:cNvPr id="7" name="Rectangle 6"/>
          <p:cNvSpPr/>
          <p:nvPr/>
        </p:nvSpPr>
        <p:spPr>
          <a:xfrm>
            <a:off x="914400" y="1592051"/>
            <a:ext cx="10212946" cy="954107"/>
          </a:xfrm>
          <a:prstGeom prst="rect">
            <a:avLst/>
          </a:prstGeom>
        </p:spPr>
        <p:txBody>
          <a:bodyPr wrap="square">
            <a:spAutoFit/>
          </a:bodyPr>
          <a:lstStyle/>
          <a:p>
            <a:r>
              <a:rPr lang="ca-ES" sz="2800" dirty="0">
                <a:solidFill>
                  <a:schemeClr val="bg1">
                    <a:lumMod val="85000"/>
                  </a:schemeClr>
                </a:solidFill>
              </a:rPr>
              <a:t>Les fonts del dret són el conjunt de mitjans dels quals emanen les normes que regeixen la vida en societat.</a:t>
            </a:r>
          </a:p>
        </p:txBody>
      </p:sp>
      <p:sp>
        <p:nvSpPr>
          <p:cNvPr id="11" name="Contenidor de contingut 2"/>
          <p:cNvSpPr txBox="1">
            <a:spLocks/>
          </p:cNvSpPr>
          <p:nvPr/>
        </p:nvSpPr>
        <p:spPr>
          <a:xfrm>
            <a:off x="1613674" y="5411638"/>
            <a:ext cx="7736388" cy="67669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ca-ES" sz="3200" dirty="0" smtClean="0">
                <a:latin typeface="Arial" panose="020B0604020202020204" pitchFamily="34" charset="0"/>
                <a:cs typeface="Arial" panose="020B0604020202020204" pitchFamily="34" charset="0"/>
              </a:rPr>
              <a:t>Els tractats i convenis internacionals </a:t>
            </a:r>
          </a:p>
          <a:p>
            <a:pPr marL="0" indent="0">
              <a:buNone/>
            </a:pPr>
            <a:endParaRPr lang="ca-ES" sz="3200" dirty="0">
              <a:latin typeface="Arial" panose="020B0604020202020204" pitchFamily="34" charset="0"/>
              <a:cs typeface="Arial" panose="020B0604020202020204" pitchFamily="34" charset="0"/>
            </a:endParaRPr>
          </a:p>
        </p:txBody>
      </p:sp>
      <p:sp>
        <p:nvSpPr>
          <p:cNvPr id="3" name="Rectangle 2"/>
          <p:cNvSpPr/>
          <p:nvPr/>
        </p:nvSpPr>
        <p:spPr>
          <a:xfrm>
            <a:off x="4447027" y="3214978"/>
            <a:ext cx="6096000" cy="2031325"/>
          </a:xfrm>
          <a:prstGeom prst="rect">
            <a:avLst/>
          </a:prstGeom>
        </p:spPr>
        <p:txBody>
          <a:bodyPr>
            <a:spAutoFit/>
          </a:bodyPr>
          <a:lstStyle/>
          <a:p>
            <a:r>
              <a:rPr lang="es-ES" dirty="0"/>
              <a:t>El </a:t>
            </a:r>
            <a:r>
              <a:rPr lang="es-ES" dirty="0" err="1"/>
              <a:t>Tractat</a:t>
            </a:r>
            <a:r>
              <a:rPr lang="es-ES" dirty="0"/>
              <a:t> de la Unió Europea</a:t>
            </a:r>
          </a:p>
          <a:p>
            <a:r>
              <a:rPr lang="es-ES" dirty="0"/>
              <a:t>Un </a:t>
            </a:r>
            <a:r>
              <a:rPr lang="es-ES" dirty="0" err="1"/>
              <a:t>exemple</a:t>
            </a:r>
            <a:r>
              <a:rPr lang="es-ES" dirty="0"/>
              <a:t> de </a:t>
            </a:r>
            <a:r>
              <a:rPr lang="es-ES" dirty="0" err="1"/>
              <a:t>tractat</a:t>
            </a:r>
            <a:r>
              <a:rPr lang="es-ES" dirty="0"/>
              <a:t> internacional </a:t>
            </a:r>
            <a:r>
              <a:rPr lang="es-ES" dirty="0" err="1"/>
              <a:t>és</a:t>
            </a:r>
            <a:r>
              <a:rPr lang="es-ES" dirty="0"/>
              <a:t> el </a:t>
            </a:r>
            <a:r>
              <a:rPr lang="es-ES" dirty="0" err="1"/>
              <a:t>Tractat</a:t>
            </a:r>
            <a:r>
              <a:rPr lang="es-ES" dirty="0"/>
              <a:t> de la Unió Europea, </a:t>
            </a:r>
            <a:r>
              <a:rPr lang="es-ES" dirty="0" err="1"/>
              <a:t>més</a:t>
            </a:r>
            <a:r>
              <a:rPr lang="es-ES" dirty="0"/>
              <a:t> </a:t>
            </a:r>
            <a:r>
              <a:rPr lang="es-ES" dirty="0" err="1"/>
              <a:t>conegut</a:t>
            </a:r>
            <a:r>
              <a:rPr lang="es-ES" dirty="0"/>
              <a:t> per </a:t>
            </a:r>
            <a:r>
              <a:rPr lang="es-ES" dirty="0" err="1"/>
              <a:t>Tractat</a:t>
            </a:r>
            <a:r>
              <a:rPr lang="es-ES" dirty="0"/>
              <a:t> de </a:t>
            </a:r>
            <a:r>
              <a:rPr lang="es-ES" dirty="0" err="1"/>
              <a:t>Maastrich</a:t>
            </a:r>
            <a:r>
              <a:rPr lang="es-ES" dirty="0"/>
              <a:t>, </a:t>
            </a:r>
            <a:r>
              <a:rPr lang="es-ES" dirty="0" err="1"/>
              <a:t>pel</a:t>
            </a:r>
            <a:r>
              <a:rPr lang="es-ES" dirty="0"/>
              <a:t> </a:t>
            </a:r>
            <a:r>
              <a:rPr lang="es-ES" dirty="0" err="1"/>
              <a:t>qual</a:t>
            </a:r>
            <a:r>
              <a:rPr lang="es-ES" dirty="0"/>
              <a:t> </a:t>
            </a:r>
            <a:r>
              <a:rPr lang="es-ES" dirty="0" err="1"/>
              <a:t>s’aprovaven</a:t>
            </a:r>
            <a:r>
              <a:rPr lang="es-ES" dirty="0"/>
              <a:t> les </a:t>
            </a:r>
            <a:r>
              <a:rPr lang="es-ES" dirty="0" err="1"/>
              <a:t>condicions</a:t>
            </a:r>
            <a:r>
              <a:rPr lang="es-ES" dirty="0"/>
              <a:t> que </a:t>
            </a:r>
            <a:r>
              <a:rPr lang="es-ES" dirty="0" err="1"/>
              <a:t>havien</a:t>
            </a:r>
            <a:r>
              <a:rPr lang="es-ES" dirty="0"/>
              <a:t> de </a:t>
            </a:r>
            <a:r>
              <a:rPr lang="es-ES" dirty="0" err="1"/>
              <a:t>complir</a:t>
            </a:r>
            <a:r>
              <a:rPr lang="es-ES" dirty="0"/>
              <a:t> </a:t>
            </a:r>
            <a:r>
              <a:rPr lang="es-ES" dirty="0" err="1"/>
              <a:t>els</a:t>
            </a:r>
            <a:r>
              <a:rPr lang="es-ES" dirty="0"/>
              <a:t> </a:t>
            </a:r>
            <a:r>
              <a:rPr lang="es-ES" dirty="0" err="1"/>
              <a:t>estats</a:t>
            </a:r>
            <a:r>
              <a:rPr lang="es-ES" dirty="0"/>
              <a:t> </a:t>
            </a:r>
            <a:r>
              <a:rPr lang="es-ES" dirty="0" err="1"/>
              <a:t>membres</a:t>
            </a:r>
            <a:r>
              <a:rPr lang="es-ES" dirty="0"/>
              <a:t> del que era la </a:t>
            </a:r>
            <a:r>
              <a:rPr lang="es-ES" dirty="0" err="1"/>
              <a:t>Comunitat</a:t>
            </a:r>
            <a:r>
              <a:rPr lang="es-ES" dirty="0"/>
              <a:t> Europea per formar </a:t>
            </a:r>
            <a:r>
              <a:rPr lang="es-ES" dirty="0" err="1"/>
              <a:t>part</a:t>
            </a:r>
            <a:r>
              <a:rPr lang="es-ES" dirty="0"/>
              <a:t> del </a:t>
            </a:r>
            <a:r>
              <a:rPr lang="es-ES" dirty="0" err="1"/>
              <a:t>procés</a:t>
            </a:r>
            <a:r>
              <a:rPr lang="es-ES" dirty="0"/>
              <a:t> </a:t>
            </a:r>
            <a:r>
              <a:rPr lang="es-ES" dirty="0" err="1"/>
              <a:t>d’integració</a:t>
            </a:r>
            <a:r>
              <a:rPr lang="es-ES" dirty="0"/>
              <a:t> </a:t>
            </a:r>
            <a:r>
              <a:rPr lang="es-ES" dirty="0" err="1"/>
              <a:t>cap</a:t>
            </a:r>
            <a:r>
              <a:rPr lang="es-ES" dirty="0"/>
              <a:t> a la </a:t>
            </a:r>
            <a:r>
              <a:rPr lang="es-ES" dirty="0" err="1"/>
              <a:t>unitat</a:t>
            </a:r>
            <a:r>
              <a:rPr lang="es-ES" dirty="0"/>
              <a:t> política.</a:t>
            </a:r>
          </a:p>
        </p:txBody>
      </p:sp>
    </p:spTree>
    <p:extLst>
      <p:ext uri="{BB962C8B-B14F-4D97-AF65-F5344CB8AC3E}">
        <p14:creationId xmlns:p14="http://schemas.microsoft.com/office/powerpoint/2010/main" val="4111729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normAutofit/>
          </a:bodyPr>
          <a:lstStyle/>
          <a:p>
            <a:r>
              <a:rPr lang="ca-ES" sz="4000" dirty="0" smtClean="0">
                <a:latin typeface="Arial" panose="020B0604020202020204" pitchFamily="34" charset="0"/>
                <a:cs typeface="Arial" panose="020B0604020202020204" pitchFamily="34" charset="0"/>
              </a:rPr>
              <a:t>El dret – </a:t>
            </a:r>
            <a:r>
              <a:rPr lang="ca-ES" sz="2400" dirty="0" smtClean="0">
                <a:latin typeface="Arial" panose="020B0604020202020204" pitchFamily="34" charset="0"/>
                <a:cs typeface="Arial" panose="020B0604020202020204" pitchFamily="34" charset="0"/>
              </a:rPr>
              <a:t>Cas pràctic</a:t>
            </a:r>
            <a:endParaRPr lang="ca-ES" sz="2400" dirty="0">
              <a:latin typeface="Arial" panose="020B0604020202020204" pitchFamily="34" charset="0"/>
              <a:cs typeface="Arial" panose="020B0604020202020204" pitchFamily="34" charset="0"/>
            </a:endParaRPr>
          </a:p>
        </p:txBody>
      </p:sp>
      <p:sp>
        <p:nvSpPr>
          <p:cNvPr id="3" name="Contenidor de contingut 2"/>
          <p:cNvSpPr>
            <a:spLocks noGrp="1"/>
          </p:cNvSpPr>
          <p:nvPr>
            <p:ph idx="1"/>
          </p:nvPr>
        </p:nvSpPr>
        <p:spPr>
          <a:xfrm>
            <a:off x="677333" y="2160590"/>
            <a:ext cx="10759106" cy="3531872"/>
          </a:xfrm>
        </p:spPr>
        <p:txBody>
          <a:bodyPr>
            <a:normAutofit/>
          </a:bodyPr>
          <a:lstStyle/>
          <a:p>
            <a:pPr marL="631825" indent="-631825">
              <a:buNone/>
            </a:pPr>
            <a:r>
              <a:rPr lang="ca-ES" sz="3200" dirty="0" smtClean="0">
                <a:latin typeface="Arial" panose="020B0604020202020204" pitchFamily="34" charset="0"/>
                <a:cs typeface="Arial" panose="020B0604020202020204" pitchFamily="34" charset="0"/>
              </a:rPr>
              <a:t>Davant d’un jutge es planteja un cas i no existeix Llei aplicable per resoldre’l.</a:t>
            </a:r>
          </a:p>
          <a:p>
            <a:pPr marL="631825" indent="-631825">
              <a:buNone/>
            </a:pPr>
            <a:endParaRPr lang="ca-ES" sz="3200" dirty="0" smtClean="0">
              <a:latin typeface="Arial" panose="020B0604020202020204" pitchFamily="34" charset="0"/>
              <a:cs typeface="Arial" panose="020B0604020202020204" pitchFamily="34" charset="0"/>
            </a:endParaRPr>
          </a:p>
          <a:p>
            <a:pPr marL="360363" indent="-360363">
              <a:buAutoNum type="alphaLcParenR"/>
            </a:pPr>
            <a:r>
              <a:rPr lang="ca-ES" sz="2400" dirty="0" smtClean="0">
                <a:latin typeface="Arial" panose="020B0604020202020204" pitchFamily="34" charset="0"/>
                <a:cs typeface="Arial" panose="020B0604020202020204" pitchFamily="34" charset="0"/>
              </a:rPr>
              <a:t>Què ocorre si una de les parts al·lega l’existència d’un costum aplicable?</a:t>
            </a:r>
          </a:p>
          <a:p>
            <a:pPr marL="360363" indent="-360363">
              <a:buAutoNum type="alphaLcParenR"/>
            </a:pPr>
            <a:r>
              <a:rPr lang="ca-ES" sz="2400" dirty="0">
                <a:latin typeface="Arial" panose="020B0604020202020204" pitchFamily="34" charset="0"/>
                <a:cs typeface="Arial" panose="020B0604020202020204" pitchFamily="34" charset="0"/>
              </a:rPr>
              <a:t> </a:t>
            </a:r>
            <a:r>
              <a:rPr lang="ca-ES" sz="2400" dirty="0" smtClean="0">
                <a:latin typeface="Arial" panose="020B0604020202020204" pitchFamily="34" charset="0"/>
                <a:cs typeface="Arial" panose="020B0604020202020204" pitchFamily="34" charset="0"/>
              </a:rPr>
              <a:t>Si cap de les parts al·lega l’existència d’un costum aplicable, com haurà de resoldre el jutge?</a:t>
            </a:r>
          </a:p>
          <a:p>
            <a:pPr marL="631825" indent="-631825">
              <a:buAutoNum type="alphaLcParenR"/>
            </a:pPr>
            <a:endParaRPr lang="ca-ES" sz="3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141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677334" y="609600"/>
            <a:ext cx="7539387" cy="755561"/>
          </a:xfrm>
        </p:spPr>
        <p:txBody>
          <a:bodyPr>
            <a:normAutofit/>
          </a:bodyPr>
          <a:lstStyle/>
          <a:p>
            <a:r>
              <a:rPr lang="ca-ES" sz="4000" dirty="0" smtClean="0">
                <a:latin typeface="Arial" panose="020B0604020202020204" pitchFamily="34" charset="0"/>
                <a:cs typeface="Arial" panose="020B0604020202020204" pitchFamily="34" charset="0"/>
              </a:rPr>
              <a:t>La jerarquia de les normes</a:t>
            </a:r>
            <a:endParaRPr lang="ca-ES" sz="4000" dirty="0">
              <a:latin typeface="Arial" panose="020B0604020202020204" pitchFamily="34" charset="0"/>
              <a:cs typeface="Arial" panose="020B0604020202020204" pitchFamily="34" charset="0"/>
            </a:endParaRPr>
          </a:p>
        </p:txBody>
      </p:sp>
      <p:sp>
        <p:nvSpPr>
          <p:cNvPr id="4" name="Contenidor de contingut 2"/>
          <p:cNvSpPr txBox="1">
            <a:spLocks/>
          </p:cNvSpPr>
          <p:nvPr/>
        </p:nvSpPr>
        <p:spPr>
          <a:xfrm>
            <a:off x="1613674" y="5969572"/>
            <a:ext cx="3280298" cy="67669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ca-ES" sz="3200" dirty="0" smtClean="0">
                <a:latin typeface="Arial" panose="020B0604020202020204" pitchFamily="34" charset="0"/>
                <a:cs typeface="Arial" panose="020B0604020202020204" pitchFamily="34" charset="0"/>
              </a:rPr>
              <a:t>Reglaments</a:t>
            </a:r>
          </a:p>
          <a:p>
            <a:pPr marL="0" indent="0">
              <a:buNone/>
            </a:pPr>
            <a:endParaRPr lang="ca-ES" sz="3200" dirty="0">
              <a:latin typeface="Arial" panose="020B0604020202020204" pitchFamily="34" charset="0"/>
              <a:cs typeface="Arial" panose="020B0604020202020204" pitchFamily="34" charset="0"/>
            </a:endParaRPr>
          </a:p>
        </p:txBody>
      </p:sp>
      <p:sp>
        <p:nvSpPr>
          <p:cNvPr id="6" name="Contenidor de contingut 2"/>
          <p:cNvSpPr txBox="1">
            <a:spLocks/>
          </p:cNvSpPr>
          <p:nvPr/>
        </p:nvSpPr>
        <p:spPr>
          <a:xfrm>
            <a:off x="1613674" y="3458262"/>
            <a:ext cx="2833353" cy="67669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ca-ES" sz="3200" dirty="0" smtClean="0">
                <a:latin typeface="Arial" panose="020B0604020202020204" pitchFamily="34" charset="0"/>
                <a:cs typeface="Arial" panose="020B0604020202020204" pitchFamily="34" charset="0"/>
              </a:rPr>
              <a:t>Constitució</a:t>
            </a:r>
          </a:p>
          <a:p>
            <a:pPr marL="0" indent="0">
              <a:buNone/>
            </a:pPr>
            <a:endParaRPr lang="ca-ES" sz="3200" dirty="0">
              <a:latin typeface="Arial" panose="020B0604020202020204" pitchFamily="34" charset="0"/>
              <a:cs typeface="Arial" panose="020B0604020202020204" pitchFamily="34" charset="0"/>
            </a:endParaRPr>
          </a:p>
        </p:txBody>
      </p:sp>
      <p:sp>
        <p:nvSpPr>
          <p:cNvPr id="7" name="Rectangle 6"/>
          <p:cNvSpPr/>
          <p:nvPr/>
        </p:nvSpPr>
        <p:spPr>
          <a:xfrm>
            <a:off x="914400" y="1592051"/>
            <a:ext cx="10947042" cy="1384995"/>
          </a:xfrm>
          <a:prstGeom prst="rect">
            <a:avLst/>
          </a:prstGeom>
        </p:spPr>
        <p:txBody>
          <a:bodyPr wrap="square">
            <a:spAutoFit/>
          </a:bodyPr>
          <a:lstStyle/>
          <a:p>
            <a:r>
              <a:rPr lang="ca-ES" sz="2800" dirty="0"/>
              <a:t>La jerarquia de les normes indica l’ordre de prioritat en l’aplicació de les normes, és a dir, quina predomina sobre l’altra en cas de conflicte.</a:t>
            </a:r>
          </a:p>
        </p:txBody>
      </p:sp>
      <p:sp>
        <p:nvSpPr>
          <p:cNvPr id="9" name="Contenidor de contingut 2"/>
          <p:cNvSpPr txBox="1">
            <a:spLocks/>
          </p:cNvSpPr>
          <p:nvPr/>
        </p:nvSpPr>
        <p:spPr>
          <a:xfrm>
            <a:off x="1613673" y="4277827"/>
            <a:ext cx="6190923" cy="676698"/>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ca-ES" sz="3200" dirty="0" smtClean="0">
                <a:latin typeface="Arial" panose="020B0604020202020204" pitchFamily="34" charset="0"/>
                <a:cs typeface="Arial" panose="020B0604020202020204" pitchFamily="34" charset="0"/>
              </a:rPr>
              <a:t>Tractats i convenis internacionals</a:t>
            </a:r>
          </a:p>
          <a:p>
            <a:pPr marL="0" indent="0">
              <a:buNone/>
            </a:pPr>
            <a:endParaRPr lang="ca-ES" sz="3200" dirty="0">
              <a:latin typeface="Arial" panose="020B0604020202020204" pitchFamily="34" charset="0"/>
              <a:cs typeface="Arial" panose="020B0604020202020204" pitchFamily="34" charset="0"/>
            </a:endParaRPr>
          </a:p>
        </p:txBody>
      </p:sp>
      <p:sp>
        <p:nvSpPr>
          <p:cNvPr id="10" name="Contenidor de contingut 2"/>
          <p:cNvSpPr txBox="1">
            <a:spLocks/>
          </p:cNvSpPr>
          <p:nvPr/>
        </p:nvSpPr>
        <p:spPr>
          <a:xfrm>
            <a:off x="1613673" y="5097392"/>
            <a:ext cx="4890157" cy="67669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ca-ES" sz="3200" dirty="0" smtClean="0">
                <a:latin typeface="Arial" panose="020B0604020202020204" pitchFamily="34" charset="0"/>
                <a:cs typeface="Arial" panose="020B0604020202020204" pitchFamily="34" charset="0"/>
              </a:rPr>
              <a:t>Lleis</a:t>
            </a:r>
          </a:p>
          <a:p>
            <a:pPr marL="0" indent="0">
              <a:buNone/>
            </a:pPr>
            <a:endParaRPr lang="ca-ES" sz="3200" dirty="0">
              <a:latin typeface="Arial" panose="020B0604020202020204" pitchFamily="34" charset="0"/>
              <a:cs typeface="Arial" panose="020B0604020202020204" pitchFamily="34" charset="0"/>
            </a:endParaRPr>
          </a:p>
        </p:txBody>
      </p:sp>
      <p:pic>
        <p:nvPicPr>
          <p:cNvPr id="3" name="Imatge 2"/>
          <p:cNvPicPr>
            <a:picLocks noChangeAspect="1"/>
          </p:cNvPicPr>
          <p:nvPr/>
        </p:nvPicPr>
        <p:blipFill>
          <a:blip r:embed="rId2"/>
          <a:stretch>
            <a:fillRect/>
          </a:stretch>
        </p:blipFill>
        <p:spPr>
          <a:xfrm>
            <a:off x="7804596" y="3203936"/>
            <a:ext cx="4195784" cy="2582493"/>
          </a:xfrm>
          <a:prstGeom prst="rect">
            <a:avLst/>
          </a:prstGeom>
        </p:spPr>
      </p:pic>
    </p:spTree>
    <p:extLst>
      <p:ext uri="{BB962C8B-B14F-4D97-AF65-F5344CB8AC3E}">
        <p14:creationId xmlns:p14="http://schemas.microsoft.com/office/powerpoint/2010/main" val="26646478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677334" y="609600"/>
            <a:ext cx="7539387" cy="755561"/>
          </a:xfrm>
        </p:spPr>
        <p:txBody>
          <a:bodyPr>
            <a:normAutofit/>
          </a:bodyPr>
          <a:lstStyle/>
          <a:p>
            <a:r>
              <a:rPr lang="ca-ES" sz="4000" dirty="0" smtClean="0">
                <a:latin typeface="Arial" panose="020B0604020202020204" pitchFamily="34" charset="0"/>
                <a:cs typeface="Arial" panose="020B0604020202020204" pitchFamily="34" charset="0"/>
              </a:rPr>
              <a:t>L’ordenament Jurídic</a:t>
            </a:r>
            <a:endParaRPr lang="ca-ES" sz="4000" dirty="0">
              <a:latin typeface="Arial" panose="020B0604020202020204" pitchFamily="34" charset="0"/>
              <a:cs typeface="Arial" panose="020B0604020202020204" pitchFamily="34" charset="0"/>
            </a:endParaRPr>
          </a:p>
        </p:txBody>
      </p:sp>
      <p:sp>
        <p:nvSpPr>
          <p:cNvPr id="6" name="Contenidor de contingut 2"/>
          <p:cNvSpPr txBox="1">
            <a:spLocks/>
          </p:cNvSpPr>
          <p:nvPr/>
        </p:nvSpPr>
        <p:spPr>
          <a:xfrm>
            <a:off x="931094" y="1706735"/>
            <a:ext cx="3263126" cy="67669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ca-ES" sz="3200" dirty="0" smtClean="0">
                <a:latin typeface="Arial" panose="020B0604020202020204" pitchFamily="34" charset="0"/>
                <a:cs typeface="Arial" panose="020B0604020202020204" pitchFamily="34" charset="0"/>
              </a:rPr>
              <a:t>La Constitució</a:t>
            </a:r>
          </a:p>
          <a:p>
            <a:pPr marL="0" indent="0">
              <a:buNone/>
            </a:pPr>
            <a:endParaRPr lang="ca-ES" sz="3200" dirty="0">
              <a:latin typeface="Arial" panose="020B0604020202020204" pitchFamily="34" charset="0"/>
              <a:cs typeface="Arial" panose="020B0604020202020204" pitchFamily="34" charset="0"/>
            </a:endParaRPr>
          </a:p>
        </p:txBody>
      </p:sp>
      <p:sp>
        <p:nvSpPr>
          <p:cNvPr id="3" name="Rectangle 2"/>
          <p:cNvSpPr/>
          <p:nvPr/>
        </p:nvSpPr>
        <p:spPr>
          <a:xfrm>
            <a:off x="4447027" y="1737102"/>
            <a:ext cx="6096000" cy="646331"/>
          </a:xfrm>
          <a:prstGeom prst="rect">
            <a:avLst/>
          </a:prstGeom>
        </p:spPr>
        <p:txBody>
          <a:bodyPr>
            <a:spAutoFit/>
          </a:bodyPr>
          <a:lstStyle/>
          <a:p>
            <a:r>
              <a:rPr lang="ca-ES" dirty="0"/>
              <a:t>és la norma que té un rang més gran dins el conjunt de normes</a:t>
            </a:r>
          </a:p>
        </p:txBody>
      </p:sp>
      <p:sp>
        <p:nvSpPr>
          <p:cNvPr id="4" name="Rectangle 3"/>
          <p:cNvSpPr/>
          <p:nvPr/>
        </p:nvSpPr>
        <p:spPr>
          <a:xfrm>
            <a:off x="4447027" y="2569403"/>
            <a:ext cx="6096000" cy="646331"/>
          </a:xfrm>
          <a:prstGeom prst="rect">
            <a:avLst/>
          </a:prstGeom>
        </p:spPr>
        <p:txBody>
          <a:bodyPr>
            <a:spAutoFit/>
          </a:bodyPr>
          <a:lstStyle/>
          <a:p>
            <a:r>
              <a:rPr lang="ca-ES" dirty="0"/>
              <a:t>és el marc a partir del qual es desenvolupa la resta de normativa</a:t>
            </a:r>
          </a:p>
        </p:txBody>
      </p:sp>
      <p:sp>
        <p:nvSpPr>
          <p:cNvPr id="5" name="Rectangle 4"/>
          <p:cNvSpPr/>
          <p:nvPr/>
        </p:nvSpPr>
        <p:spPr>
          <a:xfrm>
            <a:off x="4447027" y="3401705"/>
            <a:ext cx="6096000" cy="923330"/>
          </a:xfrm>
          <a:prstGeom prst="rect">
            <a:avLst/>
          </a:prstGeom>
        </p:spPr>
        <p:txBody>
          <a:bodyPr>
            <a:spAutoFit/>
          </a:bodyPr>
          <a:lstStyle/>
          <a:p>
            <a:r>
              <a:rPr lang="ca-ES" dirty="0"/>
              <a:t>desenvolupa l’organització i estructura de l’Estat, i indica qui té potestat per dur a terme la iniciativa legislativa i elaborar i aprovar les lleis</a:t>
            </a:r>
          </a:p>
        </p:txBody>
      </p:sp>
    </p:spTree>
    <p:extLst>
      <p:ext uri="{BB962C8B-B14F-4D97-AF65-F5344CB8AC3E}">
        <p14:creationId xmlns:p14="http://schemas.microsoft.com/office/powerpoint/2010/main" val="518624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677334" y="609600"/>
            <a:ext cx="7539387" cy="755561"/>
          </a:xfrm>
        </p:spPr>
        <p:txBody>
          <a:bodyPr>
            <a:normAutofit/>
          </a:bodyPr>
          <a:lstStyle/>
          <a:p>
            <a:r>
              <a:rPr lang="ca-ES" sz="4000" dirty="0" smtClean="0">
                <a:latin typeface="Arial" panose="020B0604020202020204" pitchFamily="34" charset="0"/>
                <a:cs typeface="Arial" panose="020B0604020202020204" pitchFamily="34" charset="0"/>
              </a:rPr>
              <a:t>L’ordenament Jurídic</a:t>
            </a:r>
            <a:endParaRPr lang="ca-ES" sz="4000" dirty="0">
              <a:latin typeface="Arial" panose="020B0604020202020204" pitchFamily="34" charset="0"/>
              <a:cs typeface="Arial" panose="020B0604020202020204" pitchFamily="34" charset="0"/>
            </a:endParaRPr>
          </a:p>
        </p:txBody>
      </p:sp>
      <p:sp>
        <p:nvSpPr>
          <p:cNvPr id="6" name="Contenidor de contingut 2"/>
          <p:cNvSpPr txBox="1">
            <a:spLocks/>
          </p:cNvSpPr>
          <p:nvPr/>
        </p:nvSpPr>
        <p:spPr>
          <a:xfrm>
            <a:off x="931094" y="1706735"/>
            <a:ext cx="5971982" cy="67669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ca-ES" sz="3200" dirty="0" smtClean="0">
                <a:latin typeface="Arial" panose="020B0604020202020204" pitchFamily="34" charset="0"/>
                <a:cs typeface="Arial" panose="020B0604020202020204" pitchFamily="34" charset="0"/>
              </a:rPr>
              <a:t>La Constitució - </a:t>
            </a:r>
            <a:r>
              <a:rPr lang="ca-ES" sz="3200" i="1" dirty="0" smtClean="0">
                <a:latin typeface="Arial" panose="020B0604020202020204" pitchFamily="34" charset="0"/>
                <a:cs typeface="Arial" panose="020B0604020202020204" pitchFamily="34" charset="0"/>
              </a:rPr>
              <a:t>exercici</a:t>
            </a:r>
          </a:p>
          <a:p>
            <a:pPr marL="0" indent="0">
              <a:buNone/>
            </a:pPr>
            <a:endParaRPr lang="ca-ES" sz="3200" dirty="0">
              <a:latin typeface="Arial" panose="020B0604020202020204" pitchFamily="34" charset="0"/>
              <a:cs typeface="Arial" panose="020B0604020202020204" pitchFamily="34" charset="0"/>
            </a:endParaRPr>
          </a:p>
        </p:txBody>
      </p:sp>
      <p:sp>
        <p:nvSpPr>
          <p:cNvPr id="8" name="Rectangle 7"/>
          <p:cNvSpPr/>
          <p:nvPr/>
        </p:nvSpPr>
        <p:spPr>
          <a:xfrm>
            <a:off x="1056068" y="2383433"/>
            <a:ext cx="10406129" cy="4247317"/>
          </a:xfrm>
          <a:prstGeom prst="rect">
            <a:avLst/>
          </a:prstGeom>
        </p:spPr>
        <p:txBody>
          <a:bodyPr wrap="square">
            <a:spAutoFit/>
          </a:bodyPr>
          <a:lstStyle/>
          <a:p>
            <a:r>
              <a:rPr lang="ca-ES" dirty="0" smtClean="0"/>
              <a:t>És el </a:t>
            </a:r>
            <a:r>
              <a:rPr lang="ca-ES" dirty="0"/>
              <a:t>document legal que funciona com a norma bàsica en qualsevol sistema democràtic. A Espanya la constitució actual es va aprovar al 1978.  En grups heu de preparar un </a:t>
            </a:r>
            <a:r>
              <a:rPr lang="ca-ES" dirty="0" err="1"/>
              <a:t>power</a:t>
            </a:r>
            <a:r>
              <a:rPr lang="ca-ES" dirty="0"/>
              <a:t> </a:t>
            </a:r>
            <a:r>
              <a:rPr lang="ca-ES" dirty="0" err="1"/>
              <a:t>point</a:t>
            </a:r>
            <a:r>
              <a:rPr lang="ca-ES" dirty="0"/>
              <a:t> sobre la Constitució, com a mínim haureu d’incloure el següent (recordeu que heu de demostrar amb els articles corresponents les vostres respostes):</a:t>
            </a:r>
          </a:p>
          <a:p>
            <a:endParaRPr lang="ca-ES" dirty="0"/>
          </a:p>
          <a:p>
            <a:r>
              <a:rPr lang="ca-ES" dirty="0"/>
              <a:t>*	Quan va es va celebrar el referèndum per aprovar l’actual Constitució</a:t>
            </a:r>
          </a:p>
          <a:p>
            <a:r>
              <a:rPr lang="ca-ES" dirty="0"/>
              <a:t>*	Quants títols té?</a:t>
            </a:r>
          </a:p>
          <a:p>
            <a:r>
              <a:rPr lang="ca-ES" dirty="0"/>
              <a:t>*	Qui té la sobirania segons la Carta Magna?</a:t>
            </a:r>
          </a:p>
          <a:p>
            <a:r>
              <a:rPr lang="ca-ES" dirty="0"/>
              <a:t>*	Citeu 5 drets que garanteix la constitució</a:t>
            </a:r>
          </a:p>
          <a:p>
            <a:r>
              <a:rPr lang="ca-ES" dirty="0"/>
              <a:t>*	Som tots iguals davant la llei?</a:t>
            </a:r>
          </a:p>
          <a:p>
            <a:r>
              <a:rPr lang="ca-ES" dirty="0"/>
              <a:t>*	Autoritza la pena de mort?</a:t>
            </a:r>
          </a:p>
          <a:p>
            <a:r>
              <a:rPr lang="ca-ES" dirty="0"/>
              <a:t>*	La famosa frase “no parlaré </a:t>
            </a:r>
            <a:r>
              <a:rPr lang="ca-ES" dirty="0" err="1"/>
              <a:t>sino</a:t>
            </a:r>
            <a:r>
              <a:rPr lang="ca-ES" dirty="0"/>
              <a:t> és en presència del meu advocat” està recolzada per un article de la constitució (busqueu en el títol I, capítol segon, secció primera)</a:t>
            </a:r>
          </a:p>
          <a:p>
            <a:r>
              <a:rPr lang="ca-ES" dirty="0"/>
              <a:t>*	 Tenim dret a la intimitat personal?</a:t>
            </a:r>
          </a:p>
          <a:p>
            <a:r>
              <a:rPr lang="ca-ES" dirty="0"/>
              <a:t>*	Garanteix la constitució el dret a la vivenda i al treball?</a:t>
            </a:r>
          </a:p>
        </p:txBody>
      </p:sp>
    </p:spTree>
    <p:extLst>
      <p:ext uri="{BB962C8B-B14F-4D97-AF65-F5344CB8AC3E}">
        <p14:creationId xmlns:p14="http://schemas.microsoft.com/office/powerpoint/2010/main" val="16043909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677334" y="609600"/>
            <a:ext cx="7539387" cy="755561"/>
          </a:xfrm>
        </p:spPr>
        <p:txBody>
          <a:bodyPr>
            <a:normAutofit/>
          </a:bodyPr>
          <a:lstStyle/>
          <a:p>
            <a:r>
              <a:rPr lang="ca-ES" sz="4000" dirty="0" smtClean="0">
                <a:latin typeface="Arial" panose="020B0604020202020204" pitchFamily="34" charset="0"/>
                <a:cs typeface="Arial" panose="020B0604020202020204" pitchFamily="34" charset="0"/>
              </a:rPr>
              <a:t>L’ordenament Jurídic</a:t>
            </a:r>
            <a:endParaRPr lang="ca-ES" sz="4000" dirty="0">
              <a:latin typeface="Arial" panose="020B0604020202020204" pitchFamily="34" charset="0"/>
              <a:cs typeface="Arial" panose="020B0604020202020204" pitchFamily="34" charset="0"/>
            </a:endParaRPr>
          </a:p>
        </p:txBody>
      </p:sp>
      <p:sp>
        <p:nvSpPr>
          <p:cNvPr id="8" name="Contenidor de contingut 2"/>
          <p:cNvSpPr txBox="1">
            <a:spLocks/>
          </p:cNvSpPr>
          <p:nvPr/>
        </p:nvSpPr>
        <p:spPr>
          <a:xfrm>
            <a:off x="677334" y="1735013"/>
            <a:ext cx="6190923" cy="676698"/>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ca-ES" sz="3200" dirty="0" smtClean="0">
                <a:latin typeface="Arial" panose="020B0604020202020204" pitchFamily="34" charset="0"/>
                <a:cs typeface="Arial" panose="020B0604020202020204" pitchFamily="34" charset="0"/>
              </a:rPr>
              <a:t>Tractats i convenis internacionals</a:t>
            </a:r>
          </a:p>
          <a:p>
            <a:pPr marL="0" indent="0">
              <a:buNone/>
            </a:pPr>
            <a:endParaRPr lang="ca-ES" sz="3200" dirty="0">
              <a:latin typeface="Arial" panose="020B0604020202020204" pitchFamily="34" charset="0"/>
              <a:cs typeface="Arial" panose="020B0604020202020204" pitchFamily="34" charset="0"/>
            </a:endParaRPr>
          </a:p>
        </p:txBody>
      </p:sp>
      <p:sp>
        <p:nvSpPr>
          <p:cNvPr id="9" name="Rectangle 8"/>
          <p:cNvSpPr/>
          <p:nvPr/>
        </p:nvSpPr>
        <p:spPr>
          <a:xfrm>
            <a:off x="2453570" y="2513539"/>
            <a:ext cx="5763151" cy="369332"/>
          </a:xfrm>
          <a:prstGeom prst="rect">
            <a:avLst/>
          </a:prstGeom>
        </p:spPr>
        <p:txBody>
          <a:bodyPr wrap="square">
            <a:spAutoFit/>
          </a:bodyPr>
          <a:lstStyle/>
          <a:p>
            <a:r>
              <a:rPr lang="es-ES" dirty="0"/>
              <a:t>no hi poden entrar en </a:t>
            </a:r>
            <a:r>
              <a:rPr lang="es-ES" dirty="0" err="1" smtClean="0"/>
              <a:t>contradicció</a:t>
            </a:r>
            <a:r>
              <a:rPr lang="es-ES" dirty="0" smtClean="0"/>
              <a:t> amb la </a:t>
            </a:r>
            <a:r>
              <a:rPr lang="es-ES" dirty="0" err="1" smtClean="0"/>
              <a:t>Constitució</a:t>
            </a:r>
            <a:endParaRPr lang="ca-ES" dirty="0"/>
          </a:p>
        </p:txBody>
      </p:sp>
    </p:spTree>
    <p:extLst>
      <p:ext uri="{BB962C8B-B14F-4D97-AF65-F5344CB8AC3E}">
        <p14:creationId xmlns:p14="http://schemas.microsoft.com/office/powerpoint/2010/main" val="10495545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677334" y="609600"/>
            <a:ext cx="7539387" cy="755561"/>
          </a:xfrm>
        </p:spPr>
        <p:txBody>
          <a:bodyPr>
            <a:normAutofit/>
          </a:bodyPr>
          <a:lstStyle/>
          <a:p>
            <a:r>
              <a:rPr lang="ca-ES" sz="4000" dirty="0" smtClean="0">
                <a:latin typeface="Arial" panose="020B0604020202020204" pitchFamily="34" charset="0"/>
                <a:cs typeface="Arial" panose="020B0604020202020204" pitchFamily="34" charset="0"/>
              </a:rPr>
              <a:t>L’ordenament Jurídic</a:t>
            </a:r>
            <a:endParaRPr lang="ca-ES" sz="4000" dirty="0">
              <a:latin typeface="Arial" panose="020B0604020202020204" pitchFamily="34" charset="0"/>
              <a:cs typeface="Arial" panose="020B0604020202020204" pitchFamily="34" charset="0"/>
            </a:endParaRPr>
          </a:p>
        </p:txBody>
      </p:sp>
      <p:sp>
        <p:nvSpPr>
          <p:cNvPr id="5" name="Contenidor de contingut 2"/>
          <p:cNvSpPr txBox="1">
            <a:spLocks/>
          </p:cNvSpPr>
          <p:nvPr/>
        </p:nvSpPr>
        <p:spPr>
          <a:xfrm>
            <a:off x="677334" y="1723127"/>
            <a:ext cx="4890157" cy="67669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ca-ES" sz="3200" dirty="0" smtClean="0">
                <a:latin typeface="Arial" panose="020B0604020202020204" pitchFamily="34" charset="0"/>
                <a:cs typeface="Arial" panose="020B0604020202020204" pitchFamily="34" charset="0"/>
              </a:rPr>
              <a:t>Lleis</a:t>
            </a:r>
          </a:p>
          <a:p>
            <a:pPr marL="0" indent="0">
              <a:buNone/>
            </a:pPr>
            <a:endParaRPr lang="ca-ES" sz="3200" dirty="0">
              <a:latin typeface="Arial" panose="020B0604020202020204" pitchFamily="34" charset="0"/>
              <a:cs typeface="Arial" panose="020B0604020202020204" pitchFamily="34" charset="0"/>
            </a:endParaRPr>
          </a:p>
        </p:txBody>
      </p:sp>
      <p:sp>
        <p:nvSpPr>
          <p:cNvPr id="3" name="Rectangle 2"/>
          <p:cNvSpPr/>
          <p:nvPr/>
        </p:nvSpPr>
        <p:spPr>
          <a:xfrm>
            <a:off x="2301025" y="1834461"/>
            <a:ext cx="8092225" cy="923330"/>
          </a:xfrm>
          <a:prstGeom prst="rect">
            <a:avLst/>
          </a:prstGeom>
        </p:spPr>
        <p:txBody>
          <a:bodyPr wrap="square">
            <a:spAutoFit/>
          </a:bodyPr>
          <a:lstStyle/>
          <a:p>
            <a:r>
              <a:rPr lang="es-ES" dirty="0"/>
              <a:t>Les </a:t>
            </a:r>
            <a:r>
              <a:rPr lang="es-ES" dirty="0" err="1"/>
              <a:t>lleis</a:t>
            </a:r>
            <a:r>
              <a:rPr lang="es-ES" dirty="0"/>
              <a:t> </a:t>
            </a:r>
            <a:r>
              <a:rPr lang="es-ES" dirty="0" err="1"/>
              <a:t>orgàniques</a:t>
            </a:r>
            <a:r>
              <a:rPr lang="es-ES" dirty="0"/>
              <a:t> </a:t>
            </a:r>
            <a:r>
              <a:rPr lang="es-ES" dirty="0" err="1"/>
              <a:t>són</a:t>
            </a:r>
            <a:r>
              <a:rPr lang="es-ES" dirty="0"/>
              <a:t> les </a:t>
            </a:r>
            <a:r>
              <a:rPr lang="es-ES" dirty="0" err="1"/>
              <a:t>lleis</a:t>
            </a:r>
            <a:r>
              <a:rPr lang="es-ES" dirty="0"/>
              <a:t> que, en regular </a:t>
            </a:r>
            <a:r>
              <a:rPr lang="es-ES" dirty="0" err="1"/>
              <a:t>aspectes</a:t>
            </a:r>
            <a:r>
              <a:rPr lang="es-ES" dirty="0"/>
              <a:t> amb una </a:t>
            </a:r>
            <a:r>
              <a:rPr lang="es-ES" dirty="0" err="1"/>
              <a:t>rellevància</a:t>
            </a:r>
            <a:r>
              <a:rPr lang="es-ES" dirty="0"/>
              <a:t> especial, </a:t>
            </a:r>
            <a:r>
              <a:rPr lang="es-ES" dirty="0" err="1"/>
              <a:t>requereixen</a:t>
            </a:r>
            <a:r>
              <a:rPr lang="es-ES" dirty="0"/>
              <a:t>, per a la </a:t>
            </a:r>
            <a:r>
              <a:rPr lang="es-ES" dirty="0" err="1"/>
              <a:t>seva</a:t>
            </a:r>
            <a:r>
              <a:rPr lang="es-ES" dirty="0"/>
              <a:t> </a:t>
            </a:r>
            <a:r>
              <a:rPr lang="es-ES" dirty="0" err="1"/>
              <a:t>aprovació</a:t>
            </a:r>
            <a:r>
              <a:rPr lang="es-ES" dirty="0"/>
              <a:t>, un </a:t>
            </a:r>
            <a:r>
              <a:rPr lang="es-ES" dirty="0" err="1"/>
              <a:t>consens</a:t>
            </a:r>
            <a:r>
              <a:rPr lang="es-ES" dirty="0"/>
              <a:t> </a:t>
            </a:r>
            <a:r>
              <a:rPr lang="es-ES" dirty="0" err="1"/>
              <a:t>més</a:t>
            </a:r>
            <a:r>
              <a:rPr lang="es-ES" dirty="0"/>
              <a:t> gran de les </a:t>
            </a:r>
            <a:r>
              <a:rPr lang="es-ES" dirty="0" err="1"/>
              <a:t>Corts</a:t>
            </a:r>
            <a:r>
              <a:rPr lang="es-ES" dirty="0"/>
              <a:t>.</a:t>
            </a:r>
            <a:endParaRPr lang="ca-ES" dirty="0"/>
          </a:p>
        </p:txBody>
      </p:sp>
      <p:sp>
        <p:nvSpPr>
          <p:cNvPr id="4" name="Rectangle 3"/>
          <p:cNvSpPr/>
          <p:nvPr/>
        </p:nvSpPr>
        <p:spPr>
          <a:xfrm>
            <a:off x="2301025" y="2903925"/>
            <a:ext cx="7924801" cy="646331"/>
          </a:xfrm>
          <a:prstGeom prst="rect">
            <a:avLst/>
          </a:prstGeom>
        </p:spPr>
        <p:txBody>
          <a:bodyPr wrap="square">
            <a:spAutoFit/>
          </a:bodyPr>
          <a:lstStyle/>
          <a:p>
            <a:r>
              <a:rPr lang="es-ES" dirty="0"/>
              <a:t>Les </a:t>
            </a:r>
            <a:r>
              <a:rPr lang="es-ES" dirty="0" err="1"/>
              <a:t>lleis</a:t>
            </a:r>
            <a:r>
              <a:rPr lang="es-ES" dirty="0"/>
              <a:t> </a:t>
            </a:r>
            <a:r>
              <a:rPr lang="es-ES" dirty="0" err="1"/>
              <a:t>ordinàries</a:t>
            </a:r>
            <a:r>
              <a:rPr lang="es-ES" dirty="0"/>
              <a:t> </a:t>
            </a:r>
            <a:r>
              <a:rPr lang="es-ES" dirty="0" err="1"/>
              <a:t>són</a:t>
            </a:r>
            <a:r>
              <a:rPr lang="es-ES" dirty="0"/>
              <a:t> </a:t>
            </a:r>
            <a:r>
              <a:rPr lang="es-ES" dirty="0" err="1"/>
              <a:t>aquelles</a:t>
            </a:r>
            <a:r>
              <a:rPr lang="es-ES" dirty="0"/>
              <a:t> que regulen la resta de </a:t>
            </a:r>
            <a:r>
              <a:rPr lang="es-ES" dirty="0" err="1"/>
              <a:t>matèries</a:t>
            </a:r>
            <a:r>
              <a:rPr lang="es-ES" dirty="0"/>
              <a:t> que no </a:t>
            </a:r>
            <a:r>
              <a:rPr lang="es-ES" dirty="0" err="1"/>
              <a:t>són</a:t>
            </a:r>
            <a:r>
              <a:rPr lang="es-ES" dirty="0"/>
              <a:t> </a:t>
            </a:r>
            <a:r>
              <a:rPr lang="es-ES" dirty="0" err="1"/>
              <a:t>regulades</a:t>
            </a:r>
            <a:r>
              <a:rPr lang="es-ES" dirty="0"/>
              <a:t> per les </a:t>
            </a:r>
            <a:r>
              <a:rPr lang="es-ES" dirty="0" err="1"/>
              <a:t>lleis</a:t>
            </a:r>
            <a:r>
              <a:rPr lang="es-ES" dirty="0"/>
              <a:t> </a:t>
            </a:r>
            <a:r>
              <a:rPr lang="es-ES" dirty="0" err="1"/>
              <a:t>orgàniques</a:t>
            </a:r>
            <a:r>
              <a:rPr lang="es-ES" dirty="0"/>
              <a:t>.</a:t>
            </a:r>
            <a:endParaRPr lang="ca-ES" dirty="0"/>
          </a:p>
        </p:txBody>
      </p:sp>
      <p:sp>
        <p:nvSpPr>
          <p:cNvPr id="10" name="Contenidor de contingut 2"/>
          <p:cNvSpPr txBox="1">
            <a:spLocks/>
          </p:cNvSpPr>
          <p:nvPr/>
        </p:nvSpPr>
        <p:spPr>
          <a:xfrm>
            <a:off x="677334" y="4039177"/>
            <a:ext cx="4890157" cy="67669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ca-ES" sz="3200" dirty="0" smtClean="0">
                <a:latin typeface="Arial" panose="020B0604020202020204" pitchFamily="34" charset="0"/>
                <a:cs typeface="Arial" panose="020B0604020202020204" pitchFamily="34" charset="0"/>
              </a:rPr>
              <a:t>Decrets </a:t>
            </a:r>
          </a:p>
          <a:p>
            <a:pPr marL="0" indent="0">
              <a:buNone/>
            </a:pPr>
            <a:endParaRPr lang="ca-ES" sz="3200" dirty="0">
              <a:latin typeface="Arial" panose="020B0604020202020204" pitchFamily="34" charset="0"/>
              <a:cs typeface="Arial" panose="020B0604020202020204" pitchFamily="34" charset="0"/>
            </a:endParaRPr>
          </a:p>
        </p:txBody>
      </p:sp>
      <p:sp>
        <p:nvSpPr>
          <p:cNvPr id="6" name="Rectangle 5"/>
          <p:cNvSpPr/>
          <p:nvPr/>
        </p:nvSpPr>
        <p:spPr>
          <a:xfrm>
            <a:off x="2854817" y="4146828"/>
            <a:ext cx="9071020" cy="369332"/>
          </a:xfrm>
          <a:prstGeom prst="rect">
            <a:avLst/>
          </a:prstGeom>
        </p:spPr>
        <p:txBody>
          <a:bodyPr wrap="square">
            <a:spAutoFit/>
          </a:bodyPr>
          <a:lstStyle/>
          <a:p>
            <a:r>
              <a:rPr lang="ca-ES" dirty="0"/>
              <a:t>Els decrets legislatius són les normes creades pel Govern a petició de les Corts.</a:t>
            </a:r>
          </a:p>
        </p:txBody>
      </p:sp>
      <p:sp>
        <p:nvSpPr>
          <p:cNvPr id="7" name="Rectangle 6"/>
          <p:cNvSpPr/>
          <p:nvPr/>
        </p:nvSpPr>
        <p:spPr>
          <a:xfrm>
            <a:off x="2854817" y="4727943"/>
            <a:ext cx="8336924" cy="923330"/>
          </a:xfrm>
          <a:prstGeom prst="rect">
            <a:avLst/>
          </a:prstGeom>
        </p:spPr>
        <p:txBody>
          <a:bodyPr wrap="square">
            <a:spAutoFit/>
          </a:bodyPr>
          <a:lstStyle/>
          <a:p>
            <a:r>
              <a:rPr lang="ca-ES" dirty="0"/>
              <a:t>Els decrets llei són la normativa amb rang de llei elaborada pel Govern per iniciativa pròpia i d’una manera provisional per motius extraordinaris i urgents.</a:t>
            </a:r>
          </a:p>
        </p:txBody>
      </p:sp>
      <p:sp>
        <p:nvSpPr>
          <p:cNvPr id="9" name="Rectangle 8"/>
          <p:cNvSpPr/>
          <p:nvPr/>
        </p:nvSpPr>
        <p:spPr>
          <a:xfrm>
            <a:off x="1023870" y="5863056"/>
            <a:ext cx="10592873" cy="830997"/>
          </a:xfrm>
          <a:prstGeom prst="rect">
            <a:avLst/>
          </a:prstGeom>
        </p:spPr>
        <p:txBody>
          <a:bodyPr wrap="square">
            <a:spAutoFit/>
          </a:bodyPr>
          <a:lstStyle/>
          <a:p>
            <a:pPr marL="631825" indent="-631825"/>
            <a:r>
              <a:rPr lang="ca-ES" sz="1600" i="1" dirty="0" smtClean="0"/>
              <a:t>Es presenta davant del Congrés una llei per a la reforma d’un Estatut d’Autonomia:</a:t>
            </a:r>
          </a:p>
          <a:p>
            <a:pPr marL="541338"/>
            <a:r>
              <a:rPr lang="ca-ES" sz="1600" i="1" dirty="0" smtClean="0"/>
              <a:t>a).- Quin tipus de Llei serà necessari aprovar?</a:t>
            </a:r>
          </a:p>
          <a:p>
            <a:pPr marL="541338"/>
            <a:r>
              <a:rPr lang="ca-ES" sz="1600" i="1" dirty="0" smtClean="0"/>
              <a:t>b).- Quina és la majoria necessària per tal que la reforma tiri endavant? </a:t>
            </a:r>
            <a:endParaRPr lang="ca-ES" sz="1600" i="1" dirty="0"/>
          </a:p>
        </p:txBody>
      </p:sp>
    </p:spTree>
    <p:extLst>
      <p:ext uri="{BB962C8B-B14F-4D97-AF65-F5344CB8AC3E}">
        <p14:creationId xmlns:p14="http://schemas.microsoft.com/office/powerpoint/2010/main" val="19713520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677334" y="609600"/>
            <a:ext cx="7539387" cy="755561"/>
          </a:xfrm>
        </p:spPr>
        <p:txBody>
          <a:bodyPr>
            <a:normAutofit/>
          </a:bodyPr>
          <a:lstStyle/>
          <a:p>
            <a:r>
              <a:rPr lang="ca-ES" sz="4000" dirty="0" smtClean="0">
                <a:latin typeface="Arial" panose="020B0604020202020204" pitchFamily="34" charset="0"/>
                <a:cs typeface="Arial" panose="020B0604020202020204" pitchFamily="34" charset="0"/>
              </a:rPr>
              <a:t>L’ordenament Jurídic</a:t>
            </a:r>
            <a:endParaRPr lang="ca-ES" sz="4000" dirty="0">
              <a:latin typeface="Arial" panose="020B0604020202020204" pitchFamily="34" charset="0"/>
              <a:cs typeface="Arial" panose="020B0604020202020204" pitchFamily="34" charset="0"/>
            </a:endParaRPr>
          </a:p>
        </p:txBody>
      </p:sp>
      <p:sp>
        <p:nvSpPr>
          <p:cNvPr id="9" name="Contenidor de contingut 2"/>
          <p:cNvSpPr txBox="1">
            <a:spLocks/>
          </p:cNvSpPr>
          <p:nvPr/>
        </p:nvSpPr>
        <p:spPr>
          <a:xfrm>
            <a:off x="677334" y="1848332"/>
            <a:ext cx="3280298" cy="67669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ca-ES" sz="3200" dirty="0" smtClean="0">
                <a:latin typeface="Arial" panose="020B0604020202020204" pitchFamily="34" charset="0"/>
                <a:cs typeface="Arial" panose="020B0604020202020204" pitchFamily="34" charset="0"/>
              </a:rPr>
              <a:t>Reglaments</a:t>
            </a:r>
          </a:p>
          <a:p>
            <a:pPr marL="0" indent="0">
              <a:buNone/>
            </a:pPr>
            <a:endParaRPr lang="ca-ES" sz="3200" dirty="0">
              <a:latin typeface="Arial" panose="020B0604020202020204" pitchFamily="34" charset="0"/>
              <a:cs typeface="Arial" panose="020B0604020202020204" pitchFamily="34" charset="0"/>
            </a:endParaRPr>
          </a:p>
        </p:txBody>
      </p:sp>
      <p:sp>
        <p:nvSpPr>
          <p:cNvPr id="8" name="Rectangle 7"/>
          <p:cNvSpPr/>
          <p:nvPr/>
        </p:nvSpPr>
        <p:spPr>
          <a:xfrm>
            <a:off x="3957632" y="1985373"/>
            <a:ext cx="6096000" cy="646331"/>
          </a:xfrm>
          <a:prstGeom prst="rect">
            <a:avLst/>
          </a:prstGeom>
        </p:spPr>
        <p:txBody>
          <a:bodyPr>
            <a:spAutoFit/>
          </a:bodyPr>
          <a:lstStyle/>
          <a:p>
            <a:r>
              <a:rPr lang="ca-ES" dirty="0"/>
              <a:t>conjunt de normes que són elaborades pels governs de les diferents administracions</a:t>
            </a:r>
          </a:p>
        </p:txBody>
      </p:sp>
      <p:sp>
        <p:nvSpPr>
          <p:cNvPr id="11" name="Rectangle 10"/>
          <p:cNvSpPr/>
          <p:nvPr/>
        </p:nvSpPr>
        <p:spPr>
          <a:xfrm>
            <a:off x="2120721" y="4113350"/>
            <a:ext cx="6096000" cy="2308324"/>
          </a:xfrm>
          <a:prstGeom prst="rect">
            <a:avLst/>
          </a:prstGeom>
        </p:spPr>
        <p:txBody>
          <a:bodyPr>
            <a:spAutoFit/>
          </a:bodyPr>
          <a:lstStyle/>
          <a:p>
            <a:r>
              <a:rPr lang="es-ES" dirty="0" err="1"/>
              <a:t>Declaració</a:t>
            </a:r>
            <a:r>
              <a:rPr lang="es-ES" dirty="0"/>
              <a:t> Universal </a:t>
            </a:r>
            <a:r>
              <a:rPr lang="es-ES" dirty="0" err="1"/>
              <a:t>dels</a:t>
            </a:r>
            <a:r>
              <a:rPr lang="es-ES" dirty="0"/>
              <a:t> </a:t>
            </a:r>
            <a:r>
              <a:rPr lang="es-ES" dirty="0" err="1"/>
              <a:t>Drets</a:t>
            </a:r>
            <a:r>
              <a:rPr lang="es-ES" dirty="0"/>
              <a:t> </a:t>
            </a:r>
            <a:r>
              <a:rPr lang="es-ES" dirty="0" err="1"/>
              <a:t>Humans</a:t>
            </a:r>
            <a:endParaRPr lang="es-ES" dirty="0"/>
          </a:p>
          <a:p>
            <a:endParaRPr lang="es-ES" dirty="0"/>
          </a:p>
          <a:p>
            <a:r>
              <a:rPr lang="es-ES" dirty="0" smtClean="0">
                <a:hlinkClick r:id="rId2"/>
              </a:rPr>
              <a:t>www.youtube.com/watch?v=HSgMh2C9qtY</a:t>
            </a:r>
            <a:endParaRPr lang="es-ES" dirty="0" smtClean="0"/>
          </a:p>
          <a:p>
            <a:endParaRPr lang="es-ES" dirty="0"/>
          </a:p>
          <a:p>
            <a:r>
              <a:rPr lang="es-ES" dirty="0" err="1"/>
              <a:t>Aprovació</a:t>
            </a:r>
            <a:r>
              <a:rPr lang="es-ES" dirty="0"/>
              <a:t> del </a:t>
            </a:r>
            <a:r>
              <a:rPr lang="es-ES" dirty="0" err="1"/>
              <a:t>matrimoni</a:t>
            </a:r>
            <a:r>
              <a:rPr lang="es-ES" dirty="0"/>
              <a:t> homosexual</a:t>
            </a:r>
          </a:p>
          <a:p>
            <a:endParaRPr lang="es-ES" dirty="0"/>
          </a:p>
          <a:p>
            <a:r>
              <a:rPr lang="es-ES" dirty="0">
                <a:hlinkClick r:id="rId3"/>
              </a:rPr>
              <a:t>http://</a:t>
            </a:r>
            <a:r>
              <a:rPr lang="es-ES" dirty="0" smtClean="0">
                <a:hlinkClick r:id="rId3"/>
              </a:rPr>
              <a:t>www.youtube.com/watch?v=JnCdpf51AkM</a:t>
            </a:r>
            <a:endParaRPr lang="es-ES" dirty="0" smtClean="0"/>
          </a:p>
          <a:p>
            <a:endParaRPr lang="es-ES" dirty="0"/>
          </a:p>
        </p:txBody>
      </p:sp>
    </p:spTree>
    <p:extLst>
      <p:ext uri="{BB962C8B-B14F-4D97-AF65-F5344CB8AC3E}">
        <p14:creationId xmlns:p14="http://schemas.microsoft.com/office/powerpoint/2010/main" val="2677085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idor de contingut 2"/>
          <p:cNvSpPr>
            <a:spLocks noGrp="1"/>
          </p:cNvSpPr>
          <p:nvPr>
            <p:ph idx="1"/>
          </p:nvPr>
        </p:nvSpPr>
        <p:spPr>
          <a:xfrm>
            <a:off x="1076579" y="640882"/>
            <a:ext cx="8596668" cy="3880773"/>
          </a:xfrm>
        </p:spPr>
        <p:txBody>
          <a:bodyPr>
            <a:normAutofit/>
          </a:bodyPr>
          <a:lstStyle/>
          <a:p>
            <a:r>
              <a:rPr lang="ca-ES" sz="3200" dirty="0" smtClean="0">
                <a:latin typeface="Arial" panose="020B0604020202020204" pitchFamily="34" charset="0"/>
                <a:cs typeface="Arial" panose="020B0604020202020204" pitchFamily="34" charset="0"/>
              </a:rPr>
              <a:t>La societat requereix d’unes normes, per:</a:t>
            </a:r>
          </a:p>
          <a:p>
            <a:pPr marL="400050" lvl="1" indent="0">
              <a:buNone/>
            </a:pPr>
            <a:r>
              <a:rPr lang="ca-ES" sz="3000" dirty="0" smtClean="0">
                <a:latin typeface="Arial" panose="020B0604020202020204" pitchFamily="34" charset="0"/>
                <a:cs typeface="Arial" panose="020B0604020202020204" pitchFamily="34" charset="0"/>
              </a:rPr>
              <a:t>.- garantir la relació entre individus</a:t>
            </a:r>
          </a:p>
          <a:p>
            <a:pPr marL="400050" lvl="1" indent="0">
              <a:buNone/>
            </a:pPr>
            <a:r>
              <a:rPr lang="ca-ES" sz="3000" dirty="0" smtClean="0">
                <a:latin typeface="Arial" panose="020B0604020202020204" pitchFamily="34" charset="0"/>
                <a:cs typeface="Arial" panose="020B0604020202020204" pitchFamily="34" charset="0"/>
              </a:rPr>
              <a:t>.- facilitar la convivència</a:t>
            </a:r>
          </a:p>
          <a:p>
            <a:pPr marL="400050" lvl="1" indent="0">
              <a:buNone/>
            </a:pPr>
            <a:r>
              <a:rPr lang="ca-ES" sz="3000" dirty="0" smtClean="0">
                <a:latin typeface="Arial" panose="020B0604020202020204" pitchFamily="34" charset="0"/>
                <a:cs typeface="Arial" panose="020B0604020202020204" pitchFamily="34" charset="0"/>
              </a:rPr>
              <a:t>.- ajudar a resoldre conflictes</a:t>
            </a:r>
          </a:p>
          <a:p>
            <a:pPr marL="400050" lvl="1" indent="0">
              <a:buNone/>
            </a:pPr>
            <a:r>
              <a:rPr lang="ca-ES" sz="3000" dirty="0" smtClean="0">
                <a:latin typeface="Arial" panose="020B0604020202020204" pitchFamily="34" charset="0"/>
                <a:cs typeface="Arial" panose="020B0604020202020204" pitchFamily="34" charset="0"/>
              </a:rPr>
              <a:t>.- donar seguretat</a:t>
            </a:r>
          </a:p>
          <a:p>
            <a:pPr marL="400050" lvl="1" indent="0">
              <a:buNone/>
            </a:pPr>
            <a:r>
              <a:rPr lang="ca-ES" sz="3000" dirty="0" smtClean="0">
                <a:latin typeface="Arial" panose="020B0604020202020204" pitchFamily="34" charset="0"/>
                <a:cs typeface="Arial" panose="020B0604020202020204" pitchFamily="34" charset="0"/>
              </a:rPr>
              <a:t>.- ...</a:t>
            </a:r>
            <a:endParaRPr lang="ca-ES" sz="3000" dirty="0">
              <a:latin typeface="Arial" panose="020B0604020202020204" pitchFamily="34" charset="0"/>
              <a:cs typeface="Arial" panose="020B0604020202020204" pitchFamily="34" charset="0"/>
            </a:endParaRPr>
          </a:p>
        </p:txBody>
      </p:sp>
      <p:sp>
        <p:nvSpPr>
          <p:cNvPr id="4" name="Rectangle 3"/>
          <p:cNvSpPr/>
          <p:nvPr/>
        </p:nvSpPr>
        <p:spPr>
          <a:xfrm>
            <a:off x="1210616" y="5117723"/>
            <a:ext cx="11281892" cy="1754326"/>
          </a:xfrm>
          <a:prstGeom prst="rect">
            <a:avLst/>
          </a:prstGeom>
        </p:spPr>
        <p:txBody>
          <a:bodyPr wrap="square">
            <a:spAutoFit/>
          </a:bodyPr>
          <a:lstStyle/>
          <a:p>
            <a:r>
              <a:rPr lang="es-ES" dirty="0" err="1"/>
              <a:t>Convivència</a:t>
            </a:r>
            <a:endParaRPr lang="es-ES" dirty="0"/>
          </a:p>
          <a:p>
            <a:r>
              <a:rPr lang="es-ES" dirty="0">
                <a:hlinkClick r:id="rId2"/>
              </a:rPr>
              <a:t>http://</a:t>
            </a:r>
            <a:r>
              <a:rPr lang="es-ES" dirty="0" smtClean="0">
                <a:hlinkClick r:id="rId2"/>
              </a:rPr>
              <a:t>www.tv3.cat/videos/3676830/Multa-de-800-euros-a-un-nen-de-7-anys-que-tocava-la-trompa</a:t>
            </a:r>
            <a:endParaRPr lang="es-ES" dirty="0" smtClean="0"/>
          </a:p>
          <a:p>
            <a:endParaRPr lang="es-ES" dirty="0"/>
          </a:p>
          <a:p>
            <a:r>
              <a:rPr lang="es-ES" dirty="0"/>
              <a:t>La </a:t>
            </a:r>
            <a:r>
              <a:rPr lang="es-ES" dirty="0" err="1"/>
              <a:t>dació</a:t>
            </a:r>
            <a:r>
              <a:rPr lang="es-ES" dirty="0"/>
              <a:t> en </a:t>
            </a:r>
            <a:r>
              <a:rPr lang="es-ES" dirty="0" err="1"/>
              <a:t>pagament</a:t>
            </a:r>
            <a:endParaRPr lang="es-ES" dirty="0"/>
          </a:p>
          <a:p>
            <a:r>
              <a:rPr lang="es-ES" dirty="0">
                <a:hlinkClick r:id="rId3"/>
              </a:rPr>
              <a:t>http://</a:t>
            </a:r>
            <a:r>
              <a:rPr lang="es-ES" dirty="0" smtClean="0">
                <a:hlinkClick r:id="rId3"/>
              </a:rPr>
              <a:t>ccaa.elpais.com/ccaa/2012/04/19/videos/1334821170_274815.html</a:t>
            </a:r>
            <a:endParaRPr lang="es-ES" dirty="0" smtClean="0"/>
          </a:p>
          <a:p>
            <a:endParaRPr lang="es-ES" dirty="0"/>
          </a:p>
        </p:txBody>
      </p:sp>
    </p:spTree>
    <p:extLst>
      <p:ext uri="{BB962C8B-B14F-4D97-AF65-F5344CB8AC3E}">
        <p14:creationId xmlns:p14="http://schemas.microsoft.com/office/powerpoint/2010/main" val="11474695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677334" y="609600"/>
            <a:ext cx="7539387" cy="755561"/>
          </a:xfrm>
        </p:spPr>
        <p:txBody>
          <a:bodyPr>
            <a:normAutofit/>
          </a:bodyPr>
          <a:lstStyle/>
          <a:p>
            <a:r>
              <a:rPr lang="ca-ES" sz="4000" dirty="0" smtClean="0">
                <a:latin typeface="Arial" panose="020B0604020202020204" pitchFamily="34" charset="0"/>
                <a:cs typeface="Arial" panose="020B0604020202020204" pitchFamily="34" charset="0"/>
              </a:rPr>
              <a:t>La iniciativa legislativa</a:t>
            </a:r>
            <a:endParaRPr lang="ca-ES" sz="4000" dirty="0">
              <a:latin typeface="Arial" panose="020B0604020202020204" pitchFamily="34" charset="0"/>
              <a:cs typeface="Arial" panose="020B0604020202020204" pitchFamily="34" charset="0"/>
            </a:endParaRPr>
          </a:p>
        </p:txBody>
      </p:sp>
      <p:sp>
        <p:nvSpPr>
          <p:cNvPr id="3" name="Rectangle 2"/>
          <p:cNvSpPr/>
          <p:nvPr/>
        </p:nvSpPr>
        <p:spPr>
          <a:xfrm>
            <a:off x="1025540" y="1627932"/>
            <a:ext cx="9110134" cy="646331"/>
          </a:xfrm>
          <a:prstGeom prst="rect">
            <a:avLst/>
          </a:prstGeom>
        </p:spPr>
        <p:txBody>
          <a:bodyPr wrap="square">
            <a:spAutoFit/>
          </a:bodyPr>
          <a:lstStyle/>
          <a:p>
            <a:r>
              <a:rPr lang="ca-ES" dirty="0"/>
              <a:t>Perquè una llei entri en vigor cal que hagi estat aprovada per les Corts, sancionada i promulgada pel rei i publicada en el Butlletí Oficial de l’Estat (BOE).</a:t>
            </a:r>
          </a:p>
        </p:txBody>
      </p:sp>
      <p:sp>
        <p:nvSpPr>
          <p:cNvPr id="4" name="Rectangle 3"/>
          <p:cNvSpPr/>
          <p:nvPr/>
        </p:nvSpPr>
        <p:spPr>
          <a:xfrm>
            <a:off x="1725769" y="2537034"/>
            <a:ext cx="9028090" cy="923330"/>
          </a:xfrm>
          <a:prstGeom prst="rect">
            <a:avLst/>
          </a:prstGeom>
        </p:spPr>
        <p:txBody>
          <a:bodyPr wrap="square">
            <a:spAutoFit/>
          </a:bodyPr>
          <a:lstStyle/>
          <a:p>
            <a:r>
              <a:rPr lang="es-ES" dirty="0"/>
              <a:t>La iniciativa legislativa </a:t>
            </a:r>
            <a:r>
              <a:rPr lang="es-ES" dirty="0" err="1"/>
              <a:t>és</a:t>
            </a:r>
            <a:r>
              <a:rPr lang="es-ES" dirty="0"/>
              <a:t> la </a:t>
            </a:r>
            <a:r>
              <a:rPr lang="es-ES" dirty="0" err="1"/>
              <a:t>potestat</a:t>
            </a:r>
            <a:r>
              <a:rPr lang="es-ES" dirty="0"/>
              <a:t> que </a:t>
            </a:r>
            <a:r>
              <a:rPr lang="es-ES" dirty="0" err="1"/>
              <a:t>confereix</a:t>
            </a:r>
            <a:r>
              <a:rPr lang="es-ES" dirty="0"/>
              <a:t> la </a:t>
            </a:r>
            <a:r>
              <a:rPr lang="es-ES" dirty="0" err="1"/>
              <a:t>Constitució</a:t>
            </a:r>
            <a:r>
              <a:rPr lang="es-ES" dirty="0"/>
              <a:t> a </a:t>
            </a:r>
            <a:r>
              <a:rPr lang="es-ES" dirty="0" err="1"/>
              <a:t>diferents</a:t>
            </a:r>
            <a:r>
              <a:rPr lang="es-ES" dirty="0"/>
              <a:t> </a:t>
            </a:r>
            <a:r>
              <a:rPr lang="es-ES" dirty="0" err="1"/>
              <a:t>òrgans</a:t>
            </a:r>
            <a:r>
              <a:rPr lang="es-ES" dirty="0"/>
              <a:t> de </a:t>
            </a:r>
            <a:r>
              <a:rPr lang="es-ES" dirty="0" err="1"/>
              <a:t>l’Estat</a:t>
            </a:r>
            <a:r>
              <a:rPr lang="es-ES" dirty="0"/>
              <a:t> per a iniciar el </a:t>
            </a:r>
            <a:r>
              <a:rPr lang="es-ES" dirty="0" err="1"/>
              <a:t>procediment</a:t>
            </a:r>
            <a:r>
              <a:rPr lang="es-ES" dirty="0"/>
              <a:t> de </a:t>
            </a:r>
            <a:r>
              <a:rPr lang="es-ES" dirty="0" err="1"/>
              <a:t>tràmit</a:t>
            </a:r>
            <a:r>
              <a:rPr lang="es-ES" dirty="0"/>
              <a:t> que </a:t>
            </a:r>
            <a:r>
              <a:rPr lang="es-ES" dirty="0" err="1"/>
              <a:t>comporti</a:t>
            </a:r>
            <a:r>
              <a:rPr lang="es-ES" dirty="0"/>
              <a:t> la </a:t>
            </a:r>
            <a:r>
              <a:rPr lang="es-ES" dirty="0" err="1"/>
              <a:t>elaboració</a:t>
            </a:r>
            <a:r>
              <a:rPr lang="es-ES" dirty="0"/>
              <a:t>, </a:t>
            </a:r>
            <a:r>
              <a:rPr lang="es-ES" dirty="0" err="1"/>
              <a:t>aprovació</a:t>
            </a:r>
            <a:r>
              <a:rPr lang="es-ES" dirty="0"/>
              <a:t>, </a:t>
            </a:r>
            <a:r>
              <a:rPr lang="es-ES" dirty="0" err="1"/>
              <a:t>modificació</a:t>
            </a:r>
            <a:r>
              <a:rPr lang="es-ES" dirty="0"/>
              <a:t> o </a:t>
            </a:r>
            <a:r>
              <a:rPr lang="es-ES" dirty="0" err="1"/>
              <a:t>derogació</a:t>
            </a:r>
            <a:r>
              <a:rPr lang="es-ES" dirty="0"/>
              <a:t> </a:t>
            </a:r>
            <a:r>
              <a:rPr lang="es-ES" dirty="0" err="1"/>
              <a:t>d’una</a:t>
            </a:r>
            <a:r>
              <a:rPr lang="es-ES" dirty="0"/>
              <a:t> </a:t>
            </a:r>
            <a:r>
              <a:rPr lang="es-ES" dirty="0" err="1"/>
              <a:t>llei</a:t>
            </a:r>
            <a:r>
              <a:rPr lang="es-ES" dirty="0"/>
              <a:t>.</a:t>
            </a:r>
            <a:endParaRPr lang="ca-ES" dirty="0"/>
          </a:p>
        </p:txBody>
      </p:sp>
      <p:sp>
        <p:nvSpPr>
          <p:cNvPr id="10" name="Contenidor de contingut 2"/>
          <p:cNvSpPr txBox="1">
            <a:spLocks/>
          </p:cNvSpPr>
          <p:nvPr/>
        </p:nvSpPr>
        <p:spPr>
          <a:xfrm>
            <a:off x="677334" y="3729859"/>
            <a:ext cx="5971982" cy="67669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ca-ES" sz="3200" dirty="0" smtClean="0">
                <a:latin typeface="Arial" panose="020B0604020202020204" pitchFamily="34" charset="0"/>
                <a:cs typeface="Arial" panose="020B0604020202020204" pitchFamily="34" charset="0"/>
              </a:rPr>
              <a:t>Origen del text</a:t>
            </a:r>
            <a:endParaRPr lang="ca-ES" sz="3200" i="1" dirty="0" smtClean="0">
              <a:latin typeface="Arial" panose="020B0604020202020204" pitchFamily="34" charset="0"/>
              <a:cs typeface="Arial" panose="020B0604020202020204" pitchFamily="34" charset="0"/>
            </a:endParaRPr>
          </a:p>
          <a:p>
            <a:pPr marL="0" indent="0">
              <a:buNone/>
            </a:pPr>
            <a:endParaRPr lang="ca-ES" sz="3200" dirty="0">
              <a:latin typeface="Arial" panose="020B0604020202020204" pitchFamily="34" charset="0"/>
              <a:cs typeface="Arial" panose="020B0604020202020204" pitchFamily="34" charset="0"/>
            </a:endParaRPr>
          </a:p>
        </p:txBody>
      </p:sp>
      <p:sp>
        <p:nvSpPr>
          <p:cNvPr id="5" name="Rectangle 4"/>
          <p:cNvSpPr/>
          <p:nvPr/>
        </p:nvSpPr>
        <p:spPr>
          <a:xfrm>
            <a:off x="1399026" y="4406557"/>
            <a:ext cx="9869987" cy="646331"/>
          </a:xfrm>
          <a:prstGeom prst="rect">
            <a:avLst/>
          </a:prstGeom>
        </p:spPr>
        <p:txBody>
          <a:bodyPr wrap="square">
            <a:spAutoFit/>
          </a:bodyPr>
          <a:lstStyle/>
          <a:p>
            <a:r>
              <a:rPr lang="es-ES" dirty="0" err="1"/>
              <a:t>Els</a:t>
            </a:r>
            <a:r>
              <a:rPr lang="es-ES" dirty="0"/>
              <a:t> </a:t>
            </a:r>
            <a:r>
              <a:rPr lang="es-ES" dirty="0" err="1"/>
              <a:t>projectes</a:t>
            </a:r>
            <a:r>
              <a:rPr lang="es-ES" dirty="0"/>
              <a:t> de </a:t>
            </a:r>
            <a:r>
              <a:rPr lang="es-ES" dirty="0" err="1"/>
              <a:t>llei</a:t>
            </a:r>
            <a:r>
              <a:rPr lang="es-ES" dirty="0"/>
              <a:t> </a:t>
            </a:r>
            <a:r>
              <a:rPr lang="es-ES" dirty="0" err="1"/>
              <a:t>són</a:t>
            </a:r>
            <a:r>
              <a:rPr lang="es-ES" dirty="0"/>
              <a:t> </a:t>
            </a:r>
            <a:r>
              <a:rPr lang="es-ES" dirty="0" err="1"/>
              <a:t>els</a:t>
            </a:r>
            <a:r>
              <a:rPr lang="es-ES" dirty="0"/>
              <a:t> </a:t>
            </a:r>
            <a:r>
              <a:rPr lang="es-ES" dirty="0" err="1"/>
              <a:t>esborranys</a:t>
            </a:r>
            <a:r>
              <a:rPr lang="es-ES" dirty="0"/>
              <a:t> </a:t>
            </a:r>
            <a:r>
              <a:rPr lang="es-ES" dirty="0" err="1"/>
              <a:t>d’una</a:t>
            </a:r>
            <a:r>
              <a:rPr lang="es-ES" dirty="0"/>
              <a:t> </a:t>
            </a:r>
            <a:r>
              <a:rPr lang="es-ES" dirty="0" err="1"/>
              <a:t>llei</a:t>
            </a:r>
            <a:r>
              <a:rPr lang="es-ES" dirty="0"/>
              <a:t> que presenta el </a:t>
            </a:r>
            <a:r>
              <a:rPr lang="es-ES" dirty="0" err="1"/>
              <a:t>Govern</a:t>
            </a:r>
            <a:r>
              <a:rPr lang="es-ES" dirty="0"/>
              <a:t> a les </a:t>
            </a:r>
            <a:r>
              <a:rPr lang="es-ES" dirty="0" err="1"/>
              <a:t>Corts</a:t>
            </a:r>
            <a:r>
              <a:rPr lang="es-ES" dirty="0"/>
              <a:t> per a la </a:t>
            </a:r>
            <a:r>
              <a:rPr lang="es-ES" dirty="0" err="1"/>
              <a:t>seva</a:t>
            </a:r>
            <a:r>
              <a:rPr lang="es-ES" dirty="0"/>
              <a:t> </a:t>
            </a:r>
            <a:r>
              <a:rPr lang="es-ES" dirty="0" err="1"/>
              <a:t>tramitació</a:t>
            </a:r>
            <a:r>
              <a:rPr lang="es-ES" dirty="0"/>
              <a:t> i </a:t>
            </a:r>
            <a:r>
              <a:rPr lang="es-ES" dirty="0" err="1"/>
              <a:t>aprovació</a:t>
            </a:r>
            <a:r>
              <a:rPr lang="es-ES" dirty="0"/>
              <a:t>.</a:t>
            </a:r>
            <a:endParaRPr lang="ca-ES" dirty="0"/>
          </a:p>
        </p:txBody>
      </p:sp>
      <p:sp>
        <p:nvSpPr>
          <p:cNvPr id="6" name="Rectangle 5"/>
          <p:cNvSpPr/>
          <p:nvPr/>
        </p:nvSpPr>
        <p:spPr>
          <a:xfrm>
            <a:off x="1399025" y="5406420"/>
            <a:ext cx="8195735" cy="369332"/>
          </a:xfrm>
          <a:prstGeom prst="rect">
            <a:avLst/>
          </a:prstGeom>
        </p:spPr>
        <p:txBody>
          <a:bodyPr wrap="square">
            <a:spAutoFit/>
          </a:bodyPr>
          <a:lstStyle/>
          <a:p>
            <a:r>
              <a:rPr lang="ca-ES" dirty="0"/>
              <a:t>Les propostes de llei són esborranys d’una llei que presenten les Corts.</a:t>
            </a:r>
          </a:p>
        </p:txBody>
      </p:sp>
    </p:spTree>
    <p:extLst>
      <p:ext uri="{BB962C8B-B14F-4D97-AF65-F5344CB8AC3E}">
        <p14:creationId xmlns:p14="http://schemas.microsoft.com/office/powerpoint/2010/main" val="18330923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677334" y="609600"/>
            <a:ext cx="7539387" cy="755561"/>
          </a:xfrm>
        </p:spPr>
        <p:txBody>
          <a:bodyPr>
            <a:normAutofit/>
          </a:bodyPr>
          <a:lstStyle/>
          <a:p>
            <a:r>
              <a:rPr lang="ca-ES" sz="4000" dirty="0" smtClean="0">
                <a:latin typeface="Arial" panose="020B0604020202020204" pitchFamily="34" charset="0"/>
                <a:cs typeface="Arial" panose="020B0604020202020204" pitchFamily="34" charset="0"/>
              </a:rPr>
              <a:t>Publicitat de les normes</a:t>
            </a:r>
            <a:endParaRPr lang="ca-ES" sz="4000" dirty="0">
              <a:latin typeface="Arial" panose="020B0604020202020204" pitchFamily="34" charset="0"/>
              <a:cs typeface="Arial" panose="020B0604020202020204" pitchFamily="34" charset="0"/>
            </a:endParaRPr>
          </a:p>
        </p:txBody>
      </p:sp>
      <p:sp>
        <p:nvSpPr>
          <p:cNvPr id="7" name="Rectangle 6"/>
          <p:cNvSpPr/>
          <p:nvPr/>
        </p:nvSpPr>
        <p:spPr>
          <a:xfrm>
            <a:off x="1399026" y="1365161"/>
            <a:ext cx="8453311" cy="369332"/>
          </a:xfrm>
          <a:prstGeom prst="rect">
            <a:avLst/>
          </a:prstGeom>
        </p:spPr>
        <p:txBody>
          <a:bodyPr wrap="square">
            <a:spAutoFit/>
          </a:bodyPr>
          <a:lstStyle/>
          <a:p>
            <a:r>
              <a:rPr lang="es-ES" dirty="0" smtClean="0"/>
              <a:t>El </a:t>
            </a:r>
            <a:r>
              <a:rPr lang="es-ES" dirty="0" err="1"/>
              <a:t>desconeixement</a:t>
            </a:r>
            <a:r>
              <a:rPr lang="es-ES" dirty="0"/>
              <a:t> de la </a:t>
            </a:r>
            <a:r>
              <a:rPr lang="es-ES" dirty="0" err="1"/>
              <a:t>llei</a:t>
            </a:r>
            <a:r>
              <a:rPr lang="es-ES" dirty="0"/>
              <a:t> no </a:t>
            </a:r>
            <a:r>
              <a:rPr lang="es-ES" dirty="0" err="1"/>
              <a:t>eximeix</a:t>
            </a:r>
            <a:r>
              <a:rPr lang="es-ES" dirty="0"/>
              <a:t> la </a:t>
            </a:r>
            <a:r>
              <a:rPr lang="es-ES" dirty="0" err="1"/>
              <a:t>ciutadania</a:t>
            </a:r>
            <a:r>
              <a:rPr lang="es-ES" dirty="0"/>
              <a:t> </a:t>
            </a:r>
            <a:r>
              <a:rPr lang="es-ES" dirty="0" err="1"/>
              <a:t>d’haver</a:t>
            </a:r>
            <a:r>
              <a:rPr lang="es-ES" dirty="0"/>
              <a:t>-la de </a:t>
            </a:r>
            <a:r>
              <a:rPr lang="es-ES" dirty="0" err="1"/>
              <a:t>complir</a:t>
            </a:r>
            <a:endParaRPr lang="ca-ES" dirty="0"/>
          </a:p>
        </p:txBody>
      </p:sp>
      <p:sp>
        <p:nvSpPr>
          <p:cNvPr id="8" name="Rectangle 7"/>
          <p:cNvSpPr/>
          <p:nvPr/>
        </p:nvSpPr>
        <p:spPr>
          <a:xfrm>
            <a:off x="948264" y="2001213"/>
            <a:ext cx="9676806" cy="3416320"/>
          </a:xfrm>
          <a:prstGeom prst="rect">
            <a:avLst/>
          </a:prstGeom>
        </p:spPr>
        <p:txBody>
          <a:bodyPr wrap="square">
            <a:spAutoFit/>
          </a:bodyPr>
          <a:lstStyle/>
          <a:p>
            <a:r>
              <a:rPr lang="ca-ES" dirty="0"/>
              <a:t>Per tal que realment es pugui conèixer els continguts de les lleis és obligada la publicació en el butlletí oficial corresponent a l’àmbit d’aplicació. </a:t>
            </a:r>
            <a:endParaRPr lang="ca-ES" dirty="0" smtClean="0"/>
          </a:p>
          <a:p>
            <a:endParaRPr lang="ca-ES" dirty="0" smtClean="0"/>
          </a:p>
          <a:p>
            <a:pPr marL="631825"/>
            <a:r>
              <a:rPr lang="ca-ES" dirty="0" smtClean="0"/>
              <a:t>.- Si </a:t>
            </a:r>
            <a:r>
              <a:rPr lang="ca-ES" dirty="0"/>
              <a:t>la norma és d’àmbit estatal, s’haurà de publicar en el Butlletí Oficial de l’Estat </a:t>
            </a:r>
            <a:endParaRPr lang="ca-ES" dirty="0" smtClean="0"/>
          </a:p>
          <a:p>
            <a:pPr marL="1879600"/>
            <a:r>
              <a:rPr lang="ca-ES" dirty="0" smtClean="0">
                <a:hlinkClick r:id="rId2"/>
              </a:rPr>
              <a:t>https</a:t>
            </a:r>
            <a:r>
              <a:rPr lang="ca-ES" dirty="0">
                <a:hlinkClick r:id="rId2"/>
              </a:rPr>
              <a:t>://www.boe.es/diario_boe</a:t>
            </a:r>
            <a:r>
              <a:rPr lang="ca-ES" dirty="0" smtClean="0">
                <a:hlinkClick r:id="rId2"/>
              </a:rPr>
              <a:t>/</a:t>
            </a:r>
            <a:endParaRPr lang="ca-ES" dirty="0" smtClean="0"/>
          </a:p>
          <a:p>
            <a:pPr marL="631825"/>
            <a:endParaRPr lang="ca-ES" dirty="0" smtClean="0"/>
          </a:p>
          <a:p>
            <a:pPr marL="631825"/>
            <a:r>
              <a:rPr lang="ca-ES" dirty="0" smtClean="0"/>
              <a:t>.- Si </a:t>
            </a:r>
            <a:r>
              <a:rPr lang="ca-ES" dirty="0"/>
              <a:t>és d’àmbit autonòmic, en el butlletí oficial corresponent, i </a:t>
            </a:r>
            <a:endParaRPr lang="ca-ES" dirty="0" smtClean="0"/>
          </a:p>
          <a:p>
            <a:pPr marL="1790700"/>
            <a:r>
              <a:rPr lang="ca-ES" dirty="0" smtClean="0">
                <a:hlinkClick r:id="rId3"/>
              </a:rPr>
              <a:t>http</a:t>
            </a:r>
            <a:r>
              <a:rPr lang="ca-ES" dirty="0">
                <a:hlinkClick r:id="rId3"/>
              </a:rPr>
              <a:t>://dogc.gencat.cat/ca</a:t>
            </a:r>
            <a:r>
              <a:rPr lang="ca-ES" dirty="0" smtClean="0">
                <a:hlinkClick r:id="rId3"/>
              </a:rPr>
              <a:t>/</a:t>
            </a:r>
            <a:endParaRPr lang="ca-ES" dirty="0" smtClean="0"/>
          </a:p>
          <a:p>
            <a:pPr marL="631825"/>
            <a:endParaRPr lang="ca-ES" dirty="0" smtClean="0"/>
          </a:p>
          <a:p>
            <a:pPr marL="631825"/>
            <a:r>
              <a:rPr lang="ca-ES" dirty="0" smtClean="0"/>
              <a:t>.- Si </a:t>
            </a:r>
            <a:r>
              <a:rPr lang="ca-ES" dirty="0"/>
              <a:t>és d’àmbit de la Unió Europea, en el Diari Oficial de la Unió Europea</a:t>
            </a:r>
            <a:r>
              <a:rPr lang="ca-ES" dirty="0" smtClean="0"/>
              <a:t>.</a:t>
            </a:r>
          </a:p>
          <a:p>
            <a:pPr marL="1790700"/>
            <a:r>
              <a:rPr lang="ca-ES" dirty="0">
                <a:hlinkClick r:id="rId4"/>
              </a:rPr>
              <a:t>http://</a:t>
            </a:r>
            <a:r>
              <a:rPr lang="ca-ES" dirty="0" smtClean="0">
                <a:hlinkClick r:id="rId4"/>
              </a:rPr>
              <a:t>eur-lex.europa.eu/oj/direct-access.html?locale=es</a:t>
            </a:r>
            <a:endParaRPr lang="ca-ES" dirty="0" smtClean="0"/>
          </a:p>
          <a:p>
            <a:pPr marL="631825"/>
            <a:endParaRPr lang="ca-ES" dirty="0"/>
          </a:p>
        </p:txBody>
      </p:sp>
      <p:sp>
        <p:nvSpPr>
          <p:cNvPr id="9" name="Rectangle 8"/>
          <p:cNvSpPr/>
          <p:nvPr/>
        </p:nvSpPr>
        <p:spPr>
          <a:xfrm>
            <a:off x="212501" y="5517740"/>
            <a:ext cx="11833538" cy="584775"/>
          </a:xfrm>
          <a:prstGeom prst="rect">
            <a:avLst/>
          </a:prstGeom>
        </p:spPr>
        <p:txBody>
          <a:bodyPr wrap="square">
            <a:spAutoFit/>
          </a:bodyPr>
          <a:lstStyle/>
          <a:p>
            <a:r>
              <a:rPr lang="ca-ES" sz="1600" i="1" dirty="0" smtClean="0"/>
              <a:t>1,- Consulteu </a:t>
            </a:r>
            <a:r>
              <a:rPr lang="ca-ES" sz="1600" i="1" dirty="0"/>
              <a:t>en línia el Butlletí Oficial de l’Estat (http://www.boe.es/), accediu a l’apartat </a:t>
            </a:r>
            <a:r>
              <a:rPr lang="ca-ES" sz="1600" i="1" dirty="0" err="1"/>
              <a:t>Contenido</a:t>
            </a:r>
            <a:r>
              <a:rPr lang="ca-ES" sz="1600" i="1" dirty="0"/>
              <a:t> del BOE que trobareu a l’opció </a:t>
            </a:r>
            <a:r>
              <a:rPr lang="ca-ES" sz="1600" i="1" dirty="0" err="1"/>
              <a:t>Búsquedas</a:t>
            </a:r>
            <a:r>
              <a:rPr lang="ca-ES" sz="1600" i="1" dirty="0"/>
              <a:t> i descriviu els continguts que es poden trobar en els diferents apartats del BOE.</a:t>
            </a:r>
          </a:p>
        </p:txBody>
      </p:sp>
      <p:sp>
        <p:nvSpPr>
          <p:cNvPr id="11" name="Rectangle 10"/>
          <p:cNvSpPr/>
          <p:nvPr/>
        </p:nvSpPr>
        <p:spPr>
          <a:xfrm>
            <a:off x="212501" y="6211669"/>
            <a:ext cx="11621037" cy="584775"/>
          </a:xfrm>
          <a:prstGeom prst="rect">
            <a:avLst/>
          </a:prstGeom>
        </p:spPr>
        <p:txBody>
          <a:bodyPr wrap="square">
            <a:spAutoFit/>
          </a:bodyPr>
          <a:lstStyle/>
          <a:p>
            <a:r>
              <a:rPr lang="ca-ES" sz="1600" i="1" dirty="0" smtClean="0"/>
              <a:t>2,- Utilitzeu </a:t>
            </a:r>
            <a:r>
              <a:rPr lang="ca-ES" sz="1600" i="1" dirty="0"/>
              <a:t>la cerca avançada del Butlletí Oficial de l’Estat per buscar informació sobre el contingut de la Llei orgànica 3/2007, de 22 de març, i digueu quins són els continguts sobre els quals tracta aquesta llei.</a:t>
            </a:r>
          </a:p>
        </p:txBody>
      </p:sp>
    </p:spTree>
    <p:extLst>
      <p:ext uri="{BB962C8B-B14F-4D97-AF65-F5344CB8AC3E}">
        <p14:creationId xmlns:p14="http://schemas.microsoft.com/office/powerpoint/2010/main" val="15577391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677334" y="609600"/>
            <a:ext cx="7539387" cy="755561"/>
          </a:xfrm>
        </p:spPr>
        <p:txBody>
          <a:bodyPr>
            <a:normAutofit/>
          </a:bodyPr>
          <a:lstStyle/>
          <a:p>
            <a:r>
              <a:rPr lang="ca-ES" sz="4000" dirty="0" smtClean="0">
                <a:latin typeface="Arial" panose="020B0604020202020204" pitchFamily="34" charset="0"/>
                <a:cs typeface="Arial" panose="020B0604020202020204" pitchFamily="34" charset="0"/>
              </a:rPr>
              <a:t>La divisió de poders</a:t>
            </a:r>
            <a:endParaRPr lang="ca-ES" sz="4000" dirty="0">
              <a:latin typeface="Arial" panose="020B0604020202020204" pitchFamily="34" charset="0"/>
              <a:cs typeface="Arial" panose="020B0604020202020204" pitchFamily="34" charset="0"/>
            </a:endParaRPr>
          </a:p>
        </p:txBody>
      </p:sp>
      <p:sp>
        <p:nvSpPr>
          <p:cNvPr id="3" name="Rectangle 2"/>
          <p:cNvSpPr/>
          <p:nvPr/>
        </p:nvSpPr>
        <p:spPr>
          <a:xfrm>
            <a:off x="1695719" y="1650316"/>
            <a:ext cx="8555864" cy="1200329"/>
          </a:xfrm>
          <a:prstGeom prst="rect">
            <a:avLst/>
          </a:prstGeom>
        </p:spPr>
        <p:txBody>
          <a:bodyPr wrap="square">
            <a:spAutoFit/>
          </a:bodyPr>
          <a:lstStyle/>
          <a:p>
            <a:r>
              <a:rPr lang="ca-ES" dirty="0"/>
              <a:t>L’Estat espanyol s’organitza, tal com estableix la Constitució de 1978, com una monarquia parlamentària. Això vol dir que, tot i l’existència de la figura del monarca, el poble exerceix la sobirania popular mitjançant els seus representant triats democràticament.</a:t>
            </a:r>
          </a:p>
        </p:txBody>
      </p:sp>
      <p:pic>
        <p:nvPicPr>
          <p:cNvPr id="4" name="Imatge 3"/>
          <p:cNvPicPr>
            <a:picLocks noChangeAspect="1"/>
          </p:cNvPicPr>
          <p:nvPr/>
        </p:nvPicPr>
        <p:blipFill>
          <a:blip r:embed="rId2"/>
          <a:stretch>
            <a:fillRect/>
          </a:stretch>
        </p:blipFill>
        <p:spPr>
          <a:xfrm>
            <a:off x="4713667" y="3538658"/>
            <a:ext cx="2234551" cy="2359685"/>
          </a:xfrm>
          <a:prstGeom prst="rect">
            <a:avLst/>
          </a:prstGeom>
        </p:spPr>
      </p:pic>
    </p:spTree>
    <p:extLst>
      <p:ext uri="{BB962C8B-B14F-4D97-AF65-F5344CB8AC3E}">
        <p14:creationId xmlns:p14="http://schemas.microsoft.com/office/powerpoint/2010/main" val="17698446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677334" y="609600"/>
            <a:ext cx="7539387" cy="755561"/>
          </a:xfrm>
        </p:spPr>
        <p:txBody>
          <a:bodyPr>
            <a:normAutofit/>
          </a:bodyPr>
          <a:lstStyle/>
          <a:p>
            <a:r>
              <a:rPr lang="ca-ES" sz="4000" dirty="0" smtClean="0">
                <a:latin typeface="Arial" panose="020B0604020202020204" pitchFamily="34" charset="0"/>
                <a:cs typeface="Arial" panose="020B0604020202020204" pitchFamily="34" charset="0"/>
              </a:rPr>
              <a:t>La divisió de poders</a:t>
            </a:r>
            <a:endParaRPr lang="ca-ES" sz="4000" dirty="0">
              <a:latin typeface="Arial" panose="020B0604020202020204" pitchFamily="34" charset="0"/>
              <a:cs typeface="Arial" panose="020B0604020202020204" pitchFamily="34" charset="0"/>
            </a:endParaRPr>
          </a:p>
        </p:txBody>
      </p:sp>
      <p:sp>
        <p:nvSpPr>
          <p:cNvPr id="5" name="Rectangle 4"/>
          <p:cNvSpPr/>
          <p:nvPr/>
        </p:nvSpPr>
        <p:spPr>
          <a:xfrm>
            <a:off x="1430896" y="2365171"/>
            <a:ext cx="4796843" cy="1477328"/>
          </a:xfrm>
          <a:prstGeom prst="rect">
            <a:avLst/>
          </a:prstGeom>
        </p:spPr>
        <p:txBody>
          <a:bodyPr wrap="square">
            <a:spAutoFit/>
          </a:bodyPr>
          <a:lstStyle/>
          <a:p>
            <a:r>
              <a:rPr lang="ca-ES" dirty="0"/>
              <a:t>La divisió de poders és la manera d’organitzar un estat i facilita que quedin dividides les responsabilitats de l’estat entre diferents institucions i que aquestes puguin treballar amb independència.</a:t>
            </a:r>
          </a:p>
        </p:txBody>
      </p:sp>
      <p:sp>
        <p:nvSpPr>
          <p:cNvPr id="6" name="Rectangle 5"/>
          <p:cNvSpPr/>
          <p:nvPr/>
        </p:nvSpPr>
        <p:spPr>
          <a:xfrm>
            <a:off x="872553" y="1707502"/>
            <a:ext cx="5535490" cy="369332"/>
          </a:xfrm>
          <a:prstGeom prst="rect">
            <a:avLst/>
          </a:prstGeom>
        </p:spPr>
        <p:txBody>
          <a:bodyPr wrap="none">
            <a:spAutoFit/>
          </a:bodyPr>
          <a:lstStyle/>
          <a:p>
            <a:r>
              <a:rPr lang="es-ES" dirty="0"/>
              <a:t>La </a:t>
            </a:r>
            <a:r>
              <a:rPr lang="es-ES" dirty="0" err="1"/>
              <a:t>Constitució</a:t>
            </a:r>
            <a:r>
              <a:rPr lang="es-ES" dirty="0"/>
              <a:t> també </a:t>
            </a:r>
            <a:r>
              <a:rPr lang="es-ES" dirty="0" err="1"/>
              <a:t>estableix</a:t>
            </a:r>
            <a:r>
              <a:rPr lang="es-ES" dirty="0"/>
              <a:t> la </a:t>
            </a:r>
            <a:r>
              <a:rPr lang="es-ES" dirty="0" err="1"/>
              <a:t>divisió</a:t>
            </a:r>
            <a:r>
              <a:rPr lang="es-ES" dirty="0"/>
              <a:t> de </a:t>
            </a:r>
            <a:r>
              <a:rPr lang="es-ES" dirty="0" err="1"/>
              <a:t>poders</a:t>
            </a:r>
            <a:r>
              <a:rPr lang="es-ES" dirty="0"/>
              <a:t>.</a:t>
            </a:r>
            <a:endParaRPr lang="ca-ES" dirty="0"/>
          </a:p>
        </p:txBody>
      </p:sp>
      <p:sp>
        <p:nvSpPr>
          <p:cNvPr id="7" name="Rectangle 6"/>
          <p:cNvSpPr/>
          <p:nvPr/>
        </p:nvSpPr>
        <p:spPr>
          <a:xfrm>
            <a:off x="1048693" y="4130836"/>
            <a:ext cx="4257402" cy="646331"/>
          </a:xfrm>
          <a:prstGeom prst="rect">
            <a:avLst/>
          </a:prstGeom>
        </p:spPr>
        <p:txBody>
          <a:bodyPr wrap="square">
            <a:spAutoFit/>
          </a:bodyPr>
          <a:lstStyle/>
          <a:p>
            <a:r>
              <a:rPr lang="es-ES" dirty="0" err="1"/>
              <a:t>Aquesta</a:t>
            </a:r>
            <a:r>
              <a:rPr lang="es-ES" dirty="0"/>
              <a:t> </a:t>
            </a:r>
            <a:r>
              <a:rPr lang="es-ES" dirty="0" err="1"/>
              <a:t>divisió</a:t>
            </a:r>
            <a:r>
              <a:rPr lang="es-ES" dirty="0"/>
              <a:t> es </a:t>
            </a:r>
            <a:r>
              <a:rPr lang="es-ES" dirty="0" err="1"/>
              <a:t>repeteix</a:t>
            </a:r>
            <a:r>
              <a:rPr lang="es-ES" dirty="0"/>
              <a:t> en </a:t>
            </a:r>
            <a:r>
              <a:rPr lang="es-ES" dirty="0" err="1"/>
              <a:t>els</a:t>
            </a:r>
            <a:r>
              <a:rPr lang="es-ES" dirty="0"/>
              <a:t> </a:t>
            </a:r>
            <a:r>
              <a:rPr lang="es-ES" dirty="0" err="1"/>
              <a:t>diferents</a:t>
            </a:r>
            <a:r>
              <a:rPr lang="es-ES" dirty="0"/>
              <a:t> </a:t>
            </a:r>
            <a:r>
              <a:rPr lang="es-ES" dirty="0" err="1"/>
              <a:t>nivells</a:t>
            </a:r>
            <a:r>
              <a:rPr lang="es-ES" dirty="0"/>
              <a:t> de </a:t>
            </a:r>
            <a:r>
              <a:rPr lang="es-ES" dirty="0" err="1"/>
              <a:t>l’administració</a:t>
            </a:r>
            <a:r>
              <a:rPr lang="es-ES" dirty="0"/>
              <a:t>.</a:t>
            </a:r>
            <a:endParaRPr lang="ca-ES" dirty="0"/>
          </a:p>
        </p:txBody>
      </p:sp>
      <p:pic>
        <p:nvPicPr>
          <p:cNvPr id="8" name="Imatge 7"/>
          <p:cNvPicPr>
            <a:picLocks noChangeAspect="1"/>
          </p:cNvPicPr>
          <p:nvPr/>
        </p:nvPicPr>
        <p:blipFill>
          <a:blip r:embed="rId2"/>
          <a:stretch>
            <a:fillRect/>
          </a:stretch>
        </p:blipFill>
        <p:spPr>
          <a:xfrm>
            <a:off x="6505441" y="2082089"/>
            <a:ext cx="5463324" cy="4097493"/>
          </a:xfrm>
          <a:prstGeom prst="rect">
            <a:avLst/>
          </a:prstGeom>
        </p:spPr>
      </p:pic>
      <p:sp>
        <p:nvSpPr>
          <p:cNvPr id="9" name="Rectangle 8"/>
          <p:cNvSpPr/>
          <p:nvPr/>
        </p:nvSpPr>
        <p:spPr>
          <a:xfrm>
            <a:off x="677334" y="5896501"/>
            <a:ext cx="6096000" cy="923330"/>
          </a:xfrm>
          <a:prstGeom prst="rect">
            <a:avLst/>
          </a:prstGeom>
        </p:spPr>
        <p:txBody>
          <a:bodyPr>
            <a:spAutoFit/>
          </a:bodyPr>
          <a:lstStyle/>
          <a:p>
            <a:r>
              <a:rPr lang="ca-ES" dirty="0">
                <a:hlinkClick r:id="rId3"/>
              </a:rPr>
              <a:t>http://www.ccma.cat/tv3/alacarta/telenoticies-migdia/telenoticies-migdia-28092016/video/5622457</a:t>
            </a:r>
            <a:r>
              <a:rPr lang="ca-ES" dirty="0" smtClean="0">
                <a:hlinkClick r:id="rId3"/>
              </a:rPr>
              <a:t>/</a:t>
            </a:r>
            <a:endParaRPr lang="ca-ES" dirty="0" smtClean="0"/>
          </a:p>
          <a:p>
            <a:endParaRPr lang="ca-ES" dirty="0"/>
          </a:p>
        </p:txBody>
      </p:sp>
    </p:spTree>
    <p:extLst>
      <p:ext uri="{BB962C8B-B14F-4D97-AF65-F5344CB8AC3E}">
        <p14:creationId xmlns:p14="http://schemas.microsoft.com/office/powerpoint/2010/main" val="16811406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677334" y="609600"/>
            <a:ext cx="7539387" cy="755561"/>
          </a:xfrm>
        </p:spPr>
        <p:txBody>
          <a:bodyPr>
            <a:normAutofit/>
          </a:bodyPr>
          <a:lstStyle/>
          <a:p>
            <a:r>
              <a:rPr lang="ca-ES" sz="4000" dirty="0" smtClean="0">
                <a:latin typeface="Arial" panose="020B0604020202020204" pitchFamily="34" charset="0"/>
                <a:cs typeface="Arial" panose="020B0604020202020204" pitchFamily="34" charset="0"/>
              </a:rPr>
              <a:t>Poder Legislatiu</a:t>
            </a:r>
            <a:endParaRPr lang="ca-ES" sz="4000" dirty="0">
              <a:latin typeface="Arial" panose="020B0604020202020204" pitchFamily="34" charset="0"/>
              <a:cs typeface="Arial" panose="020B0604020202020204" pitchFamily="34" charset="0"/>
            </a:endParaRPr>
          </a:p>
        </p:txBody>
      </p:sp>
      <p:sp>
        <p:nvSpPr>
          <p:cNvPr id="3" name="Rectangle 2"/>
          <p:cNvSpPr/>
          <p:nvPr/>
        </p:nvSpPr>
        <p:spPr>
          <a:xfrm>
            <a:off x="1399026" y="1365161"/>
            <a:ext cx="8543463" cy="646331"/>
          </a:xfrm>
          <a:prstGeom prst="rect">
            <a:avLst/>
          </a:prstGeom>
        </p:spPr>
        <p:txBody>
          <a:bodyPr wrap="square">
            <a:spAutoFit/>
          </a:bodyPr>
          <a:lstStyle/>
          <a:p>
            <a:r>
              <a:rPr lang="es-ES" dirty="0"/>
              <a:t>El poder </a:t>
            </a:r>
            <a:r>
              <a:rPr lang="es-ES" dirty="0" err="1"/>
              <a:t>legislatiu</a:t>
            </a:r>
            <a:r>
              <a:rPr lang="es-ES" dirty="0"/>
              <a:t> </a:t>
            </a:r>
            <a:r>
              <a:rPr lang="es-ES" dirty="0" err="1"/>
              <a:t>inclou</a:t>
            </a:r>
            <a:r>
              <a:rPr lang="es-ES" dirty="0"/>
              <a:t> </a:t>
            </a:r>
            <a:r>
              <a:rPr lang="es-ES" dirty="0" err="1"/>
              <a:t>els</a:t>
            </a:r>
            <a:r>
              <a:rPr lang="es-ES" dirty="0"/>
              <a:t> </a:t>
            </a:r>
            <a:r>
              <a:rPr lang="es-ES" dirty="0" err="1"/>
              <a:t>organismes</a:t>
            </a:r>
            <a:r>
              <a:rPr lang="es-ES" dirty="0"/>
              <a:t> </a:t>
            </a:r>
            <a:r>
              <a:rPr lang="es-ES" dirty="0" err="1"/>
              <a:t>encarregats</a:t>
            </a:r>
            <a:r>
              <a:rPr lang="es-ES" dirty="0"/>
              <a:t> de </a:t>
            </a:r>
            <a:r>
              <a:rPr lang="es-ES" dirty="0" err="1"/>
              <a:t>l’elaboració</a:t>
            </a:r>
            <a:r>
              <a:rPr lang="es-ES" dirty="0"/>
              <a:t> de les </a:t>
            </a:r>
            <a:r>
              <a:rPr lang="es-ES" dirty="0" err="1"/>
              <a:t>lleis</a:t>
            </a:r>
            <a:r>
              <a:rPr lang="es-ES" dirty="0"/>
              <a:t>, </a:t>
            </a:r>
            <a:r>
              <a:rPr lang="es-ES" dirty="0" err="1"/>
              <a:t>tot</a:t>
            </a:r>
            <a:r>
              <a:rPr lang="es-ES" dirty="0"/>
              <a:t> i que </a:t>
            </a:r>
            <a:r>
              <a:rPr lang="es-ES" dirty="0" err="1"/>
              <a:t>d’una</a:t>
            </a:r>
            <a:r>
              <a:rPr lang="es-ES" dirty="0"/>
              <a:t> manera puntual </a:t>
            </a:r>
            <a:r>
              <a:rPr lang="es-ES" dirty="0" err="1"/>
              <a:t>pot</a:t>
            </a:r>
            <a:r>
              <a:rPr lang="es-ES" dirty="0"/>
              <a:t> delegar </a:t>
            </a:r>
            <a:r>
              <a:rPr lang="es-ES" dirty="0" err="1"/>
              <a:t>aquesta</a:t>
            </a:r>
            <a:r>
              <a:rPr lang="es-ES" dirty="0"/>
              <a:t> </a:t>
            </a:r>
            <a:r>
              <a:rPr lang="es-ES" dirty="0" err="1"/>
              <a:t>funció</a:t>
            </a:r>
            <a:r>
              <a:rPr lang="es-ES" dirty="0"/>
              <a:t>.</a:t>
            </a:r>
            <a:endParaRPr lang="ca-ES" dirty="0"/>
          </a:p>
        </p:txBody>
      </p:sp>
      <p:sp>
        <p:nvSpPr>
          <p:cNvPr id="4" name="Rectangle 3"/>
          <p:cNvSpPr/>
          <p:nvPr/>
        </p:nvSpPr>
        <p:spPr>
          <a:xfrm>
            <a:off x="549498" y="2242324"/>
            <a:ext cx="9998298" cy="1200329"/>
          </a:xfrm>
          <a:prstGeom prst="rect">
            <a:avLst/>
          </a:prstGeom>
        </p:spPr>
        <p:txBody>
          <a:bodyPr wrap="square">
            <a:spAutoFit/>
          </a:bodyPr>
          <a:lstStyle/>
          <a:p>
            <a:r>
              <a:rPr lang="es-ES" u="sng" dirty="0"/>
              <a:t>El </a:t>
            </a:r>
            <a:r>
              <a:rPr lang="es-ES" u="sng" dirty="0" err="1"/>
              <a:t>Congrés</a:t>
            </a:r>
            <a:r>
              <a:rPr lang="es-ES" u="sng" dirty="0"/>
              <a:t> </a:t>
            </a:r>
            <a:r>
              <a:rPr lang="es-ES" u="sng" dirty="0" err="1"/>
              <a:t>dels</a:t>
            </a:r>
            <a:r>
              <a:rPr lang="es-ES" u="sng" dirty="0"/>
              <a:t> </a:t>
            </a:r>
            <a:r>
              <a:rPr lang="es-ES" u="sng" dirty="0" err="1" smtClean="0"/>
              <a:t>Diputats</a:t>
            </a:r>
            <a:endParaRPr lang="es-ES" u="sng" dirty="0" smtClean="0"/>
          </a:p>
          <a:p>
            <a:endParaRPr lang="es-ES" u="sng" dirty="0"/>
          </a:p>
          <a:p>
            <a:r>
              <a:rPr lang="es-ES" dirty="0"/>
              <a:t>El </a:t>
            </a:r>
            <a:r>
              <a:rPr lang="es-ES" dirty="0" err="1"/>
              <a:t>Congrés</a:t>
            </a:r>
            <a:r>
              <a:rPr lang="es-ES" dirty="0"/>
              <a:t> </a:t>
            </a:r>
            <a:r>
              <a:rPr lang="es-ES" dirty="0" err="1"/>
              <a:t>dels</a:t>
            </a:r>
            <a:r>
              <a:rPr lang="es-ES" dirty="0"/>
              <a:t> </a:t>
            </a:r>
            <a:r>
              <a:rPr lang="es-ES" dirty="0" err="1"/>
              <a:t>Diputats</a:t>
            </a:r>
            <a:r>
              <a:rPr lang="es-ES" dirty="0"/>
              <a:t> </a:t>
            </a:r>
            <a:r>
              <a:rPr lang="es-ES" dirty="0" err="1"/>
              <a:t>és</a:t>
            </a:r>
            <a:r>
              <a:rPr lang="es-ES" dirty="0"/>
              <a:t> la </a:t>
            </a:r>
            <a:r>
              <a:rPr lang="es-ES" dirty="0" err="1"/>
              <a:t>cambra</a:t>
            </a:r>
            <a:r>
              <a:rPr lang="es-ES" dirty="0"/>
              <a:t> legislativa la </a:t>
            </a:r>
            <a:r>
              <a:rPr lang="es-ES" dirty="0" err="1"/>
              <a:t>funció</a:t>
            </a:r>
            <a:r>
              <a:rPr lang="es-ES" dirty="0"/>
              <a:t> de la </a:t>
            </a:r>
            <a:r>
              <a:rPr lang="es-ES" dirty="0" err="1"/>
              <a:t>qual</a:t>
            </a:r>
            <a:r>
              <a:rPr lang="es-ES" dirty="0"/>
              <a:t> </a:t>
            </a:r>
            <a:r>
              <a:rPr lang="es-ES" dirty="0" err="1"/>
              <a:t>és</a:t>
            </a:r>
            <a:r>
              <a:rPr lang="es-ES" dirty="0"/>
              <a:t> elaborar, </a:t>
            </a:r>
            <a:r>
              <a:rPr lang="es-ES" dirty="0" err="1"/>
              <a:t>aprovar</a:t>
            </a:r>
            <a:r>
              <a:rPr lang="es-ES" dirty="0"/>
              <a:t> o derogar </a:t>
            </a:r>
            <a:r>
              <a:rPr lang="es-ES" dirty="0" err="1"/>
              <a:t>lleis</a:t>
            </a:r>
            <a:r>
              <a:rPr lang="es-ES" dirty="0"/>
              <a:t>.</a:t>
            </a:r>
          </a:p>
        </p:txBody>
      </p:sp>
      <p:sp>
        <p:nvSpPr>
          <p:cNvPr id="8" name="Rectangle 7"/>
          <p:cNvSpPr/>
          <p:nvPr/>
        </p:nvSpPr>
        <p:spPr>
          <a:xfrm>
            <a:off x="549497" y="3673485"/>
            <a:ext cx="9998299" cy="1200329"/>
          </a:xfrm>
          <a:prstGeom prst="rect">
            <a:avLst/>
          </a:prstGeom>
        </p:spPr>
        <p:txBody>
          <a:bodyPr wrap="square">
            <a:spAutoFit/>
          </a:bodyPr>
          <a:lstStyle/>
          <a:p>
            <a:r>
              <a:rPr lang="es-ES" u="sng" dirty="0"/>
              <a:t>El </a:t>
            </a:r>
            <a:r>
              <a:rPr lang="es-ES" u="sng" dirty="0" err="1" smtClean="0"/>
              <a:t>Senat</a:t>
            </a:r>
            <a:endParaRPr lang="es-ES" u="sng" dirty="0" smtClean="0"/>
          </a:p>
          <a:p>
            <a:endParaRPr lang="es-ES" u="sng" dirty="0"/>
          </a:p>
          <a:p>
            <a:r>
              <a:rPr lang="es-ES" dirty="0"/>
              <a:t>El </a:t>
            </a:r>
            <a:r>
              <a:rPr lang="es-ES" dirty="0" err="1"/>
              <a:t>Senat</a:t>
            </a:r>
            <a:r>
              <a:rPr lang="es-ES" dirty="0"/>
              <a:t> </a:t>
            </a:r>
            <a:r>
              <a:rPr lang="es-ES" dirty="0" err="1"/>
              <a:t>és</a:t>
            </a:r>
            <a:r>
              <a:rPr lang="es-ES" dirty="0"/>
              <a:t> la </a:t>
            </a:r>
            <a:r>
              <a:rPr lang="es-ES" dirty="0" err="1"/>
              <a:t>cambra</a:t>
            </a:r>
            <a:r>
              <a:rPr lang="es-ES" dirty="0"/>
              <a:t> de </a:t>
            </a:r>
            <a:r>
              <a:rPr lang="es-ES" dirty="0" err="1"/>
              <a:t>representació</a:t>
            </a:r>
            <a:r>
              <a:rPr lang="es-ES" dirty="0"/>
              <a:t> territorial la </a:t>
            </a:r>
            <a:r>
              <a:rPr lang="es-ES" dirty="0" err="1"/>
              <a:t>funció</a:t>
            </a:r>
            <a:r>
              <a:rPr lang="es-ES" dirty="0"/>
              <a:t> de la </a:t>
            </a:r>
            <a:r>
              <a:rPr lang="es-ES" dirty="0" err="1"/>
              <a:t>qual</a:t>
            </a:r>
            <a:r>
              <a:rPr lang="es-ES" dirty="0"/>
              <a:t> </a:t>
            </a:r>
            <a:r>
              <a:rPr lang="es-ES" dirty="0" err="1"/>
              <a:t>és</a:t>
            </a:r>
            <a:r>
              <a:rPr lang="es-ES" dirty="0"/>
              <a:t> ratificar les </a:t>
            </a:r>
            <a:r>
              <a:rPr lang="es-ES" dirty="0" err="1"/>
              <a:t>lleis</a:t>
            </a:r>
            <a:r>
              <a:rPr lang="es-ES" dirty="0"/>
              <a:t> </a:t>
            </a:r>
            <a:r>
              <a:rPr lang="es-ES" dirty="0" err="1"/>
              <a:t>elaborades</a:t>
            </a:r>
            <a:r>
              <a:rPr lang="es-ES" dirty="0"/>
              <a:t> i </a:t>
            </a:r>
            <a:r>
              <a:rPr lang="es-ES" dirty="0" err="1"/>
              <a:t>aprovades</a:t>
            </a:r>
            <a:r>
              <a:rPr lang="es-ES" dirty="0"/>
              <a:t> </a:t>
            </a:r>
            <a:r>
              <a:rPr lang="es-ES" dirty="0" err="1"/>
              <a:t>pel</a:t>
            </a:r>
            <a:r>
              <a:rPr lang="es-ES" dirty="0"/>
              <a:t> </a:t>
            </a:r>
            <a:r>
              <a:rPr lang="es-ES" dirty="0" err="1"/>
              <a:t>Congrés</a:t>
            </a:r>
            <a:r>
              <a:rPr lang="es-ES" dirty="0"/>
              <a:t> </a:t>
            </a:r>
            <a:r>
              <a:rPr lang="es-ES" dirty="0" err="1"/>
              <a:t>dels</a:t>
            </a:r>
            <a:r>
              <a:rPr lang="es-ES" dirty="0"/>
              <a:t> </a:t>
            </a:r>
            <a:r>
              <a:rPr lang="es-ES" dirty="0" err="1"/>
              <a:t>Diputats</a:t>
            </a:r>
            <a:r>
              <a:rPr lang="es-ES" dirty="0"/>
              <a:t>, per tal que </a:t>
            </a:r>
            <a:r>
              <a:rPr lang="es-ES" dirty="0" err="1"/>
              <a:t>aquestes</a:t>
            </a:r>
            <a:r>
              <a:rPr lang="es-ES" dirty="0"/>
              <a:t> </a:t>
            </a:r>
            <a:r>
              <a:rPr lang="es-ES" dirty="0" err="1"/>
              <a:t>puguin</a:t>
            </a:r>
            <a:r>
              <a:rPr lang="es-ES" dirty="0"/>
              <a:t> entrar en vigor.</a:t>
            </a:r>
          </a:p>
        </p:txBody>
      </p:sp>
      <p:sp>
        <p:nvSpPr>
          <p:cNvPr id="9" name="Rectangle 8"/>
          <p:cNvSpPr/>
          <p:nvPr/>
        </p:nvSpPr>
        <p:spPr>
          <a:xfrm>
            <a:off x="1103290" y="5387981"/>
            <a:ext cx="9586174" cy="1200329"/>
          </a:xfrm>
          <a:prstGeom prst="rect">
            <a:avLst/>
          </a:prstGeom>
        </p:spPr>
        <p:txBody>
          <a:bodyPr wrap="square">
            <a:spAutoFit/>
          </a:bodyPr>
          <a:lstStyle/>
          <a:p>
            <a:r>
              <a:rPr lang="es-ES" u="sng" dirty="0"/>
              <a:t>El </a:t>
            </a:r>
            <a:r>
              <a:rPr lang="es-ES" u="sng" dirty="0" err="1"/>
              <a:t>Parlament</a:t>
            </a:r>
            <a:r>
              <a:rPr lang="es-ES" u="sng" dirty="0"/>
              <a:t> de </a:t>
            </a:r>
            <a:r>
              <a:rPr lang="es-ES" u="sng" dirty="0" smtClean="0"/>
              <a:t>Catalunya</a:t>
            </a:r>
          </a:p>
          <a:p>
            <a:endParaRPr lang="es-ES" dirty="0"/>
          </a:p>
          <a:p>
            <a:r>
              <a:rPr lang="es-ES" dirty="0"/>
              <a:t>El </a:t>
            </a:r>
            <a:r>
              <a:rPr lang="es-ES" dirty="0" err="1"/>
              <a:t>Parlament</a:t>
            </a:r>
            <a:r>
              <a:rPr lang="es-ES" dirty="0"/>
              <a:t> de Catalunya </a:t>
            </a:r>
            <a:r>
              <a:rPr lang="es-ES" dirty="0" err="1"/>
              <a:t>és</a:t>
            </a:r>
            <a:r>
              <a:rPr lang="es-ES" dirty="0"/>
              <a:t> la </a:t>
            </a:r>
            <a:r>
              <a:rPr lang="es-ES" dirty="0" err="1"/>
              <a:t>institució</a:t>
            </a:r>
            <a:r>
              <a:rPr lang="es-ES" dirty="0"/>
              <a:t> que </a:t>
            </a:r>
            <a:r>
              <a:rPr lang="es-ES" dirty="0" err="1"/>
              <a:t>s’encarrega</a:t>
            </a:r>
            <a:r>
              <a:rPr lang="es-ES" dirty="0"/>
              <a:t> de </a:t>
            </a:r>
            <a:r>
              <a:rPr lang="es-ES" dirty="0" err="1"/>
              <a:t>l’elaboració</a:t>
            </a:r>
            <a:r>
              <a:rPr lang="es-ES" dirty="0"/>
              <a:t>, </a:t>
            </a:r>
            <a:r>
              <a:rPr lang="es-ES" dirty="0" err="1"/>
              <a:t>aprovació</a:t>
            </a:r>
            <a:r>
              <a:rPr lang="es-ES" dirty="0"/>
              <a:t> i </a:t>
            </a:r>
            <a:r>
              <a:rPr lang="es-ES" dirty="0" err="1"/>
              <a:t>derogació</a:t>
            </a:r>
            <a:r>
              <a:rPr lang="es-ES" dirty="0"/>
              <a:t> de </a:t>
            </a:r>
            <a:r>
              <a:rPr lang="es-ES" dirty="0" err="1"/>
              <a:t>lleis</a:t>
            </a:r>
            <a:r>
              <a:rPr lang="es-ES" dirty="0"/>
              <a:t> que regulen </a:t>
            </a:r>
            <a:r>
              <a:rPr lang="es-ES" dirty="0" err="1"/>
              <a:t>matèries</a:t>
            </a:r>
            <a:r>
              <a:rPr lang="es-ES" dirty="0"/>
              <a:t> sobre les </a:t>
            </a:r>
            <a:r>
              <a:rPr lang="es-ES" dirty="0" err="1"/>
              <a:t>competències</a:t>
            </a:r>
            <a:r>
              <a:rPr lang="es-ES" dirty="0"/>
              <a:t> </a:t>
            </a:r>
            <a:r>
              <a:rPr lang="es-ES" dirty="0" err="1"/>
              <a:t>pròpies</a:t>
            </a:r>
            <a:r>
              <a:rPr lang="es-ES" dirty="0"/>
              <a:t> de Catalunya.</a:t>
            </a:r>
          </a:p>
        </p:txBody>
      </p:sp>
    </p:spTree>
    <p:extLst>
      <p:ext uri="{BB962C8B-B14F-4D97-AF65-F5344CB8AC3E}">
        <p14:creationId xmlns:p14="http://schemas.microsoft.com/office/powerpoint/2010/main" val="30064731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677334" y="609600"/>
            <a:ext cx="7539387" cy="755561"/>
          </a:xfrm>
        </p:spPr>
        <p:txBody>
          <a:bodyPr>
            <a:normAutofit/>
          </a:bodyPr>
          <a:lstStyle/>
          <a:p>
            <a:r>
              <a:rPr lang="ca-ES" sz="4000" dirty="0" smtClean="0">
                <a:latin typeface="Arial" panose="020B0604020202020204" pitchFamily="34" charset="0"/>
                <a:cs typeface="Arial" panose="020B0604020202020204" pitchFamily="34" charset="0"/>
              </a:rPr>
              <a:t>Poder Judicial</a:t>
            </a:r>
            <a:endParaRPr lang="ca-ES" sz="4000" dirty="0">
              <a:latin typeface="Arial" panose="020B0604020202020204" pitchFamily="34" charset="0"/>
              <a:cs typeface="Arial" panose="020B0604020202020204" pitchFamily="34" charset="0"/>
            </a:endParaRPr>
          </a:p>
        </p:txBody>
      </p:sp>
      <p:sp>
        <p:nvSpPr>
          <p:cNvPr id="5" name="Rectangle 4"/>
          <p:cNvSpPr/>
          <p:nvPr/>
        </p:nvSpPr>
        <p:spPr>
          <a:xfrm>
            <a:off x="677334" y="1756722"/>
            <a:ext cx="2993145" cy="1477328"/>
          </a:xfrm>
          <a:prstGeom prst="rect">
            <a:avLst/>
          </a:prstGeom>
        </p:spPr>
        <p:txBody>
          <a:bodyPr wrap="square">
            <a:spAutoFit/>
          </a:bodyPr>
          <a:lstStyle/>
          <a:p>
            <a:r>
              <a:rPr lang="es-ES" dirty="0"/>
              <a:t>El poder judicial </a:t>
            </a:r>
            <a:r>
              <a:rPr lang="es-ES" dirty="0" err="1"/>
              <a:t>comprèn</a:t>
            </a:r>
            <a:r>
              <a:rPr lang="es-ES" dirty="0"/>
              <a:t> el </a:t>
            </a:r>
            <a:r>
              <a:rPr lang="es-ES" dirty="0" err="1"/>
              <a:t>conjunt</a:t>
            </a:r>
            <a:r>
              <a:rPr lang="es-ES" dirty="0"/>
              <a:t> de </a:t>
            </a:r>
            <a:r>
              <a:rPr lang="es-ES" dirty="0" err="1"/>
              <a:t>tribunals</a:t>
            </a:r>
            <a:r>
              <a:rPr lang="es-ES" dirty="0"/>
              <a:t> que </a:t>
            </a:r>
            <a:r>
              <a:rPr lang="es-ES" dirty="0" err="1"/>
              <a:t>tenen</a:t>
            </a:r>
            <a:r>
              <a:rPr lang="es-ES" dirty="0"/>
              <a:t> </a:t>
            </a:r>
            <a:r>
              <a:rPr lang="es-ES" dirty="0" err="1"/>
              <a:t>com</a:t>
            </a:r>
            <a:r>
              <a:rPr lang="es-ES" dirty="0"/>
              <a:t> a principal </a:t>
            </a:r>
            <a:r>
              <a:rPr lang="es-ES" dirty="0" err="1"/>
              <a:t>objectiu</a:t>
            </a:r>
            <a:r>
              <a:rPr lang="es-ES" dirty="0"/>
              <a:t> garantir el </a:t>
            </a:r>
            <a:r>
              <a:rPr lang="es-ES" dirty="0" err="1"/>
              <a:t>compliment</a:t>
            </a:r>
            <a:r>
              <a:rPr lang="es-ES" dirty="0"/>
              <a:t> de la </a:t>
            </a:r>
            <a:r>
              <a:rPr lang="es-ES" dirty="0" err="1"/>
              <a:t>llei</a:t>
            </a:r>
            <a:r>
              <a:rPr lang="es-ES" dirty="0"/>
              <a:t>.</a:t>
            </a:r>
            <a:endParaRPr lang="ca-ES" dirty="0"/>
          </a:p>
        </p:txBody>
      </p:sp>
      <p:pic>
        <p:nvPicPr>
          <p:cNvPr id="6" name="Imatge 5"/>
          <p:cNvPicPr>
            <a:picLocks noChangeAspect="1"/>
          </p:cNvPicPr>
          <p:nvPr/>
        </p:nvPicPr>
        <p:blipFill>
          <a:blip r:embed="rId2"/>
          <a:stretch>
            <a:fillRect/>
          </a:stretch>
        </p:blipFill>
        <p:spPr>
          <a:xfrm>
            <a:off x="4447027" y="1105743"/>
            <a:ext cx="7633356" cy="5597794"/>
          </a:xfrm>
          <a:prstGeom prst="rect">
            <a:avLst/>
          </a:prstGeom>
        </p:spPr>
      </p:pic>
      <p:sp>
        <p:nvSpPr>
          <p:cNvPr id="7" name="Rectangle 6"/>
          <p:cNvSpPr/>
          <p:nvPr/>
        </p:nvSpPr>
        <p:spPr>
          <a:xfrm>
            <a:off x="677334" y="5742834"/>
            <a:ext cx="2993145" cy="923330"/>
          </a:xfrm>
          <a:prstGeom prst="rect">
            <a:avLst/>
          </a:prstGeom>
        </p:spPr>
        <p:txBody>
          <a:bodyPr wrap="square">
            <a:spAutoFit/>
          </a:bodyPr>
          <a:lstStyle/>
          <a:p>
            <a:r>
              <a:rPr lang="ca-ES" dirty="0">
                <a:hlinkClick r:id="rId3"/>
              </a:rPr>
              <a:t>https://</a:t>
            </a:r>
            <a:r>
              <a:rPr lang="ca-ES" dirty="0" smtClean="0">
                <a:hlinkClick r:id="rId3"/>
              </a:rPr>
              <a:t>www.youtube.com/watch?v=ySRTCpGLsdM</a:t>
            </a:r>
            <a:endParaRPr lang="ca-ES" dirty="0" smtClean="0"/>
          </a:p>
          <a:p>
            <a:endParaRPr lang="ca-ES" dirty="0"/>
          </a:p>
        </p:txBody>
      </p:sp>
      <p:sp>
        <p:nvSpPr>
          <p:cNvPr id="10" name="Rectangle 9"/>
          <p:cNvSpPr/>
          <p:nvPr/>
        </p:nvSpPr>
        <p:spPr>
          <a:xfrm>
            <a:off x="265210" y="4677372"/>
            <a:ext cx="3405269" cy="923330"/>
          </a:xfrm>
          <a:prstGeom prst="rect">
            <a:avLst/>
          </a:prstGeom>
        </p:spPr>
        <p:txBody>
          <a:bodyPr wrap="square">
            <a:spAutoFit/>
          </a:bodyPr>
          <a:lstStyle/>
          <a:p>
            <a:r>
              <a:rPr lang="es-ES" i="1" dirty="0" smtClean="0"/>
              <a:t>Entrevista a José María Mena, Fiscal General de Catalunya des del 1996 - 2006</a:t>
            </a:r>
            <a:endParaRPr lang="ca-ES" i="1" dirty="0"/>
          </a:p>
        </p:txBody>
      </p:sp>
    </p:spTree>
    <p:extLst>
      <p:ext uri="{BB962C8B-B14F-4D97-AF65-F5344CB8AC3E}">
        <p14:creationId xmlns:p14="http://schemas.microsoft.com/office/powerpoint/2010/main" val="37411917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677334" y="609600"/>
            <a:ext cx="7539387" cy="755561"/>
          </a:xfrm>
        </p:spPr>
        <p:txBody>
          <a:bodyPr>
            <a:normAutofit/>
          </a:bodyPr>
          <a:lstStyle/>
          <a:p>
            <a:r>
              <a:rPr lang="ca-ES" sz="4000" dirty="0" smtClean="0">
                <a:latin typeface="Arial" panose="020B0604020202020204" pitchFamily="34" charset="0"/>
                <a:cs typeface="Arial" panose="020B0604020202020204" pitchFamily="34" charset="0"/>
              </a:rPr>
              <a:t>Poder Executiu</a:t>
            </a:r>
            <a:endParaRPr lang="ca-ES" sz="4000" dirty="0">
              <a:latin typeface="Arial" panose="020B0604020202020204" pitchFamily="34" charset="0"/>
              <a:cs typeface="Arial" panose="020B0604020202020204" pitchFamily="34" charset="0"/>
            </a:endParaRPr>
          </a:p>
        </p:txBody>
      </p:sp>
      <p:sp>
        <p:nvSpPr>
          <p:cNvPr id="3" name="Rectangle 2"/>
          <p:cNvSpPr/>
          <p:nvPr/>
        </p:nvSpPr>
        <p:spPr>
          <a:xfrm>
            <a:off x="677334" y="1666364"/>
            <a:ext cx="4670215" cy="2862322"/>
          </a:xfrm>
          <a:prstGeom prst="rect">
            <a:avLst/>
          </a:prstGeom>
        </p:spPr>
        <p:txBody>
          <a:bodyPr wrap="square">
            <a:spAutoFit/>
          </a:bodyPr>
          <a:lstStyle/>
          <a:p>
            <a:r>
              <a:rPr lang="ca-ES" dirty="0"/>
              <a:t>El poder executiu és format pels membres del Govern, que dirigeix la política interior i exterior, i també l’Administració civil i militar</a:t>
            </a:r>
            <a:r>
              <a:rPr lang="ca-ES" dirty="0" smtClean="0"/>
              <a:t>.</a:t>
            </a:r>
          </a:p>
          <a:p>
            <a:endParaRPr lang="ca-ES" dirty="0"/>
          </a:p>
          <a:p>
            <a:r>
              <a:rPr lang="ca-ES" dirty="0"/>
              <a:t>Els membres del Govern són designats pel president del Govern, el qual, per la seva banda, ha estat elegit prèviament pels representats als quals la ciutadania delega aquesta funció, els diputats.</a:t>
            </a:r>
          </a:p>
        </p:txBody>
      </p:sp>
      <p:pic>
        <p:nvPicPr>
          <p:cNvPr id="4" name="Imatge 3"/>
          <p:cNvPicPr>
            <a:picLocks noChangeAspect="1"/>
          </p:cNvPicPr>
          <p:nvPr/>
        </p:nvPicPr>
        <p:blipFill>
          <a:blip r:embed="rId2"/>
          <a:stretch>
            <a:fillRect/>
          </a:stretch>
        </p:blipFill>
        <p:spPr>
          <a:xfrm>
            <a:off x="5347549" y="1666364"/>
            <a:ext cx="6648450" cy="5086350"/>
          </a:xfrm>
          <a:prstGeom prst="rect">
            <a:avLst/>
          </a:prstGeom>
        </p:spPr>
      </p:pic>
    </p:spTree>
    <p:extLst>
      <p:ext uri="{BB962C8B-B14F-4D97-AF65-F5344CB8AC3E}">
        <p14:creationId xmlns:p14="http://schemas.microsoft.com/office/powerpoint/2010/main" val="21100780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normAutofit/>
          </a:bodyPr>
          <a:lstStyle/>
          <a:p>
            <a:r>
              <a:rPr lang="ca-ES" sz="4000" dirty="0" smtClean="0">
                <a:latin typeface="Arial" panose="020B0604020202020204" pitchFamily="34" charset="0"/>
                <a:cs typeface="Arial" panose="020B0604020202020204" pitchFamily="34" charset="0"/>
              </a:rPr>
              <a:t>El dret</a:t>
            </a:r>
            <a:endParaRPr lang="ca-ES" sz="4000" dirty="0">
              <a:latin typeface="Arial" panose="020B0604020202020204" pitchFamily="34" charset="0"/>
              <a:cs typeface="Arial" panose="020B0604020202020204" pitchFamily="34" charset="0"/>
            </a:endParaRPr>
          </a:p>
        </p:txBody>
      </p:sp>
      <p:sp>
        <p:nvSpPr>
          <p:cNvPr id="3" name="Contenidor de contingut 2"/>
          <p:cNvSpPr>
            <a:spLocks noGrp="1"/>
          </p:cNvSpPr>
          <p:nvPr>
            <p:ph idx="1"/>
          </p:nvPr>
        </p:nvSpPr>
        <p:spPr>
          <a:xfrm>
            <a:off x="2112135" y="1787103"/>
            <a:ext cx="7161867" cy="2488684"/>
          </a:xfrm>
        </p:spPr>
        <p:txBody>
          <a:bodyPr>
            <a:normAutofit/>
          </a:bodyPr>
          <a:lstStyle/>
          <a:p>
            <a:r>
              <a:rPr lang="ca-ES" sz="3200" dirty="0" smtClean="0">
                <a:latin typeface="Arial" panose="020B0604020202020204" pitchFamily="34" charset="0"/>
                <a:cs typeface="Arial" panose="020B0604020202020204" pitchFamily="34" charset="0"/>
              </a:rPr>
              <a:t>Pot actuar l’home lliurament?</a:t>
            </a:r>
          </a:p>
          <a:p>
            <a:r>
              <a:rPr lang="ca-ES" sz="3200" dirty="0" smtClean="0">
                <a:latin typeface="Arial" panose="020B0604020202020204" pitchFamily="34" charset="0"/>
                <a:cs typeface="Arial" panose="020B0604020202020204" pitchFamily="34" charset="0"/>
              </a:rPr>
              <a:t>Són les persones lliures?</a:t>
            </a:r>
          </a:p>
          <a:p>
            <a:r>
              <a:rPr lang="ca-ES" sz="3200" dirty="0" smtClean="0">
                <a:latin typeface="Arial" panose="020B0604020202020204" pitchFamily="34" charset="0"/>
                <a:cs typeface="Arial" panose="020B0604020202020204" pitchFamily="34" charset="0"/>
              </a:rPr>
              <a:t>Es pot fer el que es vulgui?</a:t>
            </a:r>
          </a:p>
          <a:p>
            <a:r>
              <a:rPr lang="ca-ES" sz="3200" dirty="0">
                <a:latin typeface="Arial" panose="020B0604020202020204" pitchFamily="34" charset="0"/>
                <a:cs typeface="Arial" panose="020B0604020202020204" pitchFamily="34" charset="0"/>
              </a:rPr>
              <a:t> </a:t>
            </a:r>
            <a:r>
              <a:rPr lang="ca-ES" sz="3200" dirty="0" smtClean="0">
                <a:latin typeface="Arial" panose="020B0604020202020204" pitchFamily="34" charset="0"/>
                <a:cs typeface="Arial" panose="020B0604020202020204" pitchFamily="34" charset="0"/>
              </a:rPr>
              <a:t>...</a:t>
            </a:r>
          </a:p>
        </p:txBody>
      </p:sp>
      <p:sp>
        <p:nvSpPr>
          <p:cNvPr id="4" name="Contenidor de contingut 2"/>
          <p:cNvSpPr txBox="1">
            <a:spLocks/>
          </p:cNvSpPr>
          <p:nvPr/>
        </p:nvSpPr>
        <p:spPr>
          <a:xfrm>
            <a:off x="404732" y="5040549"/>
            <a:ext cx="9692306" cy="134737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1262063" indent="-1262063">
              <a:buNone/>
            </a:pPr>
            <a:r>
              <a:rPr lang="ca-ES" sz="3600" dirty="0" smtClean="0">
                <a:latin typeface="Arial" panose="020B0604020202020204" pitchFamily="34" charset="0"/>
                <a:cs typeface="Arial" panose="020B0604020202020204" pitchFamily="34" charset="0"/>
              </a:rPr>
              <a:t>La llibertat d’una persona acaba on comença la llibertat dels que ens envolten</a:t>
            </a:r>
          </a:p>
        </p:txBody>
      </p:sp>
    </p:spTree>
    <p:extLst>
      <p:ext uri="{BB962C8B-B14F-4D97-AF65-F5344CB8AC3E}">
        <p14:creationId xmlns:p14="http://schemas.microsoft.com/office/powerpoint/2010/main" val="2621838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normAutofit/>
          </a:bodyPr>
          <a:lstStyle/>
          <a:p>
            <a:r>
              <a:rPr lang="ca-ES" sz="4000" dirty="0" smtClean="0">
                <a:latin typeface="Arial" panose="020B0604020202020204" pitchFamily="34" charset="0"/>
                <a:cs typeface="Arial" panose="020B0604020202020204" pitchFamily="34" charset="0"/>
              </a:rPr>
              <a:t>El dret</a:t>
            </a:r>
            <a:endParaRPr lang="ca-ES" sz="4000" dirty="0">
              <a:latin typeface="Arial" panose="020B0604020202020204" pitchFamily="34" charset="0"/>
              <a:cs typeface="Arial" panose="020B0604020202020204" pitchFamily="34" charset="0"/>
            </a:endParaRPr>
          </a:p>
        </p:txBody>
      </p:sp>
      <p:sp>
        <p:nvSpPr>
          <p:cNvPr id="3" name="Contenidor de contingut 2"/>
          <p:cNvSpPr>
            <a:spLocks noGrp="1"/>
          </p:cNvSpPr>
          <p:nvPr>
            <p:ph idx="1"/>
          </p:nvPr>
        </p:nvSpPr>
        <p:spPr>
          <a:xfrm>
            <a:off x="677333" y="2160590"/>
            <a:ext cx="9715917" cy="2218228"/>
          </a:xfrm>
        </p:spPr>
        <p:txBody>
          <a:bodyPr>
            <a:normAutofit/>
          </a:bodyPr>
          <a:lstStyle/>
          <a:p>
            <a:pPr marL="631825" indent="-631825">
              <a:buNone/>
            </a:pPr>
            <a:r>
              <a:rPr lang="ca-ES" sz="3200" dirty="0">
                <a:latin typeface="Arial" panose="020B0604020202020204" pitchFamily="34" charset="0"/>
                <a:cs typeface="Arial" panose="020B0604020202020204" pitchFamily="34" charset="0"/>
              </a:rPr>
              <a:t>El dret és el conjunt de normes i principis establerts en una societat que poden ser imposades per la força i que tenen com a finalitat facilitar la convivència entre els membres de la societat.</a:t>
            </a:r>
            <a:endParaRPr lang="ca-ES" sz="3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1640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677334" y="609600"/>
            <a:ext cx="7539387" cy="755561"/>
          </a:xfrm>
        </p:spPr>
        <p:txBody>
          <a:bodyPr>
            <a:normAutofit/>
          </a:bodyPr>
          <a:lstStyle/>
          <a:p>
            <a:r>
              <a:rPr lang="ca-ES" sz="4000" dirty="0" smtClean="0">
                <a:latin typeface="Arial" panose="020B0604020202020204" pitchFamily="34" charset="0"/>
                <a:cs typeface="Arial" panose="020B0604020202020204" pitchFamily="34" charset="0"/>
              </a:rPr>
              <a:t>El dret - Classes</a:t>
            </a:r>
            <a:endParaRPr lang="ca-ES" sz="4000" dirty="0">
              <a:latin typeface="Arial" panose="020B0604020202020204" pitchFamily="34" charset="0"/>
              <a:cs typeface="Arial" panose="020B0604020202020204" pitchFamily="34" charset="0"/>
            </a:endParaRPr>
          </a:p>
        </p:txBody>
      </p:sp>
      <p:sp>
        <p:nvSpPr>
          <p:cNvPr id="4" name="Contenidor de contingut 2"/>
          <p:cNvSpPr txBox="1">
            <a:spLocks/>
          </p:cNvSpPr>
          <p:nvPr/>
        </p:nvSpPr>
        <p:spPr>
          <a:xfrm>
            <a:off x="798489" y="1592051"/>
            <a:ext cx="2833353" cy="67669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ca-ES" sz="3200" dirty="0" smtClean="0">
                <a:latin typeface="Arial" panose="020B0604020202020204" pitchFamily="34" charset="0"/>
                <a:cs typeface="Arial" panose="020B0604020202020204" pitchFamily="34" charset="0"/>
              </a:rPr>
              <a:t>Dret Públic: </a:t>
            </a:r>
          </a:p>
          <a:p>
            <a:pPr marL="0" indent="0">
              <a:buNone/>
            </a:pPr>
            <a:endParaRPr lang="ca-ES" sz="3200" dirty="0">
              <a:latin typeface="Arial" panose="020B0604020202020204" pitchFamily="34" charset="0"/>
              <a:cs typeface="Arial" panose="020B0604020202020204" pitchFamily="34" charset="0"/>
            </a:endParaRPr>
          </a:p>
        </p:txBody>
      </p:sp>
      <p:sp>
        <p:nvSpPr>
          <p:cNvPr id="6" name="Contenidor de contingut 2"/>
          <p:cNvSpPr txBox="1">
            <a:spLocks/>
          </p:cNvSpPr>
          <p:nvPr/>
        </p:nvSpPr>
        <p:spPr>
          <a:xfrm>
            <a:off x="798489" y="4397499"/>
            <a:ext cx="2833353" cy="67669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ca-ES" sz="3200" dirty="0" smtClean="0">
                <a:latin typeface="Arial" panose="020B0604020202020204" pitchFamily="34" charset="0"/>
                <a:cs typeface="Arial" panose="020B0604020202020204" pitchFamily="34" charset="0"/>
              </a:rPr>
              <a:t>Dret Privat: </a:t>
            </a:r>
          </a:p>
          <a:p>
            <a:pPr marL="0" indent="0">
              <a:buNone/>
            </a:pPr>
            <a:endParaRPr lang="ca-ES" sz="3200" dirty="0">
              <a:latin typeface="Arial" panose="020B0604020202020204" pitchFamily="34" charset="0"/>
              <a:cs typeface="Arial" panose="020B0604020202020204" pitchFamily="34" charset="0"/>
            </a:endParaRPr>
          </a:p>
        </p:txBody>
      </p:sp>
      <p:sp>
        <p:nvSpPr>
          <p:cNvPr id="7" name="Rectangle 6"/>
          <p:cNvSpPr/>
          <p:nvPr/>
        </p:nvSpPr>
        <p:spPr>
          <a:xfrm>
            <a:off x="3511640" y="1592051"/>
            <a:ext cx="6907368" cy="2246769"/>
          </a:xfrm>
          <a:prstGeom prst="rect">
            <a:avLst/>
          </a:prstGeom>
        </p:spPr>
        <p:txBody>
          <a:bodyPr wrap="square">
            <a:spAutoFit/>
          </a:bodyPr>
          <a:lstStyle/>
          <a:p>
            <a:r>
              <a:rPr lang="ca-ES" sz="2800" dirty="0"/>
              <a:t>regula l’activitat que es duu a terme entre institucions públiques i la que es produeix entre aquestes institucions i particulars quan les primeres actuen d’una manera oficial.</a:t>
            </a:r>
          </a:p>
        </p:txBody>
      </p:sp>
      <p:sp>
        <p:nvSpPr>
          <p:cNvPr id="8" name="Rectangle 7"/>
          <p:cNvSpPr/>
          <p:nvPr/>
        </p:nvSpPr>
        <p:spPr>
          <a:xfrm>
            <a:off x="3395728" y="4412682"/>
            <a:ext cx="6778581" cy="1384995"/>
          </a:xfrm>
          <a:prstGeom prst="rect">
            <a:avLst/>
          </a:prstGeom>
        </p:spPr>
        <p:txBody>
          <a:bodyPr wrap="square">
            <a:spAutoFit/>
          </a:bodyPr>
          <a:lstStyle/>
          <a:p>
            <a:r>
              <a:rPr lang="es-ES" sz="2800" dirty="0"/>
              <a:t>regula la </a:t>
            </a:r>
            <a:r>
              <a:rPr lang="es-ES" sz="2800" dirty="0" err="1"/>
              <a:t>relació</a:t>
            </a:r>
            <a:r>
              <a:rPr lang="es-ES" sz="2800" dirty="0"/>
              <a:t> entre </a:t>
            </a:r>
            <a:r>
              <a:rPr lang="es-ES" sz="2800" dirty="0" err="1"/>
              <a:t>particulars</a:t>
            </a:r>
            <a:r>
              <a:rPr lang="es-ES" sz="2800" dirty="0"/>
              <a:t> o entre </a:t>
            </a:r>
            <a:r>
              <a:rPr lang="es-ES" sz="2800" dirty="0" err="1"/>
              <a:t>particulars</a:t>
            </a:r>
            <a:r>
              <a:rPr lang="es-ES" sz="2800" dirty="0"/>
              <a:t> i </a:t>
            </a:r>
            <a:r>
              <a:rPr lang="es-ES" sz="2800" dirty="0" err="1"/>
              <a:t>l’Estat</a:t>
            </a:r>
            <a:r>
              <a:rPr lang="es-ES" sz="2800" dirty="0"/>
              <a:t> </a:t>
            </a:r>
            <a:r>
              <a:rPr lang="es-ES" sz="2800" dirty="0" err="1"/>
              <a:t>quan</a:t>
            </a:r>
            <a:r>
              <a:rPr lang="es-ES" sz="2800" dirty="0"/>
              <a:t> </a:t>
            </a:r>
            <a:r>
              <a:rPr lang="es-ES" sz="2800" dirty="0" err="1"/>
              <a:t>aquest</a:t>
            </a:r>
            <a:r>
              <a:rPr lang="es-ES" sz="2800" dirty="0"/>
              <a:t> </a:t>
            </a:r>
            <a:r>
              <a:rPr lang="es-ES" sz="2800" dirty="0" err="1"/>
              <a:t>actua</a:t>
            </a:r>
            <a:r>
              <a:rPr lang="es-ES" sz="2800" dirty="0"/>
              <a:t> </a:t>
            </a:r>
            <a:r>
              <a:rPr lang="es-ES" sz="2800" dirty="0" err="1"/>
              <a:t>d’una</a:t>
            </a:r>
            <a:r>
              <a:rPr lang="es-ES" sz="2800" dirty="0"/>
              <a:t> manera privada.</a:t>
            </a:r>
            <a:endParaRPr lang="ca-ES" sz="2800" dirty="0"/>
          </a:p>
        </p:txBody>
      </p:sp>
    </p:spTree>
    <p:extLst>
      <p:ext uri="{BB962C8B-B14F-4D97-AF65-F5344CB8AC3E}">
        <p14:creationId xmlns:p14="http://schemas.microsoft.com/office/powerpoint/2010/main" val="1166143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normAutofit/>
          </a:bodyPr>
          <a:lstStyle/>
          <a:p>
            <a:r>
              <a:rPr lang="ca-ES" sz="4000" dirty="0" smtClean="0">
                <a:latin typeface="Arial" panose="020B0604020202020204" pitchFamily="34" charset="0"/>
                <a:cs typeface="Arial" panose="020B0604020202020204" pitchFamily="34" charset="0"/>
              </a:rPr>
              <a:t>El dret – </a:t>
            </a:r>
            <a:r>
              <a:rPr lang="ca-ES" sz="2400" dirty="0" smtClean="0">
                <a:latin typeface="Arial" panose="020B0604020202020204" pitchFamily="34" charset="0"/>
                <a:cs typeface="Arial" panose="020B0604020202020204" pitchFamily="34" charset="0"/>
              </a:rPr>
              <a:t>Cas pràctic</a:t>
            </a:r>
            <a:endParaRPr lang="ca-ES" sz="2400" dirty="0">
              <a:latin typeface="Arial" panose="020B0604020202020204" pitchFamily="34" charset="0"/>
              <a:cs typeface="Arial" panose="020B0604020202020204" pitchFamily="34" charset="0"/>
            </a:endParaRPr>
          </a:p>
        </p:txBody>
      </p:sp>
      <p:sp>
        <p:nvSpPr>
          <p:cNvPr id="3" name="Contenidor de contingut 2"/>
          <p:cNvSpPr>
            <a:spLocks noGrp="1"/>
          </p:cNvSpPr>
          <p:nvPr>
            <p:ph idx="1"/>
          </p:nvPr>
        </p:nvSpPr>
        <p:spPr>
          <a:xfrm>
            <a:off x="677333" y="2160590"/>
            <a:ext cx="10759106" cy="2218228"/>
          </a:xfrm>
        </p:spPr>
        <p:txBody>
          <a:bodyPr>
            <a:normAutofit/>
          </a:bodyPr>
          <a:lstStyle/>
          <a:p>
            <a:pPr marL="631825" indent="-631825">
              <a:buNone/>
            </a:pPr>
            <a:r>
              <a:rPr lang="ca-ES" sz="3200" dirty="0" smtClean="0">
                <a:latin typeface="Arial" panose="020B0604020202020204" pitchFamily="34" charset="0"/>
                <a:cs typeface="Arial" panose="020B0604020202020204" pitchFamily="34" charset="0"/>
              </a:rPr>
              <a:t>Quan un institut necessita comprar ordinadors i va  a una empresa que es dedica a vendre’n, la relació jurídica que s’estableix entre l’institut i l’empresa, per quin tipus de normes està regulada?</a:t>
            </a:r>
          </a:p>
        </p:txBody>
      </p:sp>
    </p:spTree>
    <p:extLst>
      <p:ext uri="{BB962C8B-B14F-4D97-AF65-F5344CB8AC3E}">
        <p14:creationId xmlns:p14="http://schemas.microsoft.com/office/powerpoint/2010/main" val="1964066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677334" y="609600"/>
            <a:ext cx="7539387" cy="755561"/>
          </a:xfrm>
        </p:spPr>
        <p:txBody>
          <a:bodyPr>
            <a:normAutofit/>
          </a:bodyPr>
          <a:lstStyle/>
          <a:p>
            <a:r>
              <a:rPr lang="ca-ES" sz="4000" dirty="0" smtClean="0">
                <a:latin typeface="Arial" panose="020B0604020202020204" pitchFamily="34" charset="0"/>
                <a:cs typeface="Arial" panose="020B0604020202020204" pitchFamily="34" charset="0"/>
              </a:rPr>
              <a:t>El dret – Les fonts</a:t>
            </a:r>
            <a:endParaRPr lang="ca-ES" sz="4000" dirty="0">
              <a:latin typeface="Arial" panose="020B0604020202020204" pitchFamily="34" charset="0"/>
              <a:cs typeface="Arial" panose="020B0604020202020204" pitchFamily="34" charset="0"/>
            </a:endParaRPr>
          </a:p>
        </p:txBody>
      </p:sp>
      <p:sp>
        <p:nvSpPr>
          <p:cNvPr id="4" name="Contenidor de contingut 2"/>
          <p:cNvSpPr txBox="1">
            <a:spLocks/>
          </p:cNvSpPr>
          <p:nvPr/>
        </p:nvSpPr>
        <p:spPr>
          <a:xfrm>
            <a:off x="1613674" y="2569549"/>
            <a:ext cx="2833353" cy="67669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ca-ES" sz="3200" dirty="0" smtClean="0">
                <a:latin typeface="Arial" panose="020B0604020202020204" pitchFamily="34" charset="0"/>
                <a:cs typeface="Arial" panose="020B0604020202020204" pitchFamily="34" charset="0"/>
              </a:rPr>
              <a:t>La llei</a:t>
            </a:r>
          </a:p>
          <a:p>
            <a:pPr marL="0" indent="0">
              <a:buNone/>
            </a:pPr>
            <a:endParaRPr lang="ca-ES" sz="3200" dirty="0">
              <a:latin typeface="Arial" panose="020B0604020202020204" pitchFamily="34" charset="0"/>
              <a:cs typeface="Arial" panose="020B0604020202020204" pitchFamily="34" charset="0"/>
            </a:endParaRPr>
          </a:p>
        </p:txBody>
      </p:sp>
      <p:sp>
        <p:nvSpPr>
          <p:cNvPr id="6" name="Contenidor de contingut 2"/>
          <p:cNvSpPr txBox="1">
            <a:spLocks/>
          </p:cNvSpPr>
          <p:nvPr/>
        </p:nvSpPr>
        <p:spPr>
          <a:xfrm>
            <a:off x="1613674" y="3246247"/>
            <a:ext cx="2833353" cy="67669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ca-ES" sz="3200" dirty="0" smtClean="0">
                <a:latin typeface="Arial" panose="020B0604020202020204" pitchFamily="34" charset="0"/>
                <a:cs typeface="Arial" panose="020B0604020202020204" pitchFamily="34" charset="0"/>
              </a:rPr>
              <a:t>El costum </a:t>
            </a:r>
          </a:p>
          <a:p>
            <a:pPr marL="0" indent="0">
              <a:buNone/>
            </a:pPr>
            <a:endParaRPr lang="ca-ES" sz="3200" dirty="0">
              <a:latin typeface="Arial" panose="020B0604020202020204" pitchFamily="34" charset="0"/>
              <a:cs typeface="Arial" panose="020B0604020202020204" pitchFamily="34" charset="0"/>
            </a:endParaRPr>
          </a:p>
        </p:txBody>
      </p:sp>
      <p:sp>
        <p:nvSpPr>
          <p:cNvPr id="7" name="Rectangle 6"/>
          <p:cNvSpPr/>
          <p:nvPr/>
        </p:nvSpPr>
        <p:spPr>
          <a:xfrm>
            <a:off x="914400" y="1592051"/>
            <a:ext cx="10212946" cy="954107"/>
          </a:xfrm>
          <a:prstGeom prst="rect">
            <a:avLst/>
          </a:prstGeom>
        </p:spPr>
        <p:txBody>
          <a:bodyPr wrap="square">
            <a:spAutoFit/>
          </a:bodyPr>
          <a:lstStyle/>
          <a:p>
            <a:r>
              <a:rPr lang="ca-ES" sz="2800" dirty="0"/>
              <a:t>Les fonts del dret són el conjunt de mitjans dels quals emanen les normes que regeixen la vida en societat.</a:t>
            </a:r>
          </a:p>
        </p:txBody>
      </p:sp>
      <p:sp>
        <p:nvSpPr>
          <p:cNvPr id="9" name="Contenidor de contingut 2"/>
          <p:cNvSpPr txBox="1">
            <a:spLocks/>
          </p:cNvSpPr>
          <p:nvPr/>
        </p:nvSpPr>
        <p:spPr>
          <a:xfrm>
            <a:off x="1613673" y="3978898"/>
            <a:ext cx="6190923" cy="67669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ca-ES" sz="3200" dirty="0" smtClean="0">
                <a:latin typeface="Arial" panose="020B0604020202020204" pitchFamily="34" charset="0"/>
                <a:cs typeface="Arial" panose="020B0604020202020204" pitchFamily="34" charset="0"/>
              </a:rPr>
              <a:t>Els principis generals del dret</a:t>
            </a:r>
          </a:p>
          <a:p>
            <a:pPr marL="0" indent="0">
              <a:buNone/>
            </a:pPr>
            <a:endParaRPr lang="ca-ES" sz="3200" dirty="0">
              <a:latin typeface="Arial" panose="020B0604020202020204" pitchFamily="34" charset="0"/>
              <a:cs typeface="Arial" panose="020B0604020202020204" pitchFamily="34" charset="0"/>
            </a:endParaRPr>
          </a:p>
        </p:txBody>
      </p:sp>
      <p:sp>
        <p:nvSpPr>
          <p:cNvPr id="10" name="Contenidor de contingut 2"/>
          <p:cNvSpPr txBox="1">
            <a:spLocks/>
          </p:cNvSpPr>
          <p:nvPr/>
        </p:nvSpPr>
        <p:spPr>
          <a:xfrm>
            <a:off x="1613674" y="4711549"/>
            <a:ext cx="4890157" cy="67669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ca-ES" sz="3200" dirty="0" smtClean="0">
                <a:latin typeface="Arial" panose="020B0604020202020204" pitchFamily="34" charset="0"/>
                <a:cs typeface="Arial" panose="020B0604020202020204" pitchFamily="34" charset="0"/>
              </a:rPr>
              <a:t>La jurisprudència</a:t>
            </a:r>
          </a:p>
          <a:p>
            <a:pPr marL="0" indent="0">
              <a:buNone/>
            </a:pPr>
            <a:endParaRPr lang="ca-ES" sz="3200" dirty="0">
              <a:latin typeface="Arial" panose="020B0604020202020204" pitchFamily="34" charset="0"/>
              <a:cs typeface="Arial" panose="020B0604020202020204" pitchFamily="34" charset="0"/>
            </a:endParaRPr>
          </a:p>
        </p:txBody>
      </p:sp>
      <p:sp>
        <p:nvSpPr>
          <p:cNvPr id="11" name="Contenidor de contingut 2"/>
          <p:cNvSpPr txBox="1">
            <a:spLocks/>
          </p:cNvSpPr>
          <p:nvPr/>
        </p:nvSpPr>
        <p:spPr>
          <a:xfrm>
            <a:off x="1613674" y="5411638"/>
            <a:ext cx="7736388" cy="67669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ca-ES" sz="3200" dirty="0" smtClean="0">
                <a:latin typeface="Arial" panose="020B0604020202020204" pitchFamily="34" charset="0"/>
                <a:cs typeface="Arial" panose="020B0604020202020204" pitchFamily="34" charset="0"/>
              </a:rPr>
              <a:t>Els tractats i convenis internacionals </a:t>
            </a:r>
          </a:p>
          <a:p>
            <a:pPr marL="0" indent="0">
              <a:buNone/>
            </a:pPr>
            <a:endParaRPr lang="ca-E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320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677334" y="609600"/>
            <a:ext cx="7539387" cy="755561"/>
          </a:xfrm>
        </p:spPr>
        <p:txBody>
          <a:bodyPr>
            <a:normAutofit/>
          </a:bodyPr>
          <a:lstStyle/>
          <a:p>
            <a:r>
              <a:rPr lang="ca-ES" sz="4000" dirty="0" smtClean="0">
                <a:latin typeface="Arial" panose="020B0604020202020204" pitchFamily="34" charset="0"/>
                <a:cs typeface="Arial" panose="020B0604020202020204" pitchFamily="34" charset="0"/>
              </a:rPr>
              <a:t>El dret – Les fonts</a:t>
            </a:r>
            <a:endParaRPr lang="ca-ES" sz="4000" dirty="0">
              <a:latin typeface="Arial" panose="020B0604020202020204" pitchFamily="34" charset="0"/>
              <a:cs typeface="Arial" panose="020B0604020202020204" pitchFamily="34" charset="0"/>
            </a:endParaRPr>
          </a:p>
        </p:txBody>
      </p:sp>
      <p:sp>
        <p:nvSpPr>
          <p:cNvPr id="4" name="Contenidor de contingut 2"/>
          <p:cNvSpPr txBox="1">
            <a:spLocks/>
          </p:cNvSpPr>
          <p:nvPr/>
        </p:nvSpPr>
        <p:spPr>
          <a:xfrm>
            <a:off x="1613674" y="2569549"/>
            <a:ext cx="2833353" cy="67669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ca-ES" sz="3200" dirty="0" smtClean="0">
                <a:latin typeface="Arial" panose="020B0604020202020204" pitchFamily="34" charset="0"/>
                <a:cs typeface="Arial" panose="020B0604020202020204" pitchFamily="34" charset="0"/>
              </a:rPr>
              <a:t>La llei</a:t>
            </a:r>
          </a:p>
          <a:p>
            <a:pPr marL="0" indent="0">
              <a:buNone/>
            </a:pPr>
            <a:endParaRPr lang="ca-ES" sz="3200" dirty="0">
              <a:latin typeface="Arial" panose="020B0604020202020204" pitchFamily="34" charset="0"/>
              <a:cs typeface="Arial" panose="020B0604020202020204" pitchFamily="34" charset="0"/>
            </a:endParaRPr>
          </a:p>
        </p:txBody>
      </p:sp>
      <p:sp>
        <p:nvSpPr>
          <p:cNvPr id="7" name="Rectangle 6"/>
          <p:cNvSpPr/>
          <p:nvPr/>
        </p:nvSpPr>
        <p:spPr>
          <a:xfrm>
            <a:off x="914400" y="1592051"/>
            <a:ext cx="10212946" cy="954107"/>
          </a:xfrm>
          <a:prstGeom prst="rect">
            <a:avLst/>
          </a:prstGeom>
        </p:spPr>
        <p:txBody>
          <a:bodyPr wrap="square">
            <a:spAutoFit/>
          </a:bodyPr>
          <a:lstStyle/>
          <a:p>
            <a:r>
              <a:rPr lang="ca-ES" sz="2800" dirty="0">
                <a:solidFill>
                  <a:schemeClr val="bg1">
                    <a:lumMod val="85000"/>
                  </a:schemeClr>
                </a:solidFill>
              </a:rPr>
              <a:t>Les fonts del dret són el conjunt de mitjans dels quals emanen les normes que regeixen la vida en societat.</a:t>
            </a:r>
          </a:p>
        </p:txBody>
      </p:sp>
      <p:sp>
        <p:nvSpPr>
          <p:cNvPr id="3" name="Rectangle 2"/>
          <p:cNvSpPr/>
          <p:nvPr/>
        </p:nvSpPr>
        <p:spPr>
          <a:xfrm>
            <a:off x="3447245" y="2773048"/>
            <a:ext cx="6096000" cy="923330"/>
          </a:xfrm>
          <a:prstGeom prst="rect">
            <a:avLst/>
          </a:prstGeom>
        </p:spPr>
        <p:txBody>
          <a:bodyPr>
            <a:spAutoFit/>
          </a:bodyPr>
          <a:lstStyle/>
          <a:p>
            <a:r>
              <a:rPr lang="ca-ES" dirty="0"/>
              <a:t>és el conjunt de normes escrites elaborades i aprovades per organismes creats específicament amb aquest propòsit.</a:t>
            </a:r>
          </a:p>
        </p:txBody>
      </p:sp>
      <p:pic>
        <p:nvPicPr>
          <p:cNvPr id="12" name="Imatge 11" descr="http://ioc.xtec.cat/materials/FP/Materials/0201_GAD/GAD_0201_M10/web/html/WebContent/u2/media/gadm10u2_02.png"/>
          <p:cNvPicPr/>
          <p:nvPr/>
        </p:nvPicPr>
        <p:blipFill>
          <a:blip r:embed="rId2">
            <a:extLst>
              <a:ext uri="{28A0092B-C50C-407E-A947-70E740481C1C}">
                <a14:useLocalDpi xmlns:a14="http://schemas.microsoft.com/office/drawing/2010/main" val="0"/>
              </a:ext>
            </a:extLst>
          </a:blip>
          <a:srcRect/>
          <a:stretch>
            <a:fillRect/>
          </a:stretch>
        </p:blipFill>
        <p:spPr bwMode="auto">
          <a:xfrm>
            <a:off x="4964604" y="3803072"/>
            <a:ext cx="3705225" cy="2780665"/>
          </a:xfrm>
          <a:prstGeom prst="rect">
            <a:avLst/>
          </a:prstGeom>
          <a:noFill/>
          <a:ln>
            <a:noFill/>
          </a:ln>
        </p:spPr>
      </p:pic>
    </p:spTree>
    <p:extLst>
      <p:ext uri="{BB962C8B-B14F-4D97-AF65-F5344CB8AC3E}">
        <p14:creationId xmlns:p14="http://schemas.microsoft.com/office/powerpoint/2010/main" val="13748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677334" y="609600"/>
            <a:ext cx="7539387" cy="755561"/>
          </a:xfrm>
        </p:spPr>
        <p:txBody>
          <a:bodyPr>
            <a:normAutofit/>
          </a:bodyPr>
          <a:lstStyle/>
          <a:p>
            <a:r>
              <a:rPr lang="ca-ES" sz="4000" dirty="0" smtClean="0">
                <a:latin typeface="Arial" panose="020B0604020202020204" pitchFamily="34" charset="0"/>
                <a:cs typeface="Arial" panose="020B0604020202020204" pitchFamily="34" charset="0"/>
              </a:rPr>
              <a:t>El dret – Les fonts</a:t>
            </a:r>
            <a:endParaRPr lang="ca-ES" sz="4000" dirty="0">
              <a:latin typeface="Arial" panose="020B0604020202020204" pitchFamily="34" charset="0"/>
              <a:cs typeface="Arial" panose="020B0604020202020204" pitchFamily="34" charset="0"/>
            </a:endParaRPr>
          </a:p>
        </p:txBody>
      </p:sp>
      <p:sp>
        <p:nvSpPr>
          <p:cNvPr id="6" name="Contenidor de contingut 2"/>
          <p:cNvSpPr txBox="1">
            <a:spLocks/>
          </p:cNvSpPr>
          <p:nvPr/>
        </p:nvSpPr>
        <p:spPr>
          <a:xfrm>
            <a:off x="1613674" y="3246247"/>
            <a:ext cx="2833353" cy="67669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ca-ES" sz="3200" dirty="0" smtClean="0">
                <a:latin typeface="Arial" panose="020B0604020202020204" pitchFamily="34" charset="0"/>
                <a:cs typeface="Arial" panose="020B0604020202020204" pitchFamily="34" charset="0"/>
              </a:rPr>
              <a:t>El costum </a:t>
            </a:r>
          </a:p>
          <a:p>
            <a:pPr marL="0" indent="0">
              <a:buNone/>
            </a:pPr>
            <a:endParaRPr lang="ca-ES" sz="3200" dirty="0">
              <a:latin typeface="Arial" panose="020B0604020202020204" pitchFamily="34" charset="0"/>
              <a:cs typeface="Arial" panose="020B0604020202020204" pitchFamily="34" charset="0"/>
            </a:endParaRPr>
          </a:p>
        </p:txBody>
      </p:sp>
      <p:sp>
        <p:nvSpPr>
          <p:cNvPr id="7" name="Rectangle 6"/>
          <p:cNvSpPr/>
          <p:nvPr/>
        </p:nvSpPr>
        <p:spPr>
          <a:xfrm>
            <a:off x="914400" y="1592051"/>
            <a:ext cx="10212946" cy="954107"/>
          </a:xfrm>
          <a:prstGeom prst="rect">
            <a:avLst/>
          </a:prstGeom>
        </p:spPr>
        <p:txBody>
          <a:bodyPr wrap="square">
            <a:spAutoFit/>
          </a:bodyPr>
          <a:lstStyle/>
          <a:p>
            <a:r>
              <a:rPr lang="ca-ES" sz="2800" dirty="0">
                <a:solidFill>
                  <a:schemeClr val="bg1">
                    <a:lumMod val="85000"/>
                  </a:schemeClr>
                </a:solidFill>
              </a:rPr>
              <a:t>Les fonts del dret són el conjunt de mitjans dels quals emanen les normes que regeixen la vida en societat.</a:t>
            </a:r>
          </a:p>
        </p:txBody>
      </p:sp>
      <p:sp>
        <p:nvSpPr>
          <p:cNvPr id="5" name="Rectangle 4"/>
          <p:cNvSpPr/>
          <p:nvPr/>
        </p:nvSpPr>
        <p:spPr>
          <a:xfrm>
            <a:off x="4078309" y="3322780"/>
            <a:ext cx="6096000" cy="1200329"/>
          </a:xfrm>
          <a:prstGeom prst="rect">
            <a:avLst/>
          </a:prstGeom>
        </p:spPr>
        <p:txBody>
          <a:bodyPr>
            <a:spAutoFit/>
          </a:bodyPr>
          <a:lstStyle/>
          <a:p>
            <a:r>
              <a:rPr lang="es-ES" dirty="0" err="1"/>
              <a:t>és</a:t>
            </a:r>
            <a:r>
              <a:rPr lang="es-ES" dirty="0"/>
              <a:t> la norma jurídica que </a:t>
            </a:r>
            <a:r>
              <a:rPr lang="es-ES" dirty="0" err="1"/>
              <a:t>recull</a:t>
            </a:r>
            <a:r>
              <a:rPr lang="es-ES" dirty="0"/>
              <a:t> la conducta que es practica </a:t>
            </a:r>
            <a:r>
              <a:rPr lang="es-ES" dirty="0" err="1"/>
              <a:t>d’una</a:t>
            </a:r>
            <a:r>
              <a:rPr lang="es-ES" dirty="0"/>
              <a:t> manera reiterada en el </a:t>
            </a:r>
            <a:r>
              <a:rPr lang="es-ES" dirty="0" err="1"/>
              <a:t>temps</a:t>
            </a:r>
            <a:r>
              <a:rPr lang="es-ES" dirty="0"/>
              <a:t> i que </a:t>
            </a:r>
            <a:r>
              <a:rPr lang="es-ES" dirty="0" err="1"/>
              <a:t>pot</a:t>
            </a:r>
            <a:r>
              <a:rPr lang="es-ES" dirty="0"/>
              <a:t> ser considerada de </a:t>
            </a:r>
            <a:r>
              <a:rPr lang="es-ES" dirty="0" err="1"/>
              <a:t>compliment</a:t>
            </a:r>
            <a:r>
              <a:rPr lang="es-ES" dirty="0"/>
              <a:t> </a:t>
            </a:r>
            <a:r>
              <a:rPr lang="es-ES" dirty="0" err="1"/>
              <a:t>obligat</a:t>
            </a:r>
            <a:r>
              <a:rPr lang="es-ES" dirty="0"/>
              <a:t> per </a:t>
            </a:r>
            <a:r>
              <a:rPr lang="es-ES" dirty="0" err="1"/>
              <a:t>als</a:t>
            </a:r>
            <a:r>
              <a:rPr lang="es-ES" dirty="0"/>
              <a:t> </a:t>
            </a:r>
            <a:r>
              <a:rPr lang="es-ES" dirty="0" err="1"/>
              <a:t>membres</a:t>
            </a:r>
            <a:r>
              <a:rPr lang="es-ES" dirty="0"/>
              <a:t> </a:t>
            </a:r>
            <a:r>
              <a:rPr lang="es-ES" dirty="0" err="1"/>
              <a:t>d’una</a:t>
            </a:r>
            <a:r>
              <a:rPr lang="es-ES" dirty="0"/>
              <a:t> </a:t>
            </a:r>
            <a:r>
              <a:rPr lang="es-ES" dirty="0" err="1"/>
              <a:t>comunitat</a:t>
            </a:r>
            <a:r>
              <a:rPr lang="es-ES" dirty="0"/>
              <a:t>.</a:t>
            </a:r>
            <a:endParaRPr lang="ca-ES" dirty="0"/>
          </a:p>
        </p:txBody>
      </p:sp>
    </p:spTree>
    <p:extLst>
      <p:ext uri="{BB962C8B-B14F-4D97-AF65-F5344CB8AC3E}">
        <p14:creationId xmlns:p14="http://schemas.microsoft.com/office/powerpoint/2010/main" val="142336173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223</TotalTime>
  <Words>1594</Words>
  <Application>Microsoft Office PowerPoint</Application>
  <PresentationFormat>Pantalla panoràmica</PresentationFormat>
  <Paragraphs>156</Paragraphs>
  <Slides>26</Slides>
  <Notes>0</Notes>
  <HiddenSlides>0</HiddenSlides>
  <MMClips>0</MMClips>
  <ScaleCrop>false</ScaleCrop>
  <HeadingPairs>
    <vt:vector size="6" baseType="variant">
      <vt:variant>
        <vt:lpstr>Tipus de lletra utilitzats</vt:lpstr>
      </vt:variant>
      <vt:variant>
        <vt:i4>3</vt:i4>
      </vt:variant>
      <vt:variant>
        <vt:lpstr>Tema</vt:lpstr>
      </vt:variant>
      <vt:variant>
        <vt:i4>1</vt:i4>
      </vt:variant>
      <vt:variant>
        <vt:lpstr>Títols de les diapositives</vt:lpstr>
      </vt:variant>
      <vt:variant>
        <vt:i4>26</vt:i4>
      </vt:variant>
    </vt:vector>
  </HeadingPairs>
  <TitlesOfParts>
    <vt:vector size="30" baseType="lpstr">
      <vt:lpstr>Arial</vt:lpstr>
      <vt:lpstr>Trebuchet MS</vt:lpstr>
      <vt:lpstr>Wingdings 3</vt:lpstr>
      <vt:lpstr>Faceta</vt:lpstr>
      <vt:lpstr>L’administració Pública</vt:lpstr>
      <vt:lpstr>Presentació del PowerPoint</vt:lpstr>
      <vt:lpstr>El dret</vt:lpstr>
      <vt:lpstr>El dret</vt:lpstr>
      <vt:lpstr>El dret - Classes</vt:lpstr>
      <vt:lpstr>El dret – Cas pràctic</vt:lpstr>
      <vt:lpstr>El dret – Les fonts</vt:lpstr>
      <vt:lpstr>El dret – Les fonts</vt:lpstr>
      <vt:lpstr>El dret – Les fonts</vt:lpstr>
      <vt:lpstr>El dret – Les fonts</vt:lpstr>
      <vt:lpstr>El dret – Les fonts</vt:lpstr>
      <vt:lpstr>El dret – Les fonts</vt:lpstr>
      <vt:lpstr>El dret – Cas pràctic</vt:lpstr>
      <vt:lpstr>La jerarquia de les normes</vt:lpstr>
      <vt:lpstr>L’ordenament Jurídic</vt:lpstr>
      <vt:lpstr>L’ordenament Jurídic</vt:lpstr>
      <vt:lpstr>L’ordenament Jurídic</vt:lpstr>
      <vt:lpstr>L’ordenament Jurídic</vt:lpstr>
      <vt:lpstr>L’ordenament Jurídic</vt:lpstr>
      <vt:lpstr>La iniciativa legislativa</vt:lpstr>
      <vt:lpstr>Publicitat de les normes</vt:lpstr>
      <vt:lpstr>La divisió de poders</vt:lpstr>
      <vt:lpstr>La divisió de poders</vt:lpstr>
      <vt:lpstr>Poder Legislatiu</vt:lpstr>
      <vt:lpstr>Poder Judicial</vt:lpstr>
      <vt:lpstr>Poder Executiu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L’administració Pública</dc:title>
  <dc:creator>Anna</dc:creator>
  <cp:lastModifiedBy>Anna</cp:lastModifiedBy>
  <cp:revision>22</cp:revision>
  <dcterms:created xsi:type="dcterms:W3CDTF">2016-09-12T20:17:43Z</dcterms:created>
  <dcterms:modified xsi:type="dcterms:W3CDTF">2016-11-05T18:32:45Z</dcterms:modified>
</cp:coreProperties>
</file>