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9933FF"/>
    <a:srgbClr val="66FFFF"/>
    <a:srgbClr val="FF6600"/>
    <a:srgbClr val="FFFF00"/>
    <a:srgbClr val="66FFCC"/>
    <a:srgbClr val="66FF99"/>
    <a:srgbClr val="0000FF"/>
    <a:srgbClr val="990099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7F4DDD4-0C52-47BF-B497-31DFD812C71B}" type="datetimeFigureOut">
              <a:rPr lang="ca-ES" smtClean="0"/>
              <a:pPr/>
              <a:t>27/04/2015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a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31427FA-5D70-4306-AEB7-0B8EEBD4F83E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DvSkpA87L4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3ksboiKYFI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 idx="4294967295"/>
          </p:nvPr>
        </p:nvSpPr>
        <p:spPr>
          <a:xfrm rot="20312187">
            <a:off x="0" y="619125"/>
            <a:ext cx="5597525" cy="1185863"/>
          </a:xfrm>
        </p:spPr>
        <p:txBody>
          <a:bodyPr>
            <a:noAutofit/>
          </a:bodyPr>
          <a:lstStyle/>
          <a:p>
            <a:r>
              <a:rPr lang="ca-ES" sz="7200" dirty="0" smtClean="0">
                <a:solidFill>
                  <a:srgbClr val="66FF66"/>
                </a:solidFill>
                <a:latin typeface="Algerian" pitchFamily="82" charset="0"/>
              </a:rPr>
              <a:t> L’UNIVERS</a:t>
            </a:r>
            <a:endParaRPr lang="ca-ES" sz="7200" dirty="0">
              <a:solidFill>
                <a:srgbClr val="66FF66"/>
              </a:solidFill>
              <a:latin typeface="Algerian" pitchFamily="82" charset="0"/>
            </a:endParaRPr>
          </a:p>
        </p:txBody>
      </p:sp>
      <p:pic>
        <p:nvPicPr>
          <p:cNvPr id="1026" name="Picture 2" descr="T:\CICLE SUPERIOR\5è B\ALUMNES\10.TERESA GARCIA\L'univ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02915">
            <a:off x="1874798" y="1719804"/>
            <a:ext cx="5620721" cy="436519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:\CICLE SUPERIOR\5è B\ALUMNES\10.TERESA GARCIA\L'univer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33CCFF"/>
                </a:solidFill>
                <a:latin typeface="Arial Black" pitchFamily="34" charset="0"/>
              </a:rPr>
              <a:t>L’univers</a:t>
            </a:r>
            <a:r>
              <a:rPr lang="ca-ES" dirty="0" smtClean="0">
                <a:solidFill>
                  <a:srgbClr val="FF3300"/>
                </a:solidFill>
                <a:latin typeface="Arial Black" pitchFamily="34" charset="0"/>
              </a:rPr>
              <a:t> </a:t>
            </a:r>
            <a:endParaRPr lang="ca-ES" dirty="0">
              <a:solidFill>
                <a:srgbClr val="FF330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ca-ES" dirty="0">
                <a:solidFill>
                  <a:srgbClr val="FF3300"/>
                </a:solidFill>
                <a:latin typeface="Berlin Sans FB Demi" pitchFamily="34" charset="0"/>
              </a:rPr>
              <a:t> </a:t>
            </a:r>
            <a:r>
              <a:rPr lang="ca-ES" dirty="0" smtClean="0">
                <a:solidFill>
                  <a:srgbClr val="FF3300"/>
                </a:solidFill>
                <a:latin typeface="Berlin Sans FB Demi" pitchFamily="34" charset="0"/>
              </a:rPr>
              <a:t>·Què és l’univers?</a:t>
            </a:r>
          </a:p>
          <a:p>
            <a:pPr>
              <a:buNone/>
            </a:pPr>
            <a:r>
              <a:rPr lang="ca-ES" dirty="0">
                <a:solidFill>
                  <a:srgbClr val="FF3300"/>
                </a:solidFill>
                <a:latin typeface="Berlin Sans FB Demi" pitchFamily="34" charset="0"/>
              </a:rPr>
              <a:t> </a:t>
            </a:r>
            <a:r>
              <a:rPr lang="ca-ES" dirty="0" smtClean="0">
                <a:solidFill>
                  <a:srgbClr val="FF3300"/>
                </a:solidFill>
                <a:latin typeface="Berlin Sans FB Demi" pitchFamily="34" charset="0"/>
              </a:rPr>
              <a:t>-L’univers és un espai immens,està format pel conjunt </a:t>
            </a:r>
            <a:r>
              <a:rPr lang="ca-ES" dirty="0" smtClean="0">
                <a:solidFill>
                  <a:srgbClr val="FF3300"/>
                </a:solidFill>
                <a:latin typeface="Berlin Sans FB Demi" pitchFamily="34" charset="0"/>
              </a:rPr>
              <a:t>de  tots els astres </a:t>
            </a:r>
            <a:r>
              <a:rPr lang="ca-ES" smtClean="0">
                <a:solidFill>
                  <a:srgbClr val="FF3300"/>
                </a:solidFill>
                <a:latin typeface="Berlin Sans FB Demi" pitchFamily="34" charset="0"/>
              </a:rPr>
              <a:t>de l’espai.</a:t>
            </a:r>
            <a:endParaRPr lang="ca-ES" dirty="0" smtClean="0">
              <a:solidFill>
                <a:srgbClr val="FF3300"/>
              </a:solidFill>
              <a:latin typeface="Berlin Sans FB Dem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286000" y="3105834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:\CICLE SUPERIOR\5è B\ALUMNES\10.TERESA GARCIA\este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latin typeface="Arial Black" pitchFamily="34" charset="0"/>
              </a:rPr>
              <a:t> </a:t>
            </a:r>
            <a:r>
              <a:rPr lang="ca-ES" dirty="0" smtClean="0">
                <a:solidFill>
                  <a:srgbClr val="006600"/>
                </a:solidFill>
                <a:latin typeface="Arial Black" pitchFamily="34" charset="0"/>
              </a:rPr>
              <a:t>Els estels</a:t>
            </a:r>
            <a:endParaRPr lang="ca-ES" dirty="0">
              <a:solidFill>
                <a:srgbClr val="00660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00FF00"/>
                </a:solidFill>
                <a:latin typeface="Berlin Sans FB Demi" pitchFamily="34" charset="0"/>
              </a:rPr>
              <a:t>Què són els estels?</a:t>
            </a:r>
          </a:p>
          <a:p>
            <a:pPr>
              <a:buNone/>
            </a:pPr>
            <a:r>
              <a:rPr lang="ca-ES" dirty="0" smtClean="0">
                <a:solidFill>
                  <a:srgbClr val="00FF00"/>
                </a:solidFill>
                <a:latin typeface="Berlin Sans FB Demi" pitchFamily="34" charset="0"/>
              </a:rPr>
              <a:t>- Els estels són enormes esferes de gas al seu  interior 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:\CICLE SUPERIOR\5è B\ALUMNES\10.TERESA GARCIA\cons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9510" y="0"/>
            <a:ext cx="919351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66FFFF"/>
                </a:solidFill>
                <a:latin typeface="Arial Black" pitchFamily="34" charset="0"/>
              </a:rPr>
              <a:t>Les constel·lacions</a:t>
            </a:r>
            <a:endParaRPr lang="ca-ES" dirty="0">
              <a:solidFill>
                <a:srgbClr val="66FFFF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4572000"/>
          </a:xfrm>
        </p:spPr>
        <p:txBody>
          <a:bodyPr>
            <a:normAutofit/>
          </a:bodyPr>
          <a:lstStyle/>
          <a:p>
            <a:r>
              <a:rPr lang="ca-ES" dirty="0" smtClean="0">
                <a:solidFill>
                  <a:srgbClr val="9900CC"/>
                </a:solidFill>
                <a:latin typeface="Berlin Sans FB Demi" pitchFamily="34" charset="0"/>
              </a:rPr>
              <a:t>Què són les constel·lacions?</a:t>
            </a:r>
          </a:p>
          <a:p>
            <a:pPr>
              <a:buFontTx/>
              <a:buChar char="-"/>
            </a:pPr>
            <a:r>
              <a:rPr lang="ca-ES" dirty="0" smtClean="0">
                <a:solidFill>
                  <a:srgbClr val="9900CC"/>
                </a:solidFill>
                <a:latin typeface="Berlin Sans FB Demi" pitchFamily="34" charset="0"/>
              </a:rPr>
              <a:t>Són grups d’estels amb els quals és poden dibuixar figures en el cel.</a:t>
            </a:r>
            <a:endParaRPr lang="ca-ES" dirty="0">
              <a:solidFill>
                <a:srgbClr val="9900CC"/>
              </a:solidFill>
              <a:latin typeface="Berlin Sans FB Demi" pitchFamily="34" charset="0"/>
            </a:endParaRPr>
          </a:p>
          <a:p>
            <a:pPr>
              <a:buFontTx/>
              <a:buChar char="-"/>
            </a:pPr>
            <a:r>
              <a:rPr lang="ca-ES" dirty="0" smtClean="0">
                <a:solidFill>
                  <a:srgbClr val="9900CC"/>
                </a:solidFill>
                <a:latin typeface="Berlin Sans FB Demi" pitchFamily="34" charset="0"/>
              </a:rPr>
              <a:t>Com la Terra gira, les constel·lacions,  </a:t>
            </a:r>
          </a:p>
          <a:p>
            <a:pPr>
              <a:buNone/>
            </a:pPr>
            <a:r>
              <a:rPr lang="ca-ES" dirty="0">
                <a:solidFill>
                  <a:srgbClr val="9900CC"/>
                </a:solidFill>
                <a:latin typeface="Berlin Sans FB Demi" pitchFamily="34" charset="0"/>
              </a:rPr>
              <a:t>p</a:t>
            </a:r>
            <a:r>
              <a:rPr lang="ca-ES" dirty="0" smtClean="0">
                <a:solidFill>
                  <a:srgbClr val="9900CC"/>
                </a:solidFill>
                <a:latin typeface="Berlin Sans FB Demi" pitchFamily="34" charset="0"/>
              </a:rPr>
              <a:t>ateixen un canvi de lloc.</a:t>
            </a:r>
          </a:p>
          <a:p>
            <a:pPr>
              <a:buNone/>
            </a:pPr>
            <a:endParaRPr lang="ca-ES" dirty="0" smtClean="0">
              <a:solidFill>
                <a:srgbClr val="9900CC"/>
              </a:solidFill>
              <a:latin typeface="Berlin Sans FB Demi" pitchFamily="34" charset="0"/>
            </a:endParaRPr>
          </a:p>
          <a:p>
            <a:pPr>
              <a:buNone/>
            </a:pPr>
            <a:r>
              <a:rPr lang="ca-ES" dirty="0" smtClean="0">
                <a:hlinkClick r:id="rId3"/>
              </a:rPr>
              <a:t>https://www.youtube.com/watch?v=MDvSkpA87L4</a:t>
            </a: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>
              <a:solidFill>
                <a:srgbClr val="9900CC"/>
              </a:solidFill>
              <a:latin typeface="Berlin Sans FB Dem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4509120"/>
            <a:ext cx="3851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:\CICLE SUPERIOR\5è B\ALUMNES\10.TERESA GARCIA\galaxi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>
                <a:solidFill>
                  <a:srgbClr val="5F5F5F"/>
                </a:solidFill>
                <a:latin typeface="Arial Black" pitchFamily="34" charset="0"/>
              </a:rPr>
              <a:t>Les galàxies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0099FF"/>
                </a:solidFill>
                <a:latin typeface="Berlin Sans FB Demi" pitchFamily="34" charset="0"/>
              </a:rPr>
              <a:t>Què són les galàxies?</a:t>
            </a:r>
          </a:p>
          <a:p>
            <a:pPr>
              <a:buFontTx/>
              <a:buChar char="-"/>
            </a:pPr>
            <a:r>
              <a:rPr lang="ca-ES" dirty="0" smtClean="0">
                <a:solidFill>
                  <a:srgbClr val="0099FF"/>
                </a:solidFill>
                <a:latin typeface="Berlin Sans FB Demi" pitchFamily="34" charset="0"/>
              </a:rPr>
              <a:t>Les galàxies són agrupacions de milions </a:t>
            </a:r>
          </a:p>
          <a:p>
            <a:pPr>
              <a:buNone/>
            </a:pPr>
            <a:r>
              <a:rPr lang="ca-ES" dirty="0" smtClean="0">
                <a:solidFill>
                  <a:srgbClr val="0099FF"/>
                </a:solidFill>
                <a:latin typeface="Berlin Sans FB Demi" pitchFamily="34" charset="0"/>
              </a:rPr>
              <a:t>d’estels, entre les quals hi ha núvols enormes</a:t>
            </a:r>
          </a:p>
          <a:p>
            <a:pPr>
              <a:buNone/>
            </a:pPr>
            <a:r>
              <a:rPr lang="ca-ES" dirty="0" smtClean="0">
                <a:solidFill>
                  <a:srgbClr val="0099FF"/>
                </a:solidFill>
                <a:latin typeface="Berlin Sans FB Demi" pitchFamily="34" charset="0"/>
              </a:rPr>
              <a:t>de pols i de gas.</a:t>
            </a:r>
            <a:endParaRPr lang="ca-ES" dirty="0">
              <a:solidFill>
                <a:srgbClr val="0099FF"/>
              </a:solidFill>
              <a:latin typeface="Berlin Sans FB Demi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4149080"/>
            <a:ext cx="3563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>
                <a:hlinkClick r:id="rId3"/>
              </a:rPr>
              <a:t>  https://www.youtube.com/watch?v=K3ksboiKYFI</a:t>
            </a:r>
            <a:endParaRPr lang="ca-ES" dirty="0" smtClean="0"/>
          </a:p>
          <a:p>
            <a:endParaRPr lang="ca-E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      </a:t>
            </a:r>
            <a:r>
              <a:rPr lang="ca-ES" u="sng" dirty="0" smtClean="0"/>
              <a:t>TAN   </a:t>
            </a:r>
            <a:r>
              <a:rPr lang="ca-ES" u="sng" dirty="0" err="1" smtClean="0"/>
              <a:t>TAN</a:t>
            </a:r>
            <a:r>
              <a:rPr lang="ca-ES" u="sng" dirty="0" smtClean="0"/>
              <a:t> </a:t>
            </a:r>
            <a:r>
              <a:rPr lang="ca-ES" u="sng" dirty="0" smtClean="0"/>
              <a:t>  TAN</a:t>
            </a:r>
            <a:r>
              <a:rPr lang="ca-ES" u="sng" dirty="0" smtClean="0"/>
              <a:t>...</a:t>
            </a:r>
            <a:endParaRPr lang="ca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a-ES" dirty="0" smtClean="0">
                <a:solidFill>
                  <a:schemeClr val="accent6">
                    <a:lumMod val="75000"/>
                  </a:schemeClr>
                </a:solidFill>
              </a:rPr>
              <a:t> Laia</a:t>
            </a:r>
            <a:r>
              <a:rPr lang="ca-ES" dirty="0" smtClean="0">
                <a:solidFill>
                  <a:srgbClr val="66FFFF"/>
                </a:solidFill>
                <a:sym typeface="Wingdings" pitchFamily="2" charset="2"/>
              </a:rPr>
              <a:t></a:t>
            </a:r>
            <a:endParaRPr lang="ca-ES" dirty="0" smtClean="0">
              <a:solidFill>
                <a:srgbClr val="66FFFF"/>
              </a:solidFill>
            </a:endParaRPr>
          </a:p>
          <a:p>
            <a:pPr>
              <a:buNone/>
            </a:pPr>
            <a:r>
              <a:rPr lang="ca-ES" dirty="0" smtClean="0">
                <a:solidFill>
                  <a:srgbClr val="FF6600"/>
                </a:solidFill>
              </a:rPr>
              <a:t>   Alex</a:t>
            </a:r>
            <a:r>
              <a:rPr lang="ca-ES" dirty="0" smtClean="0">
                <a:solidFill>
                  <a:srgbClr val="0099FF"/>
                </a:solidFill>
                <a:sym typeface="Wingdings" pitchFamily="2" charset="2"/>
              </a:rPr>
              <a:t></a:t>
            </a:r>
            <a:endParaRPr lang="ca-ES" dirty="0" smtClean="0">
              <a:solidFill>
                <a:srgbClr val="0099FF"/>
              </a:solidFill>
            </a:endParaRPr>
          </a:p>
          <a:p>
            <a:pPr>
              <a:buNone/>
            </a:pPr>
            <a:r>
              <a:rPr lang="ca-ES" dirty="0" smtClean="0">
                <a:solidFill>
                  <a:srgbClr val="FFFF00"/>
                </a:solidFill>
              </a:rPr>
              <a:t>    Enrique</a:t>
            </a:r>
            <a:r>
              <a:rPr lang="ca-ES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ca-E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a-ES" dirty="0" smtClean="0">
                <a:solidFill>
                  <a:srgbClr val="66FFCC"/>
                </a:solidFill>
              </a:rPr>
              <a:t>      Teresa</a:t>
            </a:r>
            <a:r>
              <a:rPr lang="ca-ES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itchFamily="2" charset="2"/>
              </a:rPr>
              <a:t></a:t>
            </a:r>
            <a:endParaRPr lang="ca-E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ca-ES" dirty="0" smtClean="0">
                <a:solidFill>
                  <a:srgbClr val="990099"/>
                </a:solidFill>
              </a:rPr>
              <a:t>        Christian</a:t>
            </a:r>
            <a:r>
              <a:rPr lang="ca-ES" dirty="0" smtClean="0">
                <a:solidFill>
                  <a:srgbClr val="66FF99"/>
                </a:solidFill>
                <a:sym typeface="Wingdings" pitchFamily="2" charset="2"/>
              </a:rPr>
              <a:t></a:t>
            </a:r>
            <a:endParaRPr lang="ca-ES" dirty="0" smtClean="0">
              <a:solidFill>
                <a:srgbClr val="66FF99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135</TotalTime>
  <Words>131</Words>
  <Application>Microsoft Office PowerPoint</Application>
  <PresentationFormat>Presentación en pantalla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 L’UNIVERS</vt:lpstr>
      <vt:lpstr>L’univers </vt:lpstr>
      <vt:lpstr> Els estels</vt:lpstr>
      <vt:lpstr>Les constel·lacions</vt:lpstr>
      <vt:lpstr>Les galàxies </vt:lpstr>
      <vt:lpstr>       TAN   TAN   TAN...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L’UNIVERS</dc:title>
  <dc:creator>argo</dc:creator>
  <cp:lastModifiedBy>argo</cp:lastModifiedBy>
  <cp:revision>17</cp:revision>
  <dcterms:created xsi:type="dcterms:W3CDTF">2015-04-13T13:37:46Z</dcterms:created>
  <dcterms:modified xsi:type="dcterms:W3CDTF">2015-04-27T13:36:01Z</dcterms:modified>
</cp:coreProperties>
</file>