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1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24CB00-E762-4CAB-8A9B-E6075E56F170}" type="datetimeFigureOut">
              <a:rPr lang="es-ES" smtClean="0"/>
              <a:t>06/04/2020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10FA13-B03A-46F3-8E04-0ADA9D27D52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1575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10FA13-B03A-46F3-8E04-0ADA9D27D52E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9078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53E15-3D25-452C-B9C9-C39D2D284B88}" type="datetime1">
              <a:rPr lang="es-ES" smtClean="0"/>
              <a:t>06/04/2020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B734DDA-97EA-4979-B9C1-A855BFEBF6F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0095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268BE-DA5C-470F-ABBD-D6A3F1DC43CE}" type="datetime1">
              <a:rPr lang="es-ES" smtClean="0"/>
              <a:t>06/04/2020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B734DDA-97EA-4979-B9C1-A855BFEBF6F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44996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81826-F8E4-4CB5-A591-50CAAAD7BE88}" type="datetime1">
              <a:rPr lang="es-ES" smtClean="0"/>
              <a:t>06/04/2020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B734DDA-97EA-4979-B9C1-A855BFEBF6FC}" type="slidenum">
              <a:rPr lang="es-ES" smtClean="0"/>
              <a:t>‹Nº›</a:t>
            </a:fld>
            <a:endParaRPr lang="es-E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836467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EC8FB-F4C9-43D5-B91E-5B3FC1A40FE2}" type="datetime1">
              <a:rPr lang="es-ES" smtClean="0"/>
              <a:t>06/04/2020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B734DDA-97EA-4979-B9C1-A855BFEBF6F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40236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2E9A54-EF6D-466B-B178-75210206B288}" type="datetime1">
              <a:rPr lang="es-ES" smtClean="0"/>
              <a:t>06/04/2020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B734DDA-97EA-4979-B9C1-A855BFEBF6FC}" type="slidenum">
              <a:rPr lang="es-ES" smtClean="0"/>
              <a:t>‹Nº›</a:t>
            </a:fld>
            <a:endParaRPr lang="es-E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334621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6D3FC-FB76-4120-965E-2FF8104730F7}" type="datetime1">
              <a:rPr lang="es-ES" smtClean="0"/>
              <a:t>06/04/2020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B734DDA-97EA-4979-B9C1-A855BFEBF6F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4838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C8D9F-52D1-4FA7-8E5F-3E1653F3C82A}" type="datetime1">
              <a:rPr lang="es-ES" smtClean="0"/>
              <a:t>06/04/2020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4DDA-97EA-4979-B9C1-A855BFEBF6F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769133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26D9-D49A-4BBE-AEBC-D03C961C6330}" type="datetime1">
              <a:rPr lang="es-ES" smtClean="0"/>
              <a:t>06/04/2020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4DDA-97EA-4979-B9C1-A855BFEBF6F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2620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2A270-A4D2-4A64-A8CB-C34380F548EB}" type="datetime1">
              <a:rPr lang="es-ES" smtClean="0"/>
              <a:t>06/04/2020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4DDA-97EA-4979-B9C1-A855BFEBF6F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2366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E173A-C0B2-459B-8B6F-BDDEA6D03A1B}" type="datetime1">
              <a:rPr lang="es-ES" smtClean="0"/>
              <a:t>06/04/2020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B734DDA-97EA-4979-B9C1-A855BFEBF6F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62773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0651C-D7FB-4B85-8945-F62E6E78A57D}" type="datetime1">
              <a:rPr lang="es-ES" smtClean="0"/>
              <a:t>06/04/2020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B734DDA-97EA-4979-B9C1-A855BFEBF6F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2945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71326-4F6A-4130-81DB-9E116CDD3495}" type="datetime1">
              <a:rPr lang="es-ES" smtClean="0"/>
              <a:t>06/04/2020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B734DDA-97EA-4979-B9C1-A855BFEBF6F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77562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EE6E7-054D-48A5-B3FE-52ED43D217D4}" type="datetime1">
              <a:rPr lang="es-ES" smtClean="0"/>
              <a:t>06/04/2020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4DDA-97EA-4979-B9C1-A855BFEBF6F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0444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3712E-8E9D-4E37-AF75-B9F32F0F88A7}" type="datetime1">
              <a:rPr lang="es-ES" smtClean="0"/>
              <a:t>06/04/2020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4DDA-97EA-4979-B9C1-A855BFEBF6F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14041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755EE-2862-4972-9DE1-2A563333ECA5}" type="datetime1">
              <a:rPr lang="es-ES" smtClean="0"/>
              <a:t>06/04/2020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4DDA-97EA-4979-B9C1-A855BFEBF6F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4810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385FD-3A10-4B1B-A057-AE25F95FC859}" type="datetime1">
              <a:rPr lang="es-ES" smtClean="0"/>
              <a:t>06/04/2020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B734DDA-97EA-4979-B9C1-A855BFEBF6F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4278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lumMod val="5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5E8361-2D00-4A88-8B14-0455A596C457}" type="datetime1">
              <a:rPr lang="es-ES" smtClean="0"/>
              <a:t>06/04/2020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B734DDA-97EA-4979-B9C1-A855BFEBF6F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8181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s://www.youtube.com/watch?v=bJFS4_uww84" TargetMode="External"/><Relationship Id="rId7" Type="http://schemas.openxmlformats.org/officeDocument/2006/relationships/hyperlink" Target="https://www.youtube.com/watch?v=a33yLSVEXB0" TargetMode="External"/><Relationship Id="rId2" Type="http://schemas.openxmlformats.org/officeDocument/2006/relationships/hyperlink" Target="https://www.youtube.com/watch?v=JR4t7pPBhJk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BuP_gy_-hKY" TargetMode="External"/><Relationship Id="rId5" Type="http://schemas.openxmlformats.org/officeDocument/2006/relationships/hyperlink" Target="https://www.youtube.com/watch?v=ZQt9fkGPigo" TargetMode="External"/><Relationship Id="rId4" Type="http://schemas.openxmlformats.org/officeDocument/2006/relationships/hyperlink" Target="https://www.youtube.com/watch?v=sPI-bn7U7JQ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_0LNk2JykiA" TargetMode="External"/><Relationship Id="rId2" Type="http://schemas.openxmlformats.org/officeDocument/2006/relationships/hyperlink" Target="https://www.youtube.com/watch?v=lRMMbQOCgO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ynmjwmhbpSM" TargetMode="External"/><Relationship Id="rId5" Type="http://schemas.openxmlformats.org/officeDocument/2006/relationships/hyperlink" Target="https://www.youtube.com/watch?v=q4z4k4RS5eg" TargetMode="External"/><Relationship Id="rId4" Type="http://schemas.openxmlformats.org/officeDocument/2006/relationships/hyperlink" Target="https://www.youtube.com/watch?v=bmzwMI0PuOk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C4HAJ5HLuB4" TargetMode="External"/><Relationship Id="rId2" Type="http://schemas.openxmlformats.org/officeDocument/2006/relationships/hyperlink" Target="https://www.youtube.com/watch?v=y5p8kzYt8I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JZRH62Febg" TargetMode="External"/><Relationship Id="rId2" Type="http://schemas.openxmlformats.org/officeDocument/2006/relationships/hyperlink" Target="https://help.sketchup.com/es/sketchup/downloading-sketchup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DNutZj4rVLg" TargetMode="External"/><Relationship Id="rId2" Type="http://schemas.openxmlformats.org/officeDocument/2006/relationships/hyperlink" Target="https://www.youtube.com/watch?v=byoyXuo7EF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UIEyZiEJpJY" TargetMode="External"/><Relationship Id="rId5" Type="http://schemas.openxmlformats.org/officeDocument/2006/relationships/hyperlink" Target="https://www.youtube.com/watch?v=1XmvbKXuDko" TargetMode="External"/><Relationship Id="rId4" Type="http://schemas.openxmlformats.org/officeDocument/2006/relationships/hyperlink" Target="https://www.youtube.com/watch?v=pL2Yms8qq-4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librecad.org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LCAD/L6.pdf" TargetMode="External"/><Relationship Id="rId13" Type="http://schemas.openxmlformats.org/officeDocument/2006/relationships/hyperlink" Target="https://www.youtube.com/watch?v=Vcc9KDBvjEU" TargetMode="External"/><Relationship Id="rId3" Type="http://schemas.openxmlformats.org/officeDocument/2006/relationships/hyperlink" Target="LCAD/L1.pdf" TargetMode="External"/><Relationship Id="rId7" Type="http://schemas.openxmlformats.org/officeDocument/2006/relationships/hyperlink" Target="LCAD/L5.pdf" TargetMode="External"/><Relationship Id="rId12" Type="http://schemas.openxmlformats.org/officeDocument/2006/relationships/hyperlink" Target="LCAD/L10.pdf" TargetMode="External"/><Relationship Id="rId17" Type="http://schemas.openxmlformats.org/officeDocument/2006/relationships/hyperlink" Target="https://www.youtube.com/watch?v=ZrDzUHgSey8" TargetMode="External"/><Relationship Id="rId2" Type="http://schemas.openxmlformats.org/officeDocument/2006/relationships/hyperlink" Target="LCAD/LO.pdf" TargetMode="External"/><Relationship Id="rId16" Type="http://schemas.openxmlformats.org/officeDocument/2006/relationships/hyperlink" Target="https://www.youtube.com/watch?v=KuATYdYefd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LCAD/L4.pdf" TargetMode="External"/><Relationship Id="rId11" Type="http://schemas.openxmlformats.org/officeDocument/2006/relationships/hyperlink" Target="LCAD/L9.pdf" TargetMode="External"/><Relationship Id="rId5" Type="http://schemas.openxmlformats.org/officeDocument/2006/relationships/hyperlink" Target="LCAD/L3.pdf" TargetMode="External"/><Relationship Id="rId15" Type="http://schemas.openxmlformats.org/officeDocument/2006/relationships/hyperlink" Target="https://www.youtube.com/watch?v=vm4tBqhntl0" TargetMode="External"/><Relationship Id="rId10" Type="http://schemas.openxmlformats.org/officeDocument/2006/relationships/hyperlink" Target="LCAD/L8.pdf" TargetMode="External"/><Relationship Id="rId4" Type="http://schemas.openxmlformats.org/officeDocument/2006/relationships/hyperlink" Target="LCAD/L2.pdf" TargetMode="External"/><Relationship Id="rId9" Type="http://schemas.openxmlformats.org/officeDocument/2006/relationships/hyperlink" Target="LCAD/L7.pdf" TargetMode="External"/><Relationship Id="rId14" Type="http://schemas.openxmlformats.org/officeDocument/2006/relationships/hyperlink" Target="https://www.youtube.com/watch?v=OTRlCMRxYkc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ca-ES" b="1" dirty="0" smtClean="0">
                <a:solidFill>
                  <a:schemeClr val="accent6">
                    <a:lumMod val="75000"/>
                  </a:schemeClr>
                </a:solidFill>
              </a:rPr>
              <a:t>Tecnologia 2n</a:t>
            </a:r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438364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ca-ES" b="1" dirty="0">
                <a:solidFill>
                  <a:schemeClr val="accent6">
                    <a:lumMod val="75000"/>
                  </a:schemeClr>
                </a:solidFill>
              </a:rPr>
              <a:t>2</a:t>
            </a:r>
            <a:r>
              <a:rPr lang="ca-ES" b="1" dirty="0" smtClean="0">
                <a:solidFill>
                  <a:schemeClr val="accent6">
                    <a:lumMod val="75000"/>
                  </a:schemeClr>
                </a:solidFill>
              </a:rPr>
              <a:t>a </a:t>
            </a:r>
            <a:r>
              <a:rPr lang="ca-ES" b="1" dirty="0" err="1" smtClean="0">
                <a:solidFill>
                  <a:schemeClr val="accent6">
                    <a:lumMod val="75000"/>
                  </a:schemeClr>
                </a:solidFill>
              </a:rPr>
              <a:t>AVALUACIó</a:t>
            </a:r>
            <a:endParaRPr lang="ca-ES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r"/>
            <a:endParaRPr lang="ca-ES" b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ca-ES" b="1" dirty="0" smtClean="0">
                <a:solidFill>
                  <a:schemeClr val="accent6">
                    <a:lumMod val="75000"/>
                  </a:schemeClr>
                </a:solidFill>
              </a:rPr>
              <a:t>Tema 3 </a:t>
            </a:r>
          </a:p>
          <a:p>
            <a:r>
              <a:rPr lang="ca-ES" b="1" dirty="0" smtClean="0">
                <a:solidFill>
                  <a:schemeClr val="accent6">
                    <a:lumMod val="75000"/>
                  </a:schemeClr>
                </a:solidFill>
              </a:rPr>
              <a:t>Tema 4</a:t>
            </a:r>
          </a:p>
          <a:p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4DDA-97EA-4979-B9C1-A855BFEBF6FC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782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a-ES" b="1" dirty="0">
                <a:solidFill>
                  <a:schemeClr val="accent6">
                    <a:lumMod val="75000"/>
                  </a:schemeClr>
                </a:solidFill>
              </a:rPr>
              <a:t>Tema </a:t>
            </a:r>
            <a:r>
              <a:rPr lang="ca-ES" b="1" dirty="0" smtClean="0">
                <a:solidFill>
                  <a:schemeClr val="accent6">
                    <a:lumMod val="75000"/>
                  </a:schemeClr>
                </a:solidFill>
              </a:rPr>
              <a:t>5 </a:t>
            </a:r>
            <a:r>
              <a:rPr lang="ca-ES" b="1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ca-ES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ca-ES" b="1" dirty="0" smtClean="0">
                <a:solidFill>
                  <a:schemeClr val="accent6">
                    <a:lumMod val="75000"/>
                  </a:schemeClr>
                </a:solidFill>
              </a:rPr>
              <a:t>FABRICACIÓ DIGITAL</a:t>
            </a:r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4DDA-97EA-4979-B9C1-A855BFEBF6FC}" type="slidenum">
              <a:rPr lang="es-ES" smtClean="0"/>
              <a:t>10</a:t>
            </a:fld>
            <a:endParaRPr lang="es-ES"/>
          </a:p>
        </p:txBody>
      </p:sp>
      <p:sp>
        <p:nvSpPr>
          <p:cNvPr id="6" name="Marcador de contenido 5"/>
          <p:cNvSpPr>
            <a:spLocks noGrp="1"/>
          </p:cNvSpPr>
          <p:nvPr>
            <p:ph idx="1"/>
          </p:nvPr>
        </p:nvSpPr>
        <p:spPr>
          <a:xfrm>
            <a:off x="2327954" y="2236237"/>
            <a:ext cx="8915400" cy="3777622"/>
          </a:xfrm>
        </p:spPr>
        <p:txBody>
          <a:bodyPr/>
          <a:lstStyle/>
          <a:p>
            <a:r>
              <a:rPr lang="ca-ES" dirty="0"/>
              <a:t>PLEGADORA   </a:t>
            </a:r>
            <a:r>
              <a:rPr lang="ca-ES" sz="1000" dirty="0">
                <a:hlinkClick r:id="rId2"/>
              </a:rPr>
              <a:t>https://</a:t>
            </a:r>
            <a:r>
              <a:rPr lang="ca-ES" sz="1000" dirty="0" smtClean="0">
                <a:hlinkClick r:id="rId2"/>
              </a:rPr>
              <a:t>www.youtube.com/watch?v=JR4t7pPBhJk</a:t>
            </a:r>
            <a:endParaRPr lang="ca-ES" sz="1000" dirty="0" smtClean="0"/>
          </a:p>
          <a:p>
            <a:r>
              <a:rPr lang="ca-ES" dirty="0"/>
              <a:t>CURBADORA </a:t>
            </a:r>
            <a:r>
              <a:rPr lang="ca-ES" sz="1000" dirty="0">
                <a:hlinkClick r:id="rId3"/>
              </a:rPr>
              <a:t>https://</a:t>
            </a:r>
            <a:r>
              <a:rPr lang="ca-ES" sz="1000" dirty="0" smtClean="0">
                <a:hlinkClick r:id="rId3"/>
              </a:rPr>
              <a:t>www.youtube.com/watch?v=bJFS4_uww84</a:t>
            </a:r>
            <a:endParaRPr lang="ca-ES" sz="1000" dirty="0" smtClean="0"/>
          </a:p>
          <a:p>
            <a:r>
              <a:rPr lang="ca-ES" dirty="0"/>
              <a:t>TALL LÀSER  </a:t>
            </a:r>
            <a:r>
              <a:rPr lang="ca-ES" sz="1000" dirty="0">
                <a:hlinkClick r:id="rId4"/>
              </a:rPr>
              <a:t>https://</a:t>
            </a:r>
            <a:r>
              <a:rPr lang="ca-ES" sz="1000" dirty="0" smtClean="0">
                <a:hlinkClick r:id="rId4"/>
              </a:rPr>
              <a:t>www.youtube.com/watch?v=sPI-bn7U7JQ</a:t>
            </a:r>
            <a:endParaRPr lang="ca-ES" sz="1000" dirty="0" smtClean="0"/>
          </a:p>
          <a:p>
            <a:r>
              <a:rPr lang="ca-ES" dirty="0" smtClean="0"/>
              <a:t>TALL </a:t>
            </a:r>
            <a:r>
              <a:rPr lang="ca-ES" dirty="0"/>
              <a:t>PER PLASMA </a:t>
            </a:r>
            <a:r>
              <a:rPr lang="ca-ES" sz="1000" dirty="0">
                <a:hlinkClick r:id="rId5"/>
              </a:rPr>
              <a:t>https://</a:t>
            </a:r>
            <a:r>
              <a:rPr lang="ca-ES" sz="1000" dirty="0" smtClean="0">
                <a:hlinkClick r:id="rId5"/>
              </a:rPr>
              <a:t>www.youtube.com/watch?v=ZQt9fkGPigo</a:t>
            </a:r>
            <a:endParaRPr lang="ca-ES" sz="1000" dirty="0" smtClean="0"/>
          </a:p>
          <a:p>
            <a:r>
              <a:rPr lang="ca-ES" dirty="0" smtClean="0"/>
              <a:t>TALL PER </a:t>
            </a:r>
            <a:r>
              <a:rPr lang="ca-ES" dirty="0"/>
              <a:t>RAIG D’AIGUA </a:t>
            </a:r>
            <a:r>
              <a:rPr lang="ca-ES" sz="900" dirty="0">
                <a:hlinkClick r:id="rId6"/>
              </a:rPr>
              <a:t>https://www.youtube.com/watch?v=BuP_gy_-</a:t>
            </a:r>
            <a:r>
              <a:rPr lang="ca-ES" sz="900" dirty="0" smtClean="0">
                <a:hlinkClick r:id="rId6"/>
              </a:rPr>
              <a:t>hKY</a:t>
            </a:r>
            <a:endParaRPr lang="ca-ES" sz="900" dirty="0" smtClean="0"/>
          </a:p>
          <a:p>
            <a:r>
              <a:rPr lang="ca-ES" dirty="0" smtClean="0"/>
              <a:t>TALL </a:t>
            </a:r>
            <a:r>
              <a:rPr lang="ca-ES" dirty="0"/>
              <a:t>DE </a:t>
            </a:r>
            <a:r>
              <a:rPr lang="ca-ES" dirty="0" smtClean="0"/>
              <a:t>SORRA      </a:t>
            </a:r>
            <a:r>
              <a:rPr lang="ca-ES" sz="900" dirty="0" smtClean="0">
                <a:hlinkClick r:id="rId7"/>
              </a:rPr>
              <a:t>https</a:t>
            </a:r>
            <a:r>
              <a:rPr lang="ca-ES" sz="900" dirty="0">
                <a:hlinkClick r:id="rId7"/>
              </a:rPr>
              <a:t>://</a:t>
            </a:r>
            <a:r>
              <a:rPr lang="ca-ES" sz="900" dirty="0" smtClean="0">
                <a:hlinkClick r:id="rId7"/>
              </a:rPr>
              <a:t>www.youtube.com/watch?v=a33yLSVEXB0</a:t>
            </a:r>
            <a:endParaRPr lang="ca-ES" sz="900" dirty="0" smtClean="0"/>
          </a:p>
          <a:p>
            <a:endParaRPr lang="ca-ES" sz="900" dirty="0" smtClean="0"/>
          </a:p>
          <a:p>
            <a:endParaRPr lang="es-ES" dirty="0"/>
          </a:p>
        </p:txBody>
      </p:sp>
      <p:sp>
        <p:nvSpPr>
          <p:cNvPr id="7" name="AutoShape 4" descr="Resultat d'imatges de guggenheim bilbao exposicion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20886" y="1905000"/>
            <a:ext cx="3646725" cy="199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7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528797"/>
          </a:xfrm>
        </p:spPr>
        <p:txBody>
          <a:bodyPr>
            <a:normAutofit/>
          </a:bodyPr>
          <a:lstStyle/>
          <a:p>
            <a:r>
              <a:rPr lang="ca-ES" sz="900" dirty="0" smtClean="0"/>
              <a:t>.</a:t>
            </a:r>
            <a:endParaRPr lang="es-ES" sz="9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89212" y="1455576"/>
            <a:ext cx="8915400" cy="4455646"/>
          </a:xfrm>
        </p:spPr>
        <p:txBody>
          <a:bodyPr>
            <a:normAutofit/>
          </a:bodyPr>
          <a:lstStyle/>
          <a:p>
            <a:r>
              <a:rPr lang="ca-ES" dirty="0" smtClean="0"/>
              <a:t>TORN CNC</a:t>
            </a:r>
          </a:p>
          <a:p>
            <a:r>
              <a:rPr lang="ca-ES" sz="1200" dirty="0">
                <a:hlinkClick r:id="rId2"/>
              </a:rPr>
              <a:t>https://</a:t>
            </a:r>
            <a:r>
              <a:rPr lang="ca-ES" sz="1200" dirty="0" smtClean="0">
                <a:hlinkClick r:id="rId2"/>
              </a:rPr>
              <a:t>www.youtube.com/watch?v=lRMMbQOCgOo</a:t>
            </a:r>
            <a:endParaRPr lang="ca-ES" sz="1200" dirty="0" smtClean="0"/>
          </a:p>
          <a:p>
            <a:r>
              <a:rPr lang="ca-ES" sz="1200" dirty="0">
                <a:hlinkClick r:id="rId3"/>
              </a:rPr>
              <a:t>https://www.youtube.com/watch?v=_</a:t>
            </a:r>
            <a:r>
              <a:rPr lang="ca-ES" sz="1200" dirty="0" smtClean="0">
                <a:hlinkClick r:id="rId3"/>
              </a:rPr>
              <a:t>0LNk2JykiA</a:t>
            </a:r>
            <a:endParaRPr lang="ca-ES" sz="1200" dirty="0" smtClean="0"/>
          </a:p>
          <a:p>
            <a:endParaRPr lang="ca-ES" sz="1200" dirty="0" smtClean="0"/>
          </a:p>
          <a:p>
            <a:endParaRPr lang="ca-ES" sz="1200" dirty="0" smtClean="0"/>
          </a:p>
          <a:p>
            <a:endParaRPr lang="ca-ES" sz="1200" dirty="0"/>
          </a:p>
          <a:p>
            <a:endParaRPr lang="ca-ES" sz="1200" dirty="0" smtClean="0"/>
          </a:p>
          <a:p>
            <a:r>
              <a:rPr lang="ca-ES" dirty="0" smtClean="0"/>
              <a:t>FRESADORA CNC</a:t>
            </a:r>
          </a:p>
          <a:p>
            <a:r>
              <a:rPr lang="es-ES" sz="1200" dirty="0">
                <a:hlinkClick r:id="rId4"/>
              </a:rPr>
              <a:t>https://</a:t>
            </a:r>
            <a:r>
              <a:rPr lang="es-ES" sz="1200" dirty="0" smtClean="0">
                <a:hlinkClick r:id="rId4"/>
              </a:rPr>
              <a:t>www.youtube.com/watch?v=bmzwMI0PuOk</a:t>
            </a:r>
            <a:endParaRPr lang="es-ES" sz="1200" dirty="0" smtClean="0"/>
          </a:p>
          <a:p>
            <a:r>
              <a:rPr lang="es-ES" sz="1200" dirty="0">
                <a:hlinkClick r:id="rId5"/>
              </a:rPr>
              <a:t>https://</a:t>
            </a:r>
            <a:r>
              <a:rPr lang="es-ES" sz="1200" dirty="0" smtClean="0">
                <a:hlinkClick r:id="rId5"/>
              </a:rPr>
              <a:t>www.youtube.com/watch?v=q4z4k4RS5eg</a:t>
            </a:r>
            <a:endParaRPr lang="es-ES" sz="1200" dirty="0" smtClean="0"/>
          </a:p>
          <a:p>
            <a:r>
              <a:rPr lang="es-ES" sz="1200" dirty="0">
                <a:hlinkClick r:id="rId6"/>
              </a:rPr>
              <a:t>https://</a:t>
            </a:r>
            <a:r>
              <a:rPr lang="es-ES" sz="1200" dirty="0" smtClean="0">
                <a:hlinkClick r:id="rId6"/>
              </a:rPr>
              <a:t>www.youtube.com/watch?v=ynmjwmhbpSM</a:t>
            </a:r>
            <a:endParaRPr lang="es-ES" sz="1200" dirty="0" smtClean="0"/>
          </a:p>
          <a:p>
            <a:endParaRPr lang="es-ES" sz="1200" dirty="0" smtClean="0"/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4DDA-97EA-4979-B9C1-A855BFEBF6FC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72144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IMPRESSIÓ EN TRES DIMENSIONS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89212" y="2170814"/>
            <a:ext cx="8915400" cy="4547227"/>
          </a:xfrm>
        </p:spPr>
        <p:txBody>
          <a:bodyPr>
            <a:normAutofit/>
          </a:bodyPr>
          <a:lstStyle/>
          <a:p>
            <a:endParaRPr lang="es-ES" dirty="0" smtClean="0">
              <a:hlinkClick r:id="rId2"/>
            </a:endParaRPr>
          </a:p>
          <a:p>
            <a:endParaRPr lang="es-ES" dirty="0">
              <a:hlinkClick r:id="rId2"/>
            </a:endParaRPr>
          </a:p>
          <a:p>
            <a:endParaRPr lang="es-ES" dirty="0" smtClean="0">
              <a:hlinkClick r:id="rId2"/>
            </a:endParaRPr>
          </a:p>
          <a:p>
            <a:endParaRPr lang="es-ES" dirty="0">
              <a:hlinkClick r:id="rId2"/>
            </a:endParaRPr>
          </a:p>
          <a:p>
            <a:endParaRPr lang="es-ES" dirty="0" smtClean="0">
              <a:hlinkClick r:id="rId2"/>
            </a:endParaRPr>
          </a:p>
          <a:p>
            <a:endParaRPr lang="es-ES" dirty="0">
              <a:hlinkClick r:id="rId2"/>
            </a:endParaRPr>
          </a:p>
          <a:p>
            <a:endParaRPr lang="es-ES" dirty="0" smtClean="0">
              <a:hlinkClick r:id="rId2"/>
            </a:endParaRPr>
          </a:p>
          <a:p>
            <a:endParaRPr lang="es-ES" dirty="0" smtClean="0">
              <a:hlinkClick r:id="rId2"/>
            </a:endParaRPr>
          </a:p>
          <a:p>
            <a:r>
              <a:rPr lang="es-ES" sz="1600" dirty="0" smtClean="0">
                <a:hlinkClick r:id="rId2"/>
              </a:rPr>
              <a:t>https</a:t>
            </a:r>
            <a:r>
              <a:rPr lang="es-ES" sz="1600" dirty="0">
                <a:hlinkClick r:id="rId2"/>
              </a:rPr>
              <a:t>://</a:t>
            </a:r>
            <a:r>
              <a:rPr lang="es-ES" sz="1600" dirty="0" smtClean="0">
                <a:hlinkClick r:id="rId2"/>
              </a:rPr>
              <a:t>www.youtube.com/watch?v=y5p8kzYt8Ig</a:t>
            </a:r>
            <a:endParaRPr lang="es-ES" sz="1600" dirty="0" smtClean="0"/>
          </a:p>
          <a:p>
            <a:r>
              <a:rPr lang="ca-ES" sz="1700" dirty="0" smtClean="0">
                <a:hlinkClick r:id="rId3"/>
              </a:rPr>
              <a:t>https</a:t>
            </a:r>
            <a:r>
              <a:rPr lang="ca-ES" sz="1700" dirty="0">
                <a:hlinkClick r:id="rId3"/>
              </a:rPr>
              <a:t>://</a:t>
            </a:r>
            <a:r>
              <a:rPr lang="ca-ES" sz="1700" dirty="0" smtClean="0">
                <a:hlinkClick r:id="rId3"/>
              </a:rPr>
              <a:t>www.youtube.com/watch?v=C4HAJ5HLuB4</a:t>
            </a:r>
            <a:endParaRPr lang="ca-ES" sz="1700" dirty="0" smtClean="0"/>
          </a:p>
          <a:p>
            <a:endParaRPr lang="ca-ES" sz="1700" dirty="0"/>
          </a:p>
          <a:p>
            <a:endParaRPr lang="es-ES" dirty="0" smtClean="0"/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4DDA-97EA-4979-B9C1-A855BFEBF6FC}" type="slidenum">
              <a:rPr lang="es-ES" smtClean="0"/>
              <a:t>12</a:t>
            </a:fld>
            <a:endParaRPr lang="es-E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6223" y="1264555"/>
            <a:ext cx="4299566" cy="408498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34123" y="2170814"/>
            <a:ext cx="3286600" cy="2347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72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271629"/>
          </a:xfrm>
        </p:spPr>
        <p:txBody>
          <a:bodyPr>
            <a:normAutofit/>
          </a:bodyPr>
          <a:lstStyle/>
          <a:p>
            <a:pPr algn="ctr"/>
            <a:r>
              <a:rPr lang="ca-ES" sz="800" b="1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es-ES" sz="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45684" y="970344"/>
            <a:ext cx="7732629" cy="4349603"/>
          </a:xfrm>
          <a:prstGeom prst="rect">
            <a:avLst/>
          </a:prstGeom>
        </p:spPr>
      </p:pic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4DDA-97EA-4979-B9C1-A855BFEBF6FC}" type="slidenum">
              <a:rPr lang="es-ES" smtClean="0"/>
              <a:t>13</a:t>
            </a:fld>
            <a:endParaRPr lang="es-ES"/>
          </a:p>
        </p:txBody>
      </p:sp>
      <p:sp>
        <p:nvSpPr>
          <p:cNvPr id="6" name="AutoShape 2" descr="Resultat d'imatges de TINKERCA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2726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 smtClean="0"/>
              <a:t>SKETCHUP 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>
                <a:hlinkClick r:id="rId2"/>
              </a:rPr>
              <a:t>https://</a:t>
            </a:r>
            <a:r>
              <a:rPr lang="es-ES" dirty="0" smtClean="0">
                <a:hlinkClick r:id="rId2"/>
              </a:rPr>
              <a:t>www.youtube.com/watch?v=63b3GNTrtk4</a:t>
            </a:r>
          </a:p>
          <a:p>
            <a:r>
              <a:rPr lang="es-ES" dirty="0" smtClean="0">
                <a:hlinkClick r:id="rId2"/>
              </a:rPr>
              <a:t>https</a:t>
            </a:r>
            <a:r>
              <a:rPr lang="es-ES" dirty="0">
                <a:hlinkClick r:id="rId2"/>
              </a:rPr>
              <a:t>://</a:t>
            </a:r>
            <a:r>
              <a:rPr lang="es-ES" dirty="0" smtClean="0">
                <a:hlinkClick r:id="rId2"/>
              </a:rPr>
              <a:t>help.sketchup.com/es/sketchup/downloading-sketchup</a:t>
            </a:r>
            <a:endParaRPr lang="es-ES" dirty="0" smtClean="0"/>
          </a:p>
          <a:p>
            <a:r>
              <a:rPr lang="es-ES" dirty="0">
                <a:hlinkClick r:id="rId3"/>
              </a:rPr>
              <a:t>https://</a:t>
            </a:r>
            <a:r>
              <a:rPr lang="es-ES" dirty="0" smtClean="0">
                <a:hlinkClick r:id="rId3"/>
              </a:rPr>
              <a:t>www.youtube.com/watch?v=XJZRH62Febg</a:t>
            </a:r>
            <a:endParaRPr lang="es-ES" dirty="0" smtClean="0"/>
          </a:p>
          <a:p>
            <a:endParaRPr lang="es-ES" dirty="0" smtClean="0"/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4DDA-97EA-4979-B9C1-A855BFEBF6FC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5058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038706" y="573834"/>
            <a:ext cx="8915399" cy="648478"/>
          </a:xfrm>
        </p:spPr>
        <p:txBody>
          <a:bodyPr>
            <a:normAutofit/>
          </a:bodyPr>
          <a:lstStyle/>
          <a:p>
            <a:pPr algn="ctr"/>
            <a:r>
              <a:rPr lang="ca-ES" sz="2400" b="1" dirty="0" smtClean="0">
                <a:solidFill>
                  <a:srgbClr val="FF0000"/>
                </a:solidFill>
              </a:rPr>
              <a:t>ACTIVITATS</a:t>
            </a:r>
            <a:endParaRPr lang="es-ES" sz="2400" b="1" dirty="0">
              <a:solidFill>
                <a:srgbClr val="FF0000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213" y="1427585"/>
            <a:ext cx="8915399" cy="4476078"/>
          </a:xfrm>
        </p:spPr>
        <p:txBody>
          <a:bodyPr/>
          <a:lstStyle/>
          <a:p>
            <a:r>
              <a:rPr lang="ca-ES" dirty="0" smtClean="0"/>
              <a:t>1 i  4 pag. 96</a:t>
            </a:r>
          </a:p>
          <a:p>
            <a:r>
              <a:rPr lang="ca-ES" dirty="0" smtClean="0"/>
              <a:t>6 i 7 pag. 99</a:t>
            </a:r>
          </a:p>
          <a:p>
            <a:r>
              <a:rPr lang="ca-ES" dirty="0" smtClean="0">
                <a:solidFill>
                  <a:srgbClr val="FF0000"/>
                </a:solidFill>
              </a:rPr>
              <a:t>ACTIVITATS FINALS PAG. 106 i 107</a:t>
            </a:r>
          </a:p>
          <a:p>
            <a:r>
              <a:rPr lang="ca-ES" dirty="0" smtClean="0">
                <a:solidFill>
                  <a:schemeClr val="tx1"/>
                </a:solidFill>
              </a:rPr>
              <a:t>1,2,3,4,5,8,10,11,12,15,16,17</a:t>
            </a:r>
          </a:p>
          <a:p>
            <a:endParaRPr lang="ca-ES" dirty="0" smtClean="0"/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4DDA-97EA-4979-B9C1-A855BFEBF6FC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1453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a-ES" b="1" dirty="0">
                <a:solidFill>
                  <a:schemeClr val="accent6">
                    <a:lumMod val="75000"/>
                  </a:schemeClr>
                </a:solidFill>
              </a:rPr>
              <a:t>Tema 3</a:t>
            </a:r>
            <a:br>
              <a:rPr lang="ca-ES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ca-ES" b="1" dirty="0">
                <a:solidFill>
                  <a:schemeClr val="accent6">
                    <a:lumMod val="75000"/>
                  </a:schemeClr>
                </a:solidFill>
              </a:rPr>
              <a:t>Processos tecnològics</a:t>
            </a:r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89212" y="1905000"/>
            <a:ext cx="8915400" cy="4713514"/>
          </a:xfrm>
        </p:spPr>
        <p:txBody>
          <a:bodyPr>
            <a:normAutofit/>
          </a:bodyPr>
          <a:lstStyle/>
          <a:p>
            <a:r>
              <a:rPr lang="ca-ES" sz="2000" b="1" dirty="0" smtClean="0">
                <a:solidFill>
                  <a:srgbClr val="FF0000"/>
                </a:solidFill>
              </a:rPr>
              <a:t>ANÀLISI D’UN PRODUCTE </a:t>
            </a:r>
            <a:r>
              <a:rPr lang="ca-ES" sz="2000" dirty="0" smtClean="0"/>
              <a:t>– analitzar un producte és observar i descriure les seves característiques de una manera metòdica i acurada.</a:t>
            </a:r>
          </a:p>
          <a:p>
            <a:r>
              <a:rPr lang="ca-ES" sz="2000" dirty="0" smtClean="0"/>
              <a:t>Exemple: analitzar un iogurt </a:t>
            </a:r>
          </a:p>
          <a:p>
            <a:r>
              <a:rPr lang="ca-ES" sz="2000" dirty="0" smtClean="0"/>
              <a:t>Nom , utilitat, àmbit tecnològic, </a:t>
            </a:r>
            <a:r>
              <a:rPr lang="ca-ES" sz="2000" dirty="0" err="1" smtClean="0"/>
              <a:t>croquis,materials,característiques</a:t>
            </a:r>
            <a:r>
              <a:rPr lang="ca-ES" sz="2000" dirty="0" smtClean="0"/>
              <a:t> (preu, pes, ingredients, valor nutricional), valoració personal:  cal parlar d’energia </a:t>
            </a:r>
          </a:p>
          <a:p>
            <a:r>
              <a:rPr lang="ca-ES" sz="2000" dirty="0" smtClean="0"/>
              <a:t>Residus que genera, valorar preu , sostenibilitat......</a:t>
            </a:r>
          </a:p>
          <a:p>
            <a:r>
              <a:rPr lang="ca-ES" sz="2000" b="1" dirty="0" smtClean="0">
                <a:solidFill>
                  <a:srgbClr val="FF0000"/>
                </a:solidFill>
              </a:rPr>
              <a:t>CONSUM SOSTENIBLE </a:t>
            </a:r>
            <a:r>
              <a:rPr lang="ca-ES" sz="2000" dirty="0" smtClean="0"/>
              <a:t>– cal fer un consum sostenible, es a dir ,triar productes de proximitat, sense excés d’embalatge, que es puguin reciclar o reutilitzar fàcilment 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4DDA-97EA-4979-B9C1-A855BFEBF6FC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7434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925" y="199567"/>
            <a:ext cx="8911687" cy="127004"/>
          </a:xfrm>
        </p:spPr>
        <p:txBody>
          <a:bodyPr>
            <a:normAutofit fontScale="90000"/>
          </a:bodyPr>
          <a:lstStyle/>
          <a:p>
            <a:r>
              <a:rPr lang="ca-ES" sz="800" dirty="0" smtClean="0"/>
              <a:t>.</a:t>
            </a:r>
            <a:endParaRPr lang="es-ES" sz="8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89212" y="326571"/>
            <a:ext cx="8915400" cy="6411967"/>
          </a:xfrm>
        </p:spPr>
        <p:txBody>
          <a:bodyPr>
            <a:normAutofit/>
          </a:bodyPr>
          <a:lstStyle/>
          <a:p>
            <a:r>
              <a:rPr lang="ca-ES" b="1" dirty="0" smtClean="0">
                <a:solidFill>
                  <a:srgbClr val="FF0000"/>
                </a:solidFill>
              </a:rPr>
              <a:t>PROCÉS DE FABRICACIÓ </a:t>
            </a:r>
            <a:r>
              <a:rPr lang="ca-ES" dirty="0" smtClean="0"/>
              <a:t>– Descriure un procés industrial és explicar de manera ordenada els passos o transformacions que cal aplicar a les matèries primeres per tal d’obtenir-ne el producte acabat.</a:t>
            </a:r>
          </a:p>
          <a:p>
            <a:endParaRPr lang="ca-ES" dirty="0"/>
          </a:p>
          <a:p>
            <a:pPr marL="0" indent="0">
              <a:buNone/>
            </a:pPr>
            <a:r>
              <a:rPr lang="ca-ES" dirty="0" smtClean="0"/>
              <a:t>Per descriure un procés industrial farem dues coses:</a:t>
            </a:r>
          </a:p>
          <a:p>
            <a:pPr marL="0" indent="0">
              <a:buNone/>
            </a:pPr>
            <a:r>
              <a:rPr lang="ca-ES" dirty="0" smtClean="0"/>
              <a:t>1r- Un diagrama de blocs</a:t>
            </a:r>
          </a:p>
          <a:p>
            <a:pPr marL="0" indent="0">
              <a:buNone/>
            </a:pPr>
            <a:r>
              <a:rPr lang="ca-ES" dirty="0" smtClean="0"/>
              <a:t>2n- </a:t>
            </a:r>
            <a:r>
              <a:rPr lang="ca-ES" dirty="0"/>
              <a:t>E</a:t>
            </a:r>
            <a:r>
              <a:rPr lang="ca-ES" dirty="0" smtClean="0"/>
              <a:t>xplicació del procés</a:t>
            </a:r>
          </a:p>
          <a:p>
            <a:pPr marL="0" indent="0">
              <a:buNone/>
            </a:pPr>
            <a:r>
              <a:rPr lang="ca-ES" dirty="0" smtClean="0"/>
              <a:t>Un procés industrial transforma matèries primeres o productes semielaborats en productes acabats, que tenen més utilitat i valor.</a:t>
            </a:r>
          </a:p>
          <a:p>
            <a:pPr marL="0" indent="0">
              <a:buNone/>
            </a:pPr>
            <a:endParaRPr lang="ca-ES" dirty="0" smtClean="0"/>
          </a:p>
          <a:p>
            <a:pPr marL="0" indent="0">
              <a:buNone/>
            </a:pPr>
            <a:r>
              <a:rPr lang="ca-ES" dirty="0" smtClean="0">
                <a:solidFill>
                  <a:schemeClr val="bg2">
                    <a:lumMod val="25000"/>
                  </a:schemeClr>
                </a:solidFill>
              </a:rPr>
              <a:t>Matèries primeres</a:t>
            </a:r>
            <a:r>
              <a:rPr lang="ca-ES" dirty="0" smtClean="0"/>
              <a:t>                                                    </a:t>
            </a:r>
            <a:r>
              <a:rPr lang="ca-ES" dirty="0">
                <a:solidFill>
                  <a:schemeClr val="accent1"/>
                </a:solidFill>
              </a:rPr>
              <a:t>Producte acabat</a:t>
            </a:r>
          </a:p>
          <a:p>
            <a:pPr marL="0" indent="0">
              <a:buNone/>
            </a:pPr>
            <a:endParaRPr lang="ca-ES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ca-ES" dirty="0" smtClean="0"/>
              <a:t>Activitat:</a:t>
            </a:r>
          </a:p>
          <a:p>
            <a:pPr marL="0" indent="0">
              <a:buNone/>
            </a:pPr>
            <a:r>
              <a:rPr lang="ca-ES" dirty="0" smtClean="0"/>
              <a:t>Explica el procés de fabricació de: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a-ES" dirty="0" smtClean="0"/>
              <a:t>Uns pantalons texans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a-ES" dirty="0" smtClean="0"/>
              <a:t>La farina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a-ES" dirty="0" smtClean="0"/>
              <a:t>El cava</a:t>
            </a:r>
          </a:p>
          <a:p>
            <a:pPr marL="0" indent="0">
              <a:buNone/>
            </a:pPr>
            <a:endParaRPr lang="ca-ES" dirty="0"/>
          </a:p>
          <a:p>
            <a:endParaRPr lang="ca-ES" dirty="0" smtClean="0"/>
          </a:p>
          <a:p>
            <a:endParaRPr lang="ca-ES" dirty="0"/>
          </a:p>
          <a:p>
            <a:endParaRPr lang="ca-ES" dirty="0" smtClean="0"/>
          </a:p>
          <a:p>
            <a:endParaRPr lang="ca-ES" dirty="0"/>
          </a:p>
          <a:p>
            <a:endParaRPr lang="ca-ES" dirty="0" smtClean="0"/>
          </a:p>
          <a:p>
            <a:endParaRPr lang="ca-ES" dirty="0"/>
          </a:p>
          <a:p>
            <a:endParaRPr lang="ca-ES" dirty="0" smtClean="0"/>
          </a:p>
          <a:p>
            <a:endParaRPr lang="ca-ES" dirty="0"/>
          </a:p>
          <a:p>
            <a:endParaRPr lang="ca-ES" dirty="0" smtClean="0"/>
          </a:p>
          <a:p>
            <a:endParaRPr lang="ca-ES" dirty="0"/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4DDA-97EA-4979-B9C1-A855BFEBF6FC}" type="slidenum">
              <a:rPr lang="es-ES" smtClean="0"/>
              <a:t>3</a:t>
            </a:fld>
            <a:endParaRPr lang="es-ES"/>
          </a:p>
        </p:txBody>
      </p:sp>
      <p:sp>
        <p:nvSpPr>
          <p:cNvPr id="5" name="Rectángulo redondeado 4"/>
          <p:cNvSpPr/>
          <p:nvPr/>
        </p:nvSpPr>
        <p:spPr>
          <a:xfrm>
            <a:off x="5812971" y="3962400"/>
            <a:ext cx="1393372" cy="620486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1200" dirty="0" smtClean="0">
                <a:solidFill>
                  <a:schemeClr val="bg2">
                    <a:lumMod val="10000"/>
                  </a:schemeClr>
                </a:solidFill>
              </a:rPr>
              <a:t>Procés</a:t>
            </a:r>
          </a:p>
          <a:p>
            <a:pPr algn="ctr"/>
            <a:r>
              <a:rPr lang="ca-ES" sz="1200" dirty="0" smtClean="0">
                <a:solidFill>
                  <a:schemeClr val="bg2">
                    <a:lumMod val="10000"/>
                  </a:schemeClr>
                </a:solidFill>
              </a:rPr>
              <a:t>industrial</a:t>
            </a:r>
            <a:endParaRPr lang="es-ES" sz="1200" dirty="0">
              <a:solidFill>
                <a:schemeClr val="bg2">
                  <a:lumMod val="10000"/>
                </a:schemeClr>
              </a:solidFill>
            </a:endParaRPr>
          </a:p>
        </p:txBody>
      </p:sp>
      <p:cxnSp>
        <p:nvCxnSpPr>
          <p:cNvPr id="7" name="Conector recto de flecha 6"/>
          <p:cNvCxnSpPr/>
          <p:nvPr/>
        </p:nvCxnSpPr>
        <p:spPr>
          <a:xfrm>
            <a:off x="5007429" y="4234543"/>
            <a:ext cx="674914" cy="0"/>
          </a:xfrm>
          <a:prstGeom prst="straightConnector1">
            <a:avLst/>
          </a:prstGeom>
          <a:ln w="3175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de flecha 15"/>
          <p:cNvCxnSpPr/>
          <p:nvPr/>
        </p:nvCxnSpPr>
        <p:spPr>
          <a:xfrm>
            <a:off x="7411710" y="4254202"/>
            <a:ext cx="674914" cy="0"/>
          </a:xfrm>
          <a:prstGeom prst="straightConnector1">
            <a:avLst/>
          </a:prstGeom>
          <a:ln w="3175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757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63672"/>
          </a:xfrm>
        </p:spPr>
        <p:txBody>
          <a:bodyPr>
            <a:normAutofit fontScale="90000"/>
          </a:bodyPr>
          <a:lstStyle/>
          <a:p>
            <a:pPr algn="ctr"/>
            <a:r>
              <a:rPr lang="ca-ES" sz="800" b="1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es-ES" sz="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92925" y="280899"/>
            <a:ext cx="8915400" cy="528711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ca-ES" b="1" dirty="0" err="1" smtClean="0"/>
              <a:t>Proceso</a:t>
            </a:r>
            <a:r>
              <a:rPr lang="ca-ES" b="1" dirty="0" smtClean="0"/>
              <a:t> </a:t>
            </a:r>
            <a:r>
              <a:rPr lang="ca-ES" b="1" dirty="0"/>
              <a:t>de </a:t>
            </a:r>
            <a:r>
              <a:rPr lang="ca-ES" b="1" dirty="0" err="1"/>
              <a:t>fabricacion</a:t>
            </a:r>
            <a:r>
              <a:rPr lang="ca-ES" b="1" dirty="0"/>
              <a:t> de jeans </a:t>
            </a:r>
            <a:r>
              <a:rPr lang="ca-ES" dirty="0">
                <a:hlinkClick r:id="rId2"/>
              </a:rPr>
              <a:t>https://www.youtube.com/watch?v=byoyXuo7EFg</a:t>
            </a:r>
            <a:endParaRPr lang="ca-ES" dirty="0"/>
          </a:p>
          <a:p>
            <a:pPr>
              <a:buFont typeface="Wingdings" panose="05000000000000000000" pitchFamily="2" charset="2"/>
              <a:buChar char="q"/>
            </a:pPr>
            <a:r>
              <a:rPr lang="ca-ES" b="1" dirty="0"/>
              <a:t>100 anys fent farina</a:t>
            </a:r>
          </a:p>
          <a:p>
            <a:pPr marL="0" indent="0">
              <a:buNone/>
            </a:pPr>
            <a:r>
              <a:rPr lang="ca-ES" dirty="0">
                <a:hlinkClick r:id="rId3"/>
              </a:rPr>
              <a:t>      https://www.youtube.com/watch?v=DNutZj4rVLg</a:t>
            </a:r>
            <a:endParaRPr lang="ca-ES" dirty="0"/>
          </a:p>
          <a:p>
            <a:pPr>
              <a:buFont typeface="Wingdings" panose="05000000000000000000" pitchFamily="2" charset="2"/>
              <a:buChar char="q"/>
            </a:pPr>
            <a:r>
              <a:rPr lang="es-ES" b="1" dirty="0" err="1" smtClean="0"/>
              <a:t>Fuet</a:t>
            </a:r>
            <a:r>
              <a:rPr lang="es-ES" b="1" dirty="0" smtClean="0"/>
              <a:t> </a:t>
            </a:r>
            <a:r>
              <a:rPr lang="es-ES" b="1" dirty="0" err="1"/>
              <a:t>catalan</a:t>
            </a:r>
            <a:r>
              <a:rPr lang="es-ES" b="1" dirty="0"/>
              <a:t> y </a:t>
            </a:r>
            <a:r>
              <a:rPr lang="es-ES" b="1" dirty="0" err="1"/>
              <a:t>salchichon</a:t>
            </a:r>
            <a:r>
              <a:rPr lang="es-ES" b="1" dirty="0"/>
              <a:t> de Vic</a:t>
            </a:r>
          </a:p>
          <a:p>
            <a:pPr marL="0" indent="0">
              <a:buNone/>
            </a:pPr>
            <a:r>
              <a:rPr lang="ca-ES" dirty="0" smtClean="0">
                <a:hlinkClick r:id="rId4"/>
              </a:rPr>
              <a:t>https</a:t>
            </a:r>
            <a:r>
              <a:rPr lang="ca-ES" dirty="0">
                <a:hlinkClick r:id="rId4"/>
              </a:rPr>
              <a:t>://</a:t>
            </a:r>
            <a:r>
              <a:rPr lang="ca-ES" dirty="0" smtClean="0">
                <a:hlinkClick r:id="rId4"/>
              </a:rPr>
              <a:t>www.youtube.com/watch?v=pL2Yms8qq-4</a:t>
            </a:r>
            <a:endParaRPr lang="ca-ES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s-ES" b="1" dirty="0" smtClean="0"/>
              <a:t>Como </a:t>
            </a:r>
            <a:r>
              <a:rPr lang="es-ES" b="1" dirty="0"/>
              <a:t>se fabrican los chicles</a:t>
            </a:r>
          </a:p>
          <a:p>
            <a:pPr marL="0" indent="0">
              <a:buNone/>
            </a:pPr>
            <a:r>
              <a:rPr lang="es-ES" dirty="0">
                <a:hlinkClick r:id="rId5"/>
              </a:rPr>
              <a:t>https://</a:t>
            </a:r>
            <a:r>
              <a:rPr lang="es-ES" dirty="0" smtClean="0">
                <a:hlinkClick r:id="rId5"/>
              </a:rPr>
              <a:t>www.youtube.com/watch?v=1XmvbKXuDko</a:t>
            </a:r>
            <a:endParaRPr lang="es-ES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s-ES" b="1" dirty="0" err="1"/>
              <a:t>L'elaboració</a:t>
            </a:r>
            <a:r>
              <a:rPr lang="es-ES" b="1" dirty="0"/>
              <a:t> del </a:t>
            </a:r>
            <a:r>
              <a:rPr lang="es-ES" b="1" dirty="0" smtClean="0"/>
              <a:t>cava</a:t>
            </a:r>
          </a:p>
          <a:p>
            <a:pPr marL="0" indent="0">
              <a:buNone/>
            </a:pPr>
            <a:r>
              <a:rPr lang="es-ES" dirty="0">
                <a:hlinkClick r:id="rId6"/>
              </a:rPr>
              <a:t>https://</a:t>
            </a:r>
            <a:r>
              <a:rPr lang="es-ES" dirty="0" smtClean="0">
                <a:hlinkClick r:id="rId6"/>
              </a:rPr>
              <a:t>www.youtube.com/watch?v=UIEyZiEJpJY</a:t>
            </a:r>
            <a:endParaRPr lang="es-ES" dirty="0" smtClean="0"/>
          </a:p>
          <a:p>
            <a:pPr>
              <a:buFont typeface="Wingdings" panose="05000000000000000000" pitchFamily="2" charset="2"/>
              <a:buChar char="q"/>
            </a:pPr>
            <a:endParaRPr lang="es-ES" dirty="0"/>
          </a:p>
          <a:p>
            <a:pPr>
              <a:buFont typeface="Wingdings" panose="05000000000000000000" pitchFamily="2" charset="2"/>
              <a:buChar char="q"/>
            </a:pPr>
            <a:endParaRPr lang="es-ES" dirty="0" smtClean="0"/>
          </a:p>
          <a:p>
            <a:pPr marL="0" indent="0">
              <a:buNone/>
            </a:pPr>
            <a:endParaRPr lang="ca-ES" dirty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4DDA-97EA-4979-B9C1-A855BFEBF6FC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55098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233890"/>
          </a:xfrm>
        </p:spPr>
        <p:txBody>
          <a:bodyPr>
            <a:normAutofit/>
          </a:bodyPr>
          <a:lstStyle/>
          <a:p>
            <a:r>
              <a:rPr lang="ca-ES" dirty="0" smtClean="0">
                <a:solidFill>
                  <a:schemeClr val="accent1"/>
                </a:solidFill>
              </a:rPr>
              <a:t>Activitats</a:t>
            </a:r>
            <a:br>
              <a:rPr lang="ca-ES" dirty="0" smtClean="0">
                <a:solidFill>
                  <a:schemeClr val="accent1"/>
                </a:solidFill>
              </a:rPr>
            </a:br>
            <a:r>
              <a:rPr lang="ca-ES" sz="1200" dirty="0" smtClean="0">
                <a:solidFill>
                  <a:schemeClr val="accent1"/>
                </a:solidFill>
              </a:rPr>
              <a:t>Deures de Nadal : activitat 2 pàgina 65</a:t>
            </a:r>
            <a:r>
              <a:rPr lang="ca-ES" sz="1200" dirty="0">
                <a:solidFill>
                  <a:schemeClr val="accent1"/>
                </a:solidFill>
              </a:rPr>
              <a:t/>
            </a:r>
            <a:br>
              <a:rPr lang="ca-ES" sz="1200" dirty="0">
                <a:solidFill>
                  <a:schemeClr val="accent1"/>
                </a:solidFill>
              </a:rPr>
            </a:br>
            <a:r>
              <a:rPr lang="ca-ES" sz="1400" dirty="0" smtClean="0">
                <a:solidFill>
                  <a:schemeClr val="accent1"/>
                </a:solidFill>
              </a:rPr>
              <a:t/>
            </a:r>
            <a:br>
              <a:rPr lang="ca-ES" sz="1400" dirty="0" smtClean="0">
                <a:solidFill>
                  <a:schemeClr val="accent1"/>
                </a:solidFill>
              </a:rPr>
            </a:br>
            <a:r>
              <a:rPr lang="ca-ES" sz="1400" dirty="0" smtClean="0">
                <a:solidFill>
                  <a:schemeClr val="accent1"/>
                </a:solidFill>
              </a:rPr>
              <a:t>Analitza i compara aquestes dues formes de comercialitzar un mateix producte.       </a:t>
            </a:r>
            <a:br>
              <a:rPr lang="ca-ES" sz="1400" dirty="0" smtClean="0">
                <a:solidFill>
                  <a:schemeClr val="accent1"/>
                </a:solidFill>
              </a:rPr>
            </a:br>
            <a:r>
              <a:rPr lang="ca-ES" sz="1400" dirty="0">
                <a:solidFill>
                  <a:schemeClr val="accent1"/>
                </a:solidFill>
              </a:rPr>
              <a:t/>
            </a:r>
            <a:br>
              <a:rPr lang="ca-ES" sz="1400" dirty="0">
                <a:solidFill>
                  <a:schemeClr val="accent1"/>
                </a:solidFill>
              </a:rPr>
            </a:br>
            <a:r>
              <a:rPr lang="ca-ES" sz="1400" dirty="0" smtClean="0">
                <a:solidFill>
                  <a:schemeClr val="accent1"/>
                </a:solidFill>
              </a:rPr>
              <a:t/>
            </a:r>
            <a:br>
              <a:rPr lang="ca-ES" sz="1400" dirty="0" smtClean="0">
                <a:solidFill>
                  <a:schemeClr val="accent1"/>
                </a:solidFill>
              </a:rPr>
            </a:br>
            <a:r>
              <a:rPr lang="ca-ES" sz="1400" dirty="0">
                <a:solidFill>
                  <a:schemeClr val="accent1"/>
                </a:solidFill>
              </a:rPr>
              <a:t/>
            </a:r>
            <a:br>
              <a:rPr lang="ca-ES" sz="1400" dirty="0">
                <a:solidFill>
                  <a:schemeClr val="accent1"/>
                </a:solidFill>
              </a:rPr>
            </a:br>
            <a:r>
              <a:rPr lang="ca-ES" sz="1400" dirty="0" smtClean="0">
                <a:solidFill>
                  <a:schemeClr val="accent1"/>
                </a:solidFill>
              </a:rPr>
              <a:t/>
            </a:r>
            <a:br>
              <a:rPr lang="ca-ES" sz="1400" dirty="0" smtClean="0">
                <a:solidFill>
                  <a:schemeClr val="accent1"/>
                </a:solidFill>
              </a:rPr>
            </a:br>
            <a:r>
              <a:rPr lang="ca-ES" sz="1400" dirty="0">
                <a:solidFill>
                  <a:schemeClr val="accent1"/>
                </a:solidFill>
              </a:rPr>
              <a:t/>
            </a:r>
            <a:br>
              <a:rPr lang="ca-ES" sz="1400" dirty="0">
                <a:solidFill>
                  <a:schemeClr val="accent1"/>
                </a:solidFill>
              </a:rPr>
            </a:br>
            <a:r>
              <a:rPr lang="ca-ES" sz="1400" dirty="0" smtClean="0">
                <a:solidFill>
                  <a:schemeClr val="accent1"/>
                </a:solidFill>
              </a:rPr>
              <a:t/>
            </a:r>
            <a:br>
              <a:rPr lang="ca-ES" sz="1400" dirty="0" smtClean="0">
                <a:solidFill>
                  <a:schemeClr val="accent1"/>
                </a:solidFill>
              </a:rPr>
            </a:br>
            <a:r>
              <a:rPr lang="ca-ES" sz="1400" dirty="0">
                <a:solidFill>
                  <a:schemeClr val="accent1"/>
                </a:solidFill>
              </a:rPr>
              <a:t/>
            </a:r>
            <a:br>
              <a:rPr lang="ca-ES" sz="1400" dirty="0">
                <a:solidFill>
                  <a:schemeClr val="accent1"/>
                </a:solidFill>
              </a:rPr>
            </a:br>
            <a:r>
              <a:rPr lang="ca-ES" sz="1400" dirty="0" smtClean="0">
                <a:solidFill>
                  <a:schemeClr val="accent1"/>
                </a:solidFill>
              </a:rPr>
              <a:t/>
            </a:r>
            <a:br>
              <a:rPr lang="ca-ES" sz="1400" dirty="0" smtClean="0">
                <a:solidFill>
                  <a:schemeClr val="accent1"/>
                </a:solidFill>
              </a:rPr>
            </a:br>
            <a:r>
              <a:rPr lang="ca-ES" sz="1400" dirty="0">
                <a:solidFill>
                  <a:schemeClr val="accent1"/>
                </a:solidFill>
              </a:rPr>
              <a:t/>
            </a:r>
            <a:br>
              <a:rPr lang="ca-ES" sz="1400" dirty="0">
                <a:solidFill>
                  <a:schemeClr val="accent1"/>
                </a:solidFill>
              </a:rPr>
            </a:br>
            <a:r>
              <a:rPr lang="ca-ES" sz="1400" dirty="0" smtClean="0">
                <a:solidFill>
                  <a:schemeClr val="accent1"/>
                </a:solidFill>
              </a:rPr>
              <a:t/>
            </a:r>
            <a:br>
              <a:rPr lang="ca-ES" sz="1400" dirty="0" smtClean="0">
                <a:solidFill>
                  <a:schemeClr val="accent1"/>
                </a:solidFill>
              </a:rPr>
            </a:br>
            <a:r>
              <a:rPr lang="ca-ES" sz="1400" dirty="0">
                <a:solidFill>
                  <a:schemeClr val="accent1"/>
                </a:solidFill>
              </a:rPr>
              <a:t/>
            </a:r>
            <a:br>
              <a:rPr lang="ca-ES" sz="1400" dirty="0">
                <a:solidFill>
                  <a:schemeClr val="accent1"/>
                </a:solidFill>
              </a:rPr>
            </a:br>
            <a:r>
              <a:rPr lang="ca-ES" sz="1400" dirty="0" smtClean="0">
                <a:solidFill>
                  <a:schemeClr val="accent1"/>
                </a:solidFill>
              </a:rPr>
              <a:t/>
            </a:r>
            <a:br>
              <a:rPr lang="ca-ES" sz="1400" dirty="0" smtClean="0">
                <a:solidFill>
                  <a:schemeClr val="accent1"/>
                </a:solidFill>
              </a:rPr>
            </a:br>
            <a:r>
              <a:rPr lang="ca-ES" sz="1400" dirty="0" smtClean="0">
                <a:solidFill>
                  <a:schemeClr val="accent1"/>
                </a:solidFill>
              </a:rPr>
              <a:t> </a:t>
            </a:r>
            <a:br>
              <a:rPr lang="ca-ES" sz="1400" dirty="0" smtClean="0">
                <a:solidFill>
                  <a:schemeClr val="accent1"/>
                </a:solidFill>
              </a:rPr>
            </a:br>
            <a:r>
              <a:rPr lang="ca-ES" sz="1400" dirty="0" smtClean="0">
                <a:solidFill>
                  <a:schemeClr val="accent1"/>
                </a:solidFill>
              </a:rPr>
              <a:t>1 pag. 51</a:t>
            </a:r>
            <a:br>
              <a:rPr lang="ca-ES" sz="1400" dirty="0" smtClean="0">
                <a:solidFill>
                  <a:schemeClr val="accent1"/>
                </a:solidFill>
              </a:rPr>
            </a:br>
            <a:r>
              <a:rPr lang="ca-ES" sz="1400" dirty="0" smtClean="0">
                <a:solidFill>
                  <a:schemeClr val="accent1"/>
                </a:solidFill>
              </a:rPr>
              <a:t>6 pag. 62</a:t>
            </a:r>
            <a:br>
              <a:rPr lang="ca-ES" sz="1400" dirty="0" smtClean="0">
                <a:solidFill>
                  <a:schemeClr val="accent1"/>
                </a:solidFill>
              </a:rPr>
            </a:br>
            <a:r>
              <a:rPr lang="ca-ES" sz="1400" dirty="0" smtClean="0">
                <a:solidFill>
                  <a:schemeClr val="accent1"/>
                </a:solidFill>
              </a:rPr>
              <a:t>13 pag. 64</a:t>
            </a:r>
            <a:br>
              <a:rPr lang="ca-ES" sz="1400" dirty="0" smtClean="0">
                <a:solidFill>
                  <a:schemeClr val="accent1"/>
                </a:solidFill>
              </a:rPr>
            </a:br>
            <a:r>
              <a:rPr lang="ca-ES" sz="1400" dirty="0" smtClean="0">
                <a:solidFill>
                  <a:schemeClr val="accent1"/>
                </a:solidFill>
              </a:rPr>
              <a:t>ACTIVITATS FINALS PAG. 66 DE 1 A 5   PAG. 66  17 I 18 .</a:t>
            </a:r>
            <a:br>
              <a:rPr lang="ca-ES" sz="1400" dirty="0" smtClean="0">
                <a:solidFill>
                  <a:schemeClr val="accent1"/>
                </a:solidFill>
              </a:rPr>
            </a:br>
            <a:r>
              <a:rPr lang="ca-ES" sz="1400" dirty="0">
                <a:solidFill>
                  <a:schemeClr val="accent1"/>
                </a:solidFill>
              </a:rPr>
              <a:t> </a:t>
            </a:r>
            <a:r>
              <a:rPr lang="ca-ES" sz="1400" dirty="0" smtClean="0">
                <a:solidFill>
                  <a:schemeClr val="accent1"/>
                </a:solidFill>
              </a:rPr>
              <a:t>                               </a:t>
            </a:r>
            <a:r>
              <a:rPr lang="ca-ES" sz="1400" dirty="0">
                <a:solidFill>
                  <a:schemeClr val="accent1"/>
                </a:solidFill>
              </a:rPr>
              <a:t/>
            </a:r>
            <a:br>
              <a:rPr lang="ca-ES" sz="1400" dirty="0">
                <a:solidFill>
                  <a:schemeClr val="accent1"/>
                </a:solidFill>
              </a:rPr>
            </a:br>
            <a:r>
              <a:rPr lang="ca-ES" sz="1400" dirty="0" smtClean="0">
                <a:solidFill>
                  <a:schemeClr val="accent1"/>
                </a:solidFill>
              </a:rPr>
              <a:t/>
            </a:r>
            <a:br>
              <a:rPr lang="ca-ES" sz="1400" dirty="0" smtClean="0">
                <a:solidFill>
                  <a:schemeClr val="accent1"/>
                </a:solidFill>
              </a:rPr>
            </a:br>
            <a:r>
              <a:rPr lang="ca-ES" sz="1400" dirty="0">
                <a:solidFill>
                  <a:schemeClr val="accent1"/>
                </a:solidFill>
              </a:rPr>
              <a:t/>
            </a:r>
            <a:br>
              <a:rPr lang="ca-ES" sz="1400" dirty="0">
                <a:solidFill>
                  <a:schemeClr val="accent1"/>
                </a:solidFill>
              </a:rPr>
            </a:br>
            <a:r>
              <a:rPr lang="ca-ES" sz="1400" dirty="0" smtClean="0">
                <a:solidFill>
                  <a:schemeClr val="accent1"/>
                </a:solidFill>
              </a:rPr>
              <a:t/>
            </a:r>
            <a:br>
              <a:rPr lang="ca-ES" sz="1400" dirty="0" smtClean="0">
                <a:solidFill>
                  <a:schemeClr val="accent1"/>
                </a:solidFill>
              </a:rPr>
            </a:br>
            <a:endParaRPr lang="es-ES" sz="1400" dirty="0">
              <a:solidFill>
                <a:schemeClr val="accent1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4DDA-97EA-4979-B9C1-A855BFEBF6FC}" type="slidenum">
              <a:rPr lang="es-ES" smtClean="0"/>
              <a:t>5</a:t>
            </a:fld>
            <a:endParaRPr lang="es-ES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39546" y="2115680"/>
            <a:ext cx="1868492" cy="186849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4659" y="2023954"/>
            <a:ext cx="1600989" cy="160098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/>
          <a:srcRect l="-2228" t="794" r="2228" b="-797"/>
          <a:stretch/>
        </p:blipFill>
        <p:spPr>
          <a:xfrm>
            <a:off x="6804000" y="2592000"/>
            <a:ext cx="1116000" cy="4680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/>
          <a:srcRect l="-2228" t="794" r="2228" b="-797"/>
          <a:stretch/>
        </p:blipFill>
        <p:spPr>
          <a:xfrm>
            <a:off x="7278994" y="3049926"/>
            <a:ext cx="1116000" cy="468000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6802269" y="2115680"/>
            <a:ext cx="16513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200" dirty="0" smtClean="0"/>
              <a:t>100 sobres de 7g cada </a:t>
            </a:r>
            <a:r>
              <a:rPr lang="ca-ES" sz="1200" dirty="0" err="1" smtClean="0"/>
              <a:t>uno</a:t>
            </a:r>
            <a:endParaRPr lang="es-ES" sz="1200" dirty="0"/>
          </a:p>
        </p:txBody>
      </p:sp>
      <p:sp>
        <p:nvSpPr>
          <p:cNvPr id="10" name="CuadroTexto 9"/>
          <p:cNvSpPr txBox="1"/>
          <p:nvPr/>
        </p:nvSpPr>
        <p:spPr>
          <a:xfrm>
            <a:off x="3016155" y="4135272"/>
            <a:ext cx="1446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 smtClean="0"/>
              <a:t>1kg   1,20€</a:t>
            </a:r>
            <a:endParaRPr lang="es-ES" dirty="0"/>
          </a:p>
        </p:txBody>
      </p:sp>
      <p:sp>
        <p:nvSpPr>
          <p:cNvPr id="11" name="CuadroTexto 10"/>
          <p:cNvSpPr txBox="1"/>
          <p:nvPr/>
        </p:nvSpPr>
        <p:spPr>
          <a:xfrm>
            <a:off x="5854890" y="3741055"/>
            <a:ext cx="2251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dirty="0" smtClean="0"/>
              <a:t>2,40 €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72384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177394"/>
          </a:xfrm>
        </p:spPr>
        <p:txBody>
          <a:bodyPr>
            <a:normAutofit fontScale="90000"/>
          </a:bodyPr>
          <a:lstStyle/>
          <a:p>
            <a:pPr algn="ctr"/>
            <a:r>
              <a:rPr lang="ca-ES" b="1" dirty="0">
                <a:solidFill>
                  <a:schemeClr val="accent6">
                    <a:lumMod val="75000"/>
                  </a:schemeClr>
                </a:solidFill>
              </a:rPr>
              <a:t>Tema </a:t>
            </a:r>
            <a:r>
              <a:rPr lang="ca-ES" b="1" dirty="0" smtClean="0">
                <a:solidFill>
                  <a:schemeClr val="accent6">
                    <a:lumMod val="75000"/>
                  </a:schemeClr>
                </a:solidFill>
              </a:rPr>
              <a:t>4</a:t>
            </a:r>
            <a:r>
              <a:rPr lang="ca-ES" b="1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ca-ES" b="1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ca-ES" b="1" dirty="0" smtClean="0">
                <a:solidFill>
                  <a:schemeClr val="accent6">
                    <a:lumMod val="75000"/>
                  </a:schemeClr>
                </a:solidFill>
              </a:rPr>
              <a:t>DIBUIX TÈCNIC</a:t>
            </a:r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965278" y="1801504"/>
            <a:ext cx="9799092" cy="4694830"/>
          </a:xfrm>
        </p:spPr>
        <p:txBody>
          <a:bodyPr/>
          <a:lstStyle/>
          <a:p>
            <a:r>
              <a:rPr lang="ca-ES" dirty="0" smtClean="0"/>
              <a:t>El conjunt de tècniques i d’eines digitals que faciliten el disseny d’un objecte s’anomena eines DAO (disseny assistit per ordinador), en anglès CAD (Computer </a:t>
            </a:r>
            <a:r>
              <a:rPr lang="ca-ES" dirty="0" err="1" smtClean="0"/>
              <a:t>Aided</a:t>
            </a:r>
            <a:r>
              <a:rPr lang="ca-ES" dirty="0" smtClean="0"/>
              <a:t> </a:t>
            </a:r>
            <a:r>
              <a:rPr lang="ca-ES" dirty="0" err="1" smtClean="0"/>
              <a:t>Design</a:t>
            </a:r>
            <a:r>
              <a:rPr lang="ca-ES" dirty="0" smtClean="0"/>
              <a:t>)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a-ES" dirty="0" smtClean="0"/>
              <a:t>Activitat 1 pag. 71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a-ES" dirty="0" smtClean="0"/>
              <a:t>Fes una llista de diferents programaris per treballar el dibuix tècnic. Quin de tots utilitzarem nosaltres a l’aula?</a:t>
            </a:r>
          </a:p>
          <a:p>
            <a:pPr marL="0" indent="0">
              <a:buNone/>
            </a:pPr>
            <a:r>
              <a:rPr lang="ca-ES" sz="2000" dirty="0" smtClean="0"/>
              <a:t>                                                              </a:t>
            </a:r>
            <a:r>
              <a:rPr lang="ca-ES" sz="2000" dirty="0" smtClean="0">
                <a:hlinkClick r:id="rId2"/>
              </a:rPr>
              <a:t>https://librecad.org/</a:t>
            </a:r>
            <a:endParaRPr lang="ca-ES" sz="2000" dirty="0" smtClean="0"/>
          </a:p>
          <a:p>
            <a:pPr>
              <a:buFont typeface="Courier New" panose="02070309020205020404" pitchFamily="49" charset="0"/>
              <a:buChar char="o"/>
            </a:pPr>
            <a:endParaRPr lang="ca-ES" dirty="0" smtClean="0"/>
          </a:p>
          <a:p>
            <a:pPr>
              <a:buFont typeface="Courier New" panose="02070309020205020404" pitchFamily="49" charset="0"/>
              <a:buChar char="o"/>
            </a:pPr>
            <a:endParaRPr lang="ca-ES" dirty="0" smtClean="0"/>
          </a:p>
          <a:p>
            <a:pPr marL="0" indent="0">
              <a:buNone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4DDA-97EA-4979-B9C1-A855BFEBF6FC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637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925" y="624109"/>
            <a:ext cx="8911687" cy="528797"/>
          </a:xfrm>
        </p:spPr>
        <p:txBody>
          <a:bodyPr>
            <a:noAutofit/>
          </a:bodyPr>
          <a:lstStyle/>
          <a:p>
            <a:r>
              <a:rPr lang="ca-ES" sz="2000" dirty="0" err="1" smtClean="0"/>
              <a:t>Descarregue</a:t>
            </a:r>
            <a:r>
              <a:rPr lang="ca-ES" sz="2000" dirty="0" smtClean="0"/>
              <a:t> del lloc oficial:</a:t>
            </a:r>
            <a:br>
              <a:rPr lang="ca-ES" sz="2000" dirty="0" smtClean="0"/>
            </a:br>
            <a:endParaRPr lang="es-ES" sz="2000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4710" y="1152907"/>
            <a:ext cx="9462419" cy="5479392"/>
          </a:xfrm>
          <a:prstGeom prst="rect">
            <a:avLst/>
          </a:prstGeom>
        </p:spPr>
      </p:pic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4DDA-97EA-4979-B9C1-A855BFEBF6FC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801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925" y="313900"/>
            <a:ext cx="8911687" cy="839008"/>
          </a:xfrm>
        </p:spPr>
        <p:txBody>
          <a:bodyPr>
            <a:normAutofit fontScale="90000"/>
          </a:bodyPr>
          <a:lstStyle/>
          <a:p>
            <a:pPr algn="ctr"/>
            <a:r>
              <a:rPr lang="ca-ES" b="1" dirty="0" smtClean="0">
                <a:solidFill>
                  <a:schemeClr val="accent6">
                    <a:lumMod val="75000"/>
                  </a:schemeClr>
                </a:solidFill>
              </a:rPr>
              <a:t>Entorn de treball del programari </a:t>
            </a:r>
            <a:r>
              <a:rPr lang="ca-ES" b="1" dirty="0" err="1" smtClean="0">
                <a:solidFill>
                  <a:schemeClr val="accent6">
                    <a:lumMod val="75000"/>
                  </a:schemeClr>
                </a:solidFill>
              </a:rPr>
              <a:t>Libre</a:t>
            </a:r>
            <a:r>
              <a:rPr lang="ca-ES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ca-ES" b="1" dirty="0" err="1" smtClean="0">
                <a:solidFill>
                  <a:schemeClr val="accent6">
                    <a:lumMod val="75000"/>
                  </a:schemeClr>
                </a:solidFill>
              </a:rPr>
              <a:t>Cad</a:t>
            </a:r>
            <a:endParaRPr lang="es-E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027409" y="964202"/>
            <a:ext cx="9567079" cy="5718412"/>
          </a:xfrm>
        </p:spPr>
        <p:txBody>
          <a:bodyPr/>
          <a:lstStyle/>
          <a:p>
            <a:r>
              <a:rPr lang="ca-ES" dirty="0" smtClean="0"/>
              <a:t>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4DDA-97EA-4979-B9C1-A855BFEBF6FC}" type="slidenum">
              <a:rPr lang="es-ES" smtClean="0"/>
              <a:t>8</a:t>
            </a:fld>
            <a:endParaRPr lang="es-E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7654" y="1191407"/>
            <a:ext cx="9316995" cy="526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859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67570" y="642771"/>
            <a:ext cx="8911687" cy="510136"/>
          </a:xfrm>
        </p:spPr>
        <p:txBody>
          <a:bodyPr>
            <a:normAutofit/>
          </a:bodyPr>
          <a:lstStyle/>
          <a:p>
            <a:r>
              <a:rPr lang="ca-ES" sz="800" dirty="0" smtClean="0"/>
              <a:t>.</a:t>
            </a:r>
            <a:endParaRPr lang="es-ES" sz="8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89212" y="787782"/>
            <a:ext cx="8915400" cy="5123440"/>
          </a:xfrm>
        </p:spPr>
        <p:txBody>
          <a:bodyPr/>
          <a:lstStyle/>
          <a:p>
            <a:pPr algn="ctr"/>
            <a:r>
              <a:rPr lang="ca-ES" b="1" dirty="0" smtClean="0">
                <a:solidFill>
                  <a:srgbClr val="FF0000"/>
                </a:solidFill>
              </a:rPr>
              <a:t>LÀMINES DIBUIX TÈCNIC:</a:t>
            </a:r>
          </a:p>
          <a:p>
            <a:r>
              <a:rPr lang="ca-ES" dirty="0" smtClean="0">
                <a:hlinkClick r:id="rId2" action="ppaction://hlinkfile"/>
              </a:rPr>
              <a:t>L0</a:t>
            </a:r>
            <a:endParaRPr lang="ca-ES" dirty="0" smtClean="0"/>
          </a:p>
          <a:p>
            <a:r>
              <a:rPr lang="ca-ES" dirty="0" smtClean="0">
                <a:hlinkClick r:id="rId3" action="ppaction://hlinkfile"/>
              </a:rPr>
              <a:t>L1</a:t>
            </a:r>
            <a:endParaRPr lang="ca-ES" dirty="0" smtClean="0"/>
          </a:p>
          <a:p>
            <a:r>
              <a:rPr lang="ca-ES" dirty="0" smtClean="0">
                <a:hlinkClick r:id="rId4" action="ppaction://hlinkfile"/>
              </a:rPr>
              <a:t>L2</a:t>
            </a:r>
            <a:endParaRPr lang="ca-ES" dirty="0" smtClean="0"/>
          </a:p>
          <a:p>
            <a:r>
              <a:rPr lang="ca-ES" dirty="0" smtClean="0">
                <a:hlinkClick r:id="rId5" action="ppaction://hlinkfile"/>
              </a:rPr>
              <a:t>L3</a:t>
            </a:r>
            <a:endParaRPr lang="ca-ES" dirty="0" smtClean="0"/>
          </a:p>
          <a:p>
            <a:r>
              <a:rPr lang="ca-ES" dirty="0" smtClean="0">
                <a:hlinkClick r:id="rId6" action="ppaction://hlinkfile"/>
              </a:rPr>
              <a:t>L4</a:t>
            </a:r>
            <a:endParaRPr lang="ca-ES" dirty="0" smtClean="0"/>
          </a:p>
          <a:p>
            <a:r>
              <a:rPr lang="ca-ES" dirty="0" smtClean="0">
                <a:hlinkClick r:id="rId7" action="ppaction://hlinkfile"/>
              </a:rPr>
              <a:t>L5</a:t>
            </a:r>
            <a:endParaRPr lang="ca-ES" dirty="0" smtClean="0"/>
          </a:p>
          <a:p>
            <a:r>
              <a:rPr lang="ca-ES" dirty="0" smtClean="0">
                <a:hlinkClick r:id="rId8" action="ppaction://hlinkfile"/>
              </a:rPr>
              <a:t>L6</a:t>
            </a:r>
            <a:endParaRPr lang="ca-ES" dirty="0" smtClean="0"/>
          </a:p>
          <a:p>
            <a:r>
              <a:rPr lang="ca-ES" dirty="0" smtClean="0">
                <a:hlinkClick r:id="rId9" action="ppaction://hlinkfile"/>
              </a:rPr>
              <a:t>L7</a:t>
            </a:r>
            <a:endParaRPr lang="ca-ES" dirty="0" smtClean="0"/>
          </a:p>
          <a:p>
            <a:r>
              <a:rPr lang="ca-ES" dirty="0" smtClean="0">
                <a:hlinkClick r:id="rId10" action="ppaction://hlinkfile"/>
              </a:rPr>
              <a:t>L8</a:t>
            </a:r>
            <a:endParaRPr lang="ca-ES" dirty="0" smtClean="0"/>
          </a:p>
          <a:p>
            <a:r>
              <a:rPr lang="ca-ES" dirty="0" smtClean="0">
                <a:hlinkClick r:id="rId11" action="ppaction://hlinkfile"/>
              </a:rPr>
              <a:t>L9</a:t>
            </a:r>
            <a:endParaRPr lang="ca-ES" dirty="0" smtClean="0"/>
          </a:p>
          <a:p>
            <a:r>
              <a:rPr lang="ca-ES" dirty="0" smtClean="0">
                <a:hlinkClick r:id="rId12" action="ppaction://hlinkfile"/>
              </a:rPr>
              <a:t>L10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4DDA-97EA-4979-B9C1-A855BFEBF6FC}" type="slidenum">
              <a:rPr lang="es-ES" smtClean="0"/>
              <a:t>9</a:t>
            </a:fld>
            <a:endParaRPr lang="es-ES"/>
          </a:p>
        </p:txBody>
      </p:sp>
      <p:sp>
        <p:nvSpPr>
          <p:cNvPr id="5" name="CuadroTexto 4"/>
          <p:cNvSpPr txBox="1"/>
          <p:nvPr/>
        </p:nvSpPr>
        <p:spPr>
          <a:xfrm>
            <a:off x="5271796" y="2799183"/>
            <a:ext cx="661540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b="1" dirty="0" smtClean="0">
                <a:solidFill>
                  <a:srgbClr val="FF0000"/>
                </a:solidFill>
              </a:rPr>
              <a:t>TUTORIALS LIBRE CAD</a:t>
            </a:r>
          </a:p>
          <a:p>
            <a:endParaRPr lang="ca-ES" sz="1200" b="1" dirty="0" smtClean="0">
              <a:solidFill>
                <a:srgbClr val="FF0000"/>
              </a:solidFill>
            </a:endParaRPr>
          </a:p>
          <a:p>
            <a:r>
              <a:rPr lang="ca-ES" sz="1600" b="1" dirty="0" smtClean="0">
                <a:solidFill>
                  <a:srgbClr val="FF0000"/>
                </a:solidFill>
                <a:hlinkClick r:id="rId13"/>
              </a:rPr>
              <a:t>1- https</a:t>
            </a:r>
            <a:r>
              <a:rPr lang="ca-ES" sz="1600" b="1" dirty="0">
                <a:solidFill>
                  <a:srgbClr val="FF0000"/>
                </a:solidFill>
                <a:hlinkClick r:id="rId13"/>
              </a:rPr>
              <a:t>://</a:t>
            </a:r>
            <a:r>
              <a:rPr lang="ca-ES" sz="1600" b="1" dirty="0" smtClean="0">
                <a:solidFill>
                  <a:srgbClr val="FF0000"/>
                </a:solidFill>
                <a:hlinkClick r:id="rId13"/>
              </a:rPr>
              <a:t>www.youtube.com/watch?v=Vcc9KDBvjEU</a:t>
            </a:r>
            <a:endParaRPr lang="ca-ES" sz="1600" b="1" dirty="0" smtClean="0">
              <a:solidFill>
                <a:srgbClr val="FF0000"/>
              </a:solidFill>
            </a:endParaRPr>
          </a:p>
          <a:p>
            <a:r>
              <a:rPr lang="ca-ES" sz="1600" b="1" dirty="0" smtClean="0">
                <a:solidFill>
                  <a:srgbClr val="FF0000"/>
                </a:solidFill>
                <a:hlinkClick r:id="rId14"/>
              </a:rPr>
              <a:t>2- https</a:t>
            </a:r>
            <a:r>
              <a:rPr lang="ca-ES" sz="1600" b="1" dirty="0">
                <a:solidFill>
                  <a:srgbClr val="FF0000"/>
                </a:solidFill>
                <a:hlinkClick r:id="rId14"/>
              </a:rPr>
              <a:t>://</a:t>
            </a:r>
            <a:r>
              <a:rPr lang="ca-ES" sz="1600" b="1" dirty="0" smtClean="0">
                <a:solidFill>
                  <a:srgbClr val="FF0000"/>
                </a:solidFill>
                <a:hlinkClick r:id="rId14"/>
              </a:rPr>
              <a:t>www.youtube.com/watch?v=OTRlCMRxYkc</a:t>
            </a:r>
            <a:endParaRPr lang="ca-ES" sz="1600" b="1" dirty="0" smtClean="0">
              <a:solidFill>
                <a:srgbClr val="FF0000"/>
              </a:solidFill>
            </a:endParaRPr>
          </a:p>
          <a:p>
            <a:r>
              <a:rPr lang="ca-ES" sz="1600" b="1" dirty="0">
                <a:solidFill>
                  <a:srgbClr val="FF0000"/>
                </a:solidFill>
              </a:rPr>
              <a:t>3- caixetí </a:t>
            </a:r>
            <a:r>
              <a:rPr lang="ca-ES" sz="1600" b="1" dirty="0" smtClean="0">
                <a:solidFill>
                  <a:srgbClr val="FF0000"/>
                </a:solidFill>
              </a:rPr>
              <a:t>   </a:t>
            </a:r>
            <a:r>
              <a:rPr lang="ca-ES" sz="1600" b="1" dirty="0" smtClean="0">
                <a:solidFill>
                  <a:srgbClr val="FF0000"/>
                </a:solidFill>
                <a:hlinkClick r:id="rId15"/>
              </a:rPr>
              <a:t>https</a:t>
            </a:r>
            <a:r>
              <a:rPr lang="ca-ES" sz="1600" b="1" dirty="0">
                <a:solidFill>
                  <a:srgbClr val="FF0000"/>
                </a:solidFill>
                <a:hlinkClick r:id="rId15"/>
              </a:rPr>
              <a:t>://</a:t>
            </a:r>
            <a:r>
              <a:rPr lang="ca-ES" sz="1600" b="1" dirty="0" smtClean="0">
                <a:solidFill>
                  <a:srgbClr val="FF0000"/>
                </a:solidFill>
                <a:hlinkClick r:id="rId15"/>
              </a:rPr>
              <a:t>www.youtube.com/watch?v=vm4tBqhntl0</a:t>
            </a:r>
            <a:endParaRPr lang="ca-ES" sz="1600" b="1" dirty="0" smtClean="0">
              <a:solidFill>
                <a:srgbClr val="FF0000"/>
              </a:solidFill>
            </a:endParaRPr>
          </a:p>
          <a:p>
            <a:r>
              <a:rPr lang="ca-ES" sz="1600" b="1" dirty="0" smtClean="0">
                <a:solidFill>
                  <a:srgbClr val="FF0000"/>
                </a:solidFill>
              </a:rPr>
              <a:t>4- figura 3D  </a:t>
            </a:r>
            <a:r>
              <a:rPr lang="ca-ES" sz="1600" b="1" dirty="0">
                <a:solidFill>
                  <a:srgbClr val="FF0000"/>
                </a:solidFill>
                <a:hlinkClick r:id="rId16"/>
              </a:rPr>
              <a:t>https://</a:t>
            </a:r>
            <a:r>
              <a:rPr lang="ca-ES" sz="1600" b="1" dirty="0" smtClean="0">
                <a:solidFill>
                  <a:srgbClr val="FF0000"/>
                </a:solidFill>
                <a:hlinkClick r:id="rId16"/>
              </a:rPr>
              <a:t>www.youtube.com/watch?v=KuATYdYefdg</a:t>
            </a:r>
            <a:endParaRPr lang="ca-ES" sz="1600" b="1" dirty="0" smtClean="0">
              <a:solidFill>
                <a:srgbClr val="FF0000"/>
              </a:solidFill>
            </a:endParaRPr>
          </a:p>
          <a:p>
            <a:r>
              <a:rPr lang="ca-ES" sz="1600" b="1" dirty="0">
                <a:solidFill>
                  <a:srgbClr val="FF0000"/>
                </a:solidFill>
              </a:rPr>
              <a:t>5- Modificar </a:t>
            </a:r>
            <a:r>
              <a:rPr lang="ca-ES" sz="1600" b="1" dirty="0">
                <a:solidFill>
                  <a:srgbClr val="FF0000"/>
                </a:solidFill>
                <a:hlinkClick r:id="rId17"/>
              </a:rPr>
              <a:t>https://</a:t>
            </a:r>
            <a:r>
              <a:rPr lang="ca-ES" sz="1600" b="1" dirty="0" smtClean="0">
                <a:solidFill>
                  <a:srgbClr val="FF0000"/>
                </a:solidFill>
                <a:hlinkClick r:id="rId17"/>
              </a:rPr>
              <a:t>www.youtube.com/watch?v=ZrDzUHgSey8</a:t>
            </a:r>
            <a:endParaRPr lang="ca-ES" sz="1600" b="1" dirty="0" smtClean="0">
              <a:solidFill>
                <a:srgbClr val="FF0000"/>
              </a:solidFill>
            </a:endParaRPr>
          </a:p>
          <a:p>
            <a:endParaRPr lang="ca-ES" sz="1600" b="1" dirty="0">
              <a:solidFill>
                <a:srgbClr val="FF0000"/>
              </a:solidFill>
            </a:endParaRPr>
          </a:p>
          <a:p>
            <a:endParaRPr lang="ca-ES" sz="1200" b="1" dirty="0" smtClean="0">
              <a:solidFill>
                <a:srgbClr val="FF0000"/>
              </a:solidFill>
            </a:endParaRPr>
          </a:p>
          <a:p>
            <a:endParaRPr lang="ca-ES" sz="1200" b="1" dirty="0">
              <a:solidFill>
                <a:srgbClr val="FF0000"/>
              </a:solidFill>
            </a:endParaRPr>
          </a:p>
          <a:p>
            <a:endParaRPr lang="ca-ES" sz="1200" b="1" dirty="0" smtClean="0">
              <a:solidFill>
                <a:srgbClr val="FF0000"/>
              </a:solidFill>
            </a:endParaRPr>
          </a:p>
          <a:p>
            <a:endParaRPr lang="ca-ES" sz="1200" b="1" dirty="0">
              <a:solidFill>
                <a:srgbClr val="FF0000"/>
              </a:solidFill>
            </a:endParaRPr>
          </a:p>
          <a:p>
            <a:endParaRPr lang="ca-ES" sz="1200" b="1" dirty="0" smtClean="0">
              <a:solidFill>
                <a:srgbClr val="FF0000"/>
              </a:solidFill>
            </a:endParaRPr>
          </a:p>
          <a:p>
            <a:endParaRPr lang="es-ES" sz="1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5724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piral">
  <a:themeElements>
    <a:clrScheme name="Espiral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Espiral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254</TotalTime>
  <Words>477</Words>
  <Application>Microsoft Office PowerPoint</Application>
  <PresentationFormat>Panorámica</PresentationFormat>
  <Paragraphs>147</Paragraphs>
  <Slides>15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2" baseType="lpstr">
      <vt:lpstr>Arial</vt:lpstr>
      <vt:lpstr>Calibri</vt:lpstr>
      <vt:lpstr>Century Gothic</vt:lpstr>
      <vt:lpstr>Courier New</vt:lpstr>
      <vt:lpstr>Wingdings</vt:lpstr>
      <vt:lpstr>Wingdings 3</vt:lpstr>
      <vt:lpstr>Espiral</vt:lpstr>
      <vt:lpstr>Tecnologia 2n</vt:lpstr>
      <vt:lpstr>Tema 3 Processos tecnològics</vt:lpstr>
      <vt:lpstr>.</vt:lpstr>
      <vt:lpstr>.</vt:lpstr>
      <vt:lpstr>Activitats Deures de Nadal : activitat 2 pàgina 65  Analitza i compara aquestes dues formes de comercialitzar un mateix producte.                      1 pag. 51 6 pag. 62 13 pag. 64 ACTIVITATS FINALS PAG. 66 DE 1 A 5   PAG. 66  17 I 18 .                                     </vt:lpstr>
      <vt:lpstr>Tema 4 DIBUIX TÈCNIC</vt:lpstr>
      <vt:lpstr>Descarregue del lloc oficial: </vt:lpstr>
      <vt:lpstr>Entorn de treball del programari Libre Cad</vt:lpstr>
      <vt:lpstr>.</vt:lpstr>
      <vt:lpstr>Tema 5  FABRICACIÓ DIGITAL</vt:lpstr>
      <vt:lpstr>.</vt:lpstr>
      <vt:lpstr>IMPRESSIÓ EN TRES DIMENSIONS</vt:lpstr>
      <vt:lpstr>.</vt:lpstr>
      <vt:lpstr>SKETCHUP </vt:lpstr>
      <vt:lpstr>ACTIVITATS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Tecnologia 2n</dc:title>
  <dc:creator>Pau set i vuit</dc:creator>
  <cp:lastModifiedBy>Pau set i vuit</cp:lastModifiedBy>
  <cp:revision>26</cp:revision>
  <dcterms:created xsi:type="dcterms:W3CDTF">2018-08-29T17:08:09Z</dcterms:created>
  <dcterms:modified xsi:type="dcterms:W3CDTF">2020-04-06T11:34:47Z</dcterms:modified>
</cp:coreProperties>
</file>