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2C131A8B-6DD4-43FE-B745-3F00C3DE9FAA}" type="datetime1">
              <a:rPr lang="es-ES" smtClean="0">
                <a:solidFill>
                  <a:prstClr val="black">
                    <a:tint val="75000"/>
                  </a:prstClr>
                </a:solidFill>
              </a:rPr>
              <a:pPr/>
              <a:t>06/04/2020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3496612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501EF52-C370-4269-A886-6CDF44C620D0}" type="datetime1">
              <a:rPr lang="es-ES" smtClean="0">
                <a:solidFill>
                  <a:prstClr val="black">
                    <a:tint val="75000"/>
                  </a:prstClr>
                </a:solidFill>
              </a:rPr>
              <a:pPr/>
              <a:t>06/04/2020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1556417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B6D6320-689B-4228-8A55-013F75C3A539}" type="datetime1">
              <a:rPr lang="es-ES" smtClean="0">
                <a:solidFill>
                  <a:prstClr val="black">
                    <a:tint val="75000"/>
                  </a:prstClr>
                </a:solidFill>
              </a:rPr>
              <a:pPr/>
              <a:t>06/04/2020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734DDA-97EA-4979-B9C1-A855BFEBF6FC}" type="slidenum">
              <a:rPr lang="es-ES" smtClean="0"/>
              <a:pPr/>
              <a:t>‹Nº›</a:t>
            </a:fld>
            <a:endParaRPr lang="es-E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083229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43B54B36-D919-4CC3-BA06-0B315295D15F}" type="datetime1">
              <a:rPr lang="es-ES" smtClean="0">
                <a:solidFill>
                  <a:prstClr val="black">
                    <a:tint val="75000"/>
                  </a:prstClr>
                </a:solidFill>
              </a:rPr>
              <a:pPr/>
              <a:t>06/04/2020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3901601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18EE38CC-73AA-4FAA-A56F-88EEA5825519}" type="datetime1">
              <a:rPr lang="es-ES" smtClean="0">
                <a:solidFill>
                  <a:prstClr val="black">
                    <a:tint val="75000"/>
                  </a:prstClr>
                </a:solidFill>
              </a:rPr>
              <a:pPr/>
              <a:t>06/04/2020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734DDA-97EA-4979-B9C1-A855BFEBF6FC}" type="slidenum">
              <a:rPr lang="es-ES" smtClean="0"/>
              <a:pPr/>
              <a:t>‹Nº›</a:t>
            </a:fld>
            <a:endParaRPr lang="es-E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4064867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7C6C0D86-B304-4A90-A4B0-168420EB5594}" type="datetime1">
              <a:rPr lang="es-ES" smtClean="0">
                <a:solidFill>
                  <a:prstClr val="black">
                    <a:tint val="75000"/>
                  </a:prstClr>
                </a:solidFill>
              </a:rPr>
              <a:pPr/>
              <a:t>06/04/2020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713637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7D5751E-FCBB-4919-87FE-9DA8BA6529A5}" type="datetime1">
              <a:rPr lang="es-ES" smtClean="0">
                <a:solidFill>
                  <a:prstClr val="black">
                    <a:tint val="75000"/>
                  </a:prstClr>
                </a:solidFill>
              </a:rPr>
              <a:pPr/>
              <a:t>06/04/2020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277239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1968E6C-5979-47B8-813C-F4A8D1728CC6}" type="datetime1">
              <a:rPr lang="es-ES" smtClean="0">
                <a:solidFill>
                  <a:prstClr val="black">
                    <a:tint val="75000"/>
                  </a:prstClr>
                </a:solidFill>
              </a:rPr>
              <a:pPr/>
              <a:t>06/04/2020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1332472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C7DE326-EE9D-46D2-AD11-0414278C85E9}" type="datetime1">
              <a:rPr lang="es-ES" smtClean="0">
                <a:solidFill>
                  <a:prstClr val="black">
                    <a:tint val="75000"/>
                  </a:prstClr>
                </a:solidFill>
              </a:rPr>
              <a:pPr/>
              <a:t>06/04/2020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3406539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FAA0CB14-8D3B-4E9F-8B53-4988616F4F1D}" type="datetime1">
              <a:rPr lang="es-ES" smtClean="0">
                <a:solidFill>
                  <a:prstClr val="black">
                    <a:tint val="75000"/>
                  </a:prstClr>
                </a:solidFill>
              </a:rPr>
              <a:pPr/>
              <a:t>06/04/2020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2350326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E4BFED3-1740-4F7D-BA7C-9F8C58595D8E}" type="datetime1">
              <a:rPr lang="es-ES" smtClean="0">
                <a:solidFill>
                  <a:prstClr val="black">
                    <a:tint val="75000"/>
                  </a:prstClr>
                </a:solidFill>
              </a:rPr>
              <a:pPr/>
              <a:t>06/04/2020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654156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D9ECEDA-50E4-4625-9DC3-F7EE09431EBC}" type="datetime1">
              <a:rPr lang="es-ES" smtClean="0">
                <a:solidFill>
                  <a:prstClr val="black">
                    <a:tint val="75000"/>
                  </a:prstClr>
                </a:solidFill>
              </a:rPr>
              <a:pPr/>
              <a:t>06/04/2020</a:t>
            </a:fld>
            <a:endParaRPr lang="es-ES">
              <a:solidFill>
                <a:prstClr val="black">
                  <a:tint val="75000"/>
                </a:prstClr>
              </a:solidFill>
            </a:endParaRPr>
          </a:p>
        </p:txBody>
      </p:sp>
      <p:sp>
        <p:nvSpPr>
          <p:cNvPr id="8" name="Footer Placeholder 7"/>
          <p:cNvSpPr>
            <a:spLocks noGrp="1"/>
          </p:cNvSpPr>
          <p:nvPr>
            <p:ph type="ftr" sz="quarter" idx="11"/>
          </p:nvPr>
        </p:nvSpPr>
        <p:spPr/>
        <p:txBody>
          <a:bodyPr/>
          <a:lstStyle/>
          <a:p>
            <a:endParaRPr lang="es-ES">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4124017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0A950A5A-F33A-42EE-A871-7212CD1B7EB1}" type="datetime1">
              <a:rPr lang="es-ES" smtClean="0">
                <a:solidFill>
                  <a:prstClr val="black">
                    <a:tint val="75000"/>
                  </a:prstClr>
                </a:solidFill>
              </a:rPr>
              <a:pPr/>
              <a:t>06/04/2020</a:t>
            </a:fld>
            <a:endParaRPr lang="es-ES">
              <a:solidFill>
                <a:prstClr val="black">
                  <a:tint val="75000"/>
                </a:prstClr>
              </a:solidFill>
            </a:endParaRPr>
          </a:p>
        </p:txBody>
      </p:sp>
      <p:sp>
        <p:nvSpPr>
          <p:cNvPr id="4" name="Footer Placeholder 3"/>
          <p:cNvSpPr>
            <a:spLocks noGrp="1"/>
          </p:cNvSpPr>
          <p:nvPr>
            <p:ph type="ftr" sz="quarter" idx="11"/>
          </p:nvPr>
        </p:nvSpPr>
        <p:spPr/>
        <p:txBody>
          <a:bodyPr/>
          <a:lstStyle/>
          <a:p>
            <a:endParaRPr lang="es-ES">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3996914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2AE13B-A2E4-452B-A704-0944E0EEB194}" type="datetime1">
              <a:rPr lang="es-ES" smtClean="0">
                <a:solidFill>
                  <a:prstClr val="black">
                    <a:tint val="75000"/>
                  </a:prstClr>
                </a:solidFill>
              </a:rPr>
              <a:pPr/>
              <a:t>06/04/2020</a:t>
            </a:fld>
            <a:endParaRPr lang="es-ES">
              <a:solidFill>
                <a:prstClr val="black">
                  <a:tint val="75000"/>
                </a:prstClr>
              </a:solidFill>
            </a:endParaRPr>
          </a:p>
        </p:txBody>
      </p:sp>
      <p:sp>
        <p:nvSpPr>
          <p:cNvPr id="3" name="Footer Placeholder 2"/>
          <p:cNvSpPr>
            <a:spLocks noGrp="1"/>
          </p:cNvSpPr>
          <p:nvPr>
            <p:ph type="ftr" sz="quarter" idx="11"/>
          </p:nvPr>
        </p:nvSpPr>
        <p:spPr/>
        <p:txBody>
          <a:bodyPr/>
          <a:lstStyle/>
          <a:p>
            <a:endParaRPr lang="es-ES">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18568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F84AC0-F1D5-438A-A090-5394F7DFB2F0}" type="datetime1">
              <a:rPr lang="es-ES" smtClean="0">
                <a:solidFill>
                  <a:prstClr val="black">
                    <a:tint val="75000"/>
                  </a:prstClr>
                </a:solidFill>
              </a:rPr>
              <a:pPr/>
              <a:t>06/04/2020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4080904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DCDDC80-AA0B-49D7-A796-271414BFECCB}" type="datetime1">
              <a:rPr lang="es-ES" smtClean="0">
                <a:solidFill>
                  <a:prstClr val="black">
                    <a:tint val="75000"/>
                  </a:prstClr>
                </a:solidFill>
              </a:rPr>
              <a:pPr/>
              <a:t>06/04/2020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872022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830A5F9-331B-41E1-B429-3896997BF0B0}" type="datetime1">
              <a:rPr lang="es-ES" smtClean="0">
                <a:solidFill>
                  <a:prstClr val="black">
                    <a:tint val="75000"/>
                  </a:prstClr>
                </a:solidFill>
              </a:rPr>
              <a:pPr/>
              <a:t>06/04/2020</a:t>
            </a:fld>
            <a:endParaRPr lang="es-ES">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B734DDA-97EA-4979-B9C1-A855BFEBF6FC}" type="slidenum">
              <a:rPr lang="es-ES" smtClean="0"/>
              <a:pPr/>
              <a:t>‹Nº›</a:t>
            </a:fld>
            <a:endParaRPr lang="es-ES"/>
          </a:p>
        </p:txBody>
      </p:sp>
    </p:spTree>
    <p:extLst>
      <p:ext uri="{BB962C8B-B14F-4D97-AF65-F5344CB8AC3E}">
        <p14:creationId xmlns:p14="http://schemas.microsoft.com/office/powerpoint/2010/main" val="25793687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blocs.xtec.cat/ferranbayle/files/2016/01/Problemes-rep%C3%A0s-magnituds-electriques2.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mtClean="0"/>
              <a:t>Tema 2</a:t>
            </a:r>
            <a:br>
              <a:rPr lang="ca-ES" smtClean="0"/>
            </a:br>
            <a:r>
              <a:rPr lang="ca-ES" smtClean="0"/>
              <a:t>Circuits i motors elèctrics</a:t>
            </a:r>
            <a:endParaRPr lang="es-ES" dirty="0"/>
          </a:p>
        </p:txBody>
      </p:sp>
      <p:pic>
        <p:nvPicPr>
          <p:cNvPr id="1026" name="Picture 2" descr="1. Transformacions del corrent elÃ¨ctric:&#10;Lâelectricitat Ã©s fÃ cil de transportar i transformar&#10;en energies Ãºtils. En la no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30709" y="2133600"/>
            <a:ext cx="5032408" cy="3778250"/>
          </a:xfrm>
        </p:spPr>
      </p:pic>
      <p:sp>
        <p:nvSpPr>
          <p:cNvPr id="4" name="Marcador de número de diapositiva 3"/>
          <p:cNvSpPr>
            <a:spLocks noGrp="1"/>
          </p:cNvSpPr>
          <p:nvPr>
            <p:ph type="sldNum" sz="quarter" idx="12"/>
          </p:nvPr>
        </p:nvSpPr>
        <p:spPr/>
        <p:txBody>
          <a:bodyPr/>
          <a:lstStyle/>
          <a:p>
            <a:fld id="{7B734DDA-97EA-4979-B9C1-A855BFEBF6FC}" type="slidenum">
              <a:rPr lang="es-ES" smtClean="0"/>
              <a:pPr/>
              <a:t>1</a:t>
            </a:fld>
            <a:endParaRPr lang="es-ES"/>
          </a:p>
        </p:txBody>
      </p:sp>
      <p:sp>
        <p:nvSpPr>
          <p:cNvPr id="5" name="Triángulo isósceles 4"/>
          <p:cNvSpPr/>
          <p:nvPr/>
        </p:nvSpPr>
        <p:spPr>
          <a:xfrm>
            <a:off x="11331012" y="278128"/>
            <a:ext cx="569836" cy="50965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pic>
        <p:nvPicPr>
          <p:cNvPr id="3" name="Imagen 2"/>
          <p:cNvPicPr>
            <a:picLocks noChangeAspect="1"/>
          </p:cNvPicPr>
          <p:nvPr/>
        </p:nvPicPr>
        <p:blipFill>
          <a:blip r:embed="rId3"/>
          <a:stretch>
            <a:fillRect/>
          </a:stretch>
        </p:blipFill>
        <p:spPr>
          <a:xfrm>
            <a:off x="9742789" y="4521628"/>
            <a:ext cx="2051736" cy="2047177"/>
          </a:xfrm>
          <a:prstGeom prst="rect">
            <a:avLst/>
          </a:prstGeom>
        </p:spPr>
      </p:pic>
      <p:pic>
        <p:nvPicPr>
          <p:cNvPr id="6" name="Imagen 5"/>
          <p:cNvPicPr>
            <a:picLocks noChangeAspect="1"/>
          </p:cNvPicPr>
          <p:nvPr/>
        </p:nvPicPr>
        <p:blipFill>
          <a:blip r:embed="rId4"/>
          <a:stretch>
            <a:fillRect/>
          </a:stretch>
        </p:blipFill>
        <p:spPr>
          <a:xfrm>
            <a:off x="9942427" y="833438"/>
            <a:ext cx="1852098" cy="1852098"/>
          </a:xfrm>
          <a:prstGeom prst="rect">
            <a:avLst/>
          </a:prstGeom>
        </p:spPr>
      </p:pic>
      <p:pic>
        <p:nvPicPr>
          <p:cNvPr id="7" name="Imagen 6"/>
          <p:cNvPicPr>
            <a:picLocks noChangeAspect="1"/>
          </p:cNvPicPr>
          <p:nvPr/>
        </p:nvPicPr>
        <p:blipFill>
          <a:blip r:embed="rId5"/>
          <a:stretch>
            <a:fillRect/>
          </a:stretch>
        </p:blipFill>
        <p:spPr>
          <a:xfrm>
            <a:off x="2102412" y="2714961"/>
            <a:ext cx="1830870" cy="1307764"/>
          </a:xfrm>
          <a:prstGeom prst="rect">
            <a:avLst/>
          </a:prstGeom>
        </p:spPr>
      </p:pic>
      <p:pic>
        <p:nvPicPr>
          <p:cNvPr id="8" name="Imagen 7"/>
          <p:cNvPicPr>
            <a:picLocks noChangeAspect="1"/>
          </p:cNvPicPr>
          <p:nvPr/>
        </p:nvPicPr>
        <p:blipFill>
          <a:blip r:embed="rId6"/>
          <a:stretch>
            <a:fillRect/>
          </a:stretch>
        </p:blipFill>
        <p:spPr>
          <a:xfrm>
            <a:off x="2008274" y="4380965"/>
            <a:ext cx="2143125" cy="2143125"/>
          </a:xfrm>
          <a:prstGeom prst="rect">
            <a:avLst/>
          </a:prstGeom>
        </p:spPr>
      </p:pic>
    </p:spTree>
    <p:extLst>
      <p:ext uri="{BB962C8B-B14F-4D97-AF65-F5344CB8AC3E}">
        <p14:creationId xmlns:p14="http://schemas.microsoft.com/office/powerpoint/2010/main" val="29833473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735133"/>
          </a:xfrm>
        </p:spPr>
        <p:txBody>
          <a:bodyPr>
            <a:normAutofit fontScale="90000"/>
          </a:bodyPr>
          <a:lstStyle/>
          <a:p>
            <a:r>
              <a:rPr lang="es-ES" sz="1800" dirty="0" err="1" smtClean="0">
                <a:solidFill>
                  <a:schemeClr val="tx1">
                    <a:lumMod val="75000"/>
                    <a:lumOff val="25000"/>
                  </a:schemeClr>
                </a:solidFill>
                <a:latin typeface="+mn-lt"/>
                <a:ea typeface="+mn-ea"/>
                <a:cs typeface="+mn-cs"/>
              </a:rPr>
              <a:t>Exemples</a:t>
            </a:r>
            <a:r>
              <a:rPr lang="es-ES" sz="1800" dirty="0" smtClean="0">
                <a:solidFill>
                  <a:schemeClr val="tx1">
                    <a:lumMod val="75000"/>
                    <a:lumOff val="25000"/>
                  </a:schemeClr>
                </a:solidFill>
                <a:latin typeface="+mn-lt"/>
                <a:ea typeface="+mn-ea"/>
                <a:cs typeface="+mn-cs"/>
              </a:rPr>
              <a:t> </a:t>
            </a:r>
            <a:r>
              <a:rPr lang="es-ES" sz="1800" dirty="0" err="1" smtClean="0">
                <a:solidFill>
                  <a:schemeClr val="tx1">
                    <a:lumMod val="75000"/>
                    <a:lumOff val="25000"/>
                  </a:schemeClr>
                </a:solidFill>
                <a:latin typeface="+mn-lt"/>
                <a:ea typeface="+mn-ea"/>
                <a:cs typeface="+mn-cs"/>
              </a:rPr>
              <a:t>llei</a:t>
            </a:r>
            <a:r>
              <a:rPr lang="es-ES" sz="1800" dirty="0" smtClean="0">
                <a:solidFill>
                  <a:schemeClr val="tx1">
                    <a:lumMod val="75000"/>
                    <a:lumOff val="25000"/>
                  </a:schemeClr>
                </a:solidFill>
                <a:latin typeface="+mn-lt"/>
                <a:ea typeface="+mn-ea"/>
                <a:cs typeface="+mn-cs"/>
              </a:rPr>
              <a:t> </a:t>
            </a:r>
            <a:r>
              <a:rPr lang="es-ES" sz="1800" dirty="0" err="1" smtClean="0">
                <a:solidFill>
                  <a:schemeClr val="tx1">
                    <a:lumMod val="75000"/>
                    <a:lumOff val="25000"/>
                  </a:schemeClr>
                </a:solidFill>
                <a:latin typeface="+mn-lt"/>
                <a:ea typeface="+mn-ea"/>
                <a:cs typeface="+mn-cs"/>
              </a:rPr>
              <a:t>d’Ohm</a:t>
            </a:r>
            <a:r>
              <a:rPr lang="es-ES" sz="1800" dirty="0" smtClean="0">
                <a:solidFill>
                  <a:schemeClr val="tx1">
                    <a:lumMod val="75000"/>
                    <a:lumOff val="25000"/>
                  </a:schemeClr>
                </a:solidFill>
                <a:latin typeface="+mn-lt"/>
                <a:ea typeface="+mn-ea"/>
                <a:cs typeface="+mn-cs"/>
              </a:rPr>
              <a:t>: mirar </a:t>
            </a:r>
            <a:r>
              <a:rPr lang="es-ES" sz="1800" dirty="0" err="1" smtClean="0">
                <a:solidFill>
                  <a:schemeClr val="tx1">
                    <a:lumMod val="75000"/>
                    <a:lumOff val="25000"/>
                  </a:schemeClr>
                </a:solidFill>
                <a:latin typeface="+mn-lt"/>
                <a:ea typeface="+mn-ea"/>
                <a:cs typeface="+mn-cs"/>
              </a:rPr>
              <a:t>pag</a:t>
            </a:r>
            <a:r>
              <a:rPr lang="es-ES" sz="1800" dirty="0" smtClean="0">
                <a:solidFill>
                  <a:schemeClr val="tx1">
                    <a:lumMod val="75000"/>
                    <a:lumOff val="25000"/>
                  </a:schemeClr>
                </a:solidFill>
                <a:latin typeface="+mn-lt"/>
                <a:ea typeface="+mn-ea"/>
                <a:cs typeface="+mn-cs"/>
              </a:rPr>
              <a:t> 36 del </a:t>
            </a:r>
            <a:r>
              <a:rPr lang="es-ES" sz="1800" dirty="0" err="1" smtClean="0">
                <a:solidFill>
                  <a:schemeClr val="tx1">
                    <a:lumMod val="75000"/>
                    <a:lumOff val="25000"/>
                  </a:schemeClr>
                </a:solidFill>
                <a:latin typeface="+mn-lt"/>
                <a:ea typeface="+mn-ea"/>
                <a:cs typeface="+mn-cs"/>
              </a:rPr>
              <a:t>llibre</a:t>
            </a:r>
            <a:r>
              <a:rPr lang="es-ES" sz="1800" dirty="0" smtClean="0">
                <a:solidFill>
                  <a:schemeClr val="tx1">
                    <a:lumMod val="75000"/>
                    <a:lumOff val="25000"/>
                  </a:schemeClr>
                </a:solidFill>
                <a:latin typeface="+mn-lt"/>
                <a:ea typeface="+mn-ea"/>
                <a:cs typeface="+mn-cs"/>
              </a:rPr>
              <a:t/>
            </a:r>
            <a:br>
              <a:rPr lang="es-ES" sz="1800" dirty="0" smtClean="0">
                <a:solidFill>
                  <a:schemeClr val="tx1">
                    <a:lumMod val="75000"/>
                    <a:lumOff val="25000"/>
                  </a:schemeClr>
                </a:solidFill>
                <a:latin typeface="+mn-lt"/>
                <a:ea typeface="+mn-ea"/>
                <a:cs typeface="+mn-cs"/>
              </a:rPr>
            </a:br>
            <a:r>
              <a:rPr lang="es-ES" sz="1800" dirty="0" smtClean="0">
                <a:solidFill>
                  <a:schemeClr val="tx1">
                    <a:lumMod val="75000"/>
                    <a:lumOff val="25000"/>
                  </a:schemeClr>
                </a:solidFill>
                <a:latin typeface="+mn-lt"/>
                <a:ea typeface="+mn-ea"/>
                <a:cs typeface="+mn-cs"/>
              </a:rPr>
              <a:t/>
            </a:r>
            <a:br>
              <a:rPr lang="es-ES" sz="1800" dirty="0" smtClean="0">
                <a:solidFill>
                  <a:schemeClr val="tx1">
                    <a:lumMod val="75000"/>
                    <a:lumOff val="25000"/>
                  </a:schemeClr>
                </a:solidFill>
                <a:latin typeface="+mn-lt"/>
                <a:ea typeface="+mn-ea"/>
                <a:cs typeface="+mn-cs"/>
              </a:rPr>
            </a:br>
            <a:r>
              <a:rPr lang="es-ES" sz="1800" dirty="0">
                <a:solidFill>
                  <a:schemeClr val="tx1">
                    <a:lumMod val="75000"/>
                    <a:lumOff val="25000"/>
                  </a:schemeClr>
                </a:solidFill>
                <a:latin typeface="+mn-lt"/>
                <a:ea typeface="+mn-ea"/>
                <a:cs typeface="+mn-cs"/>
              </a:rPr>
              <a:t/>
            </a:r>
            <a:br>
              <a:rPr lang="es-ES" sz="1800" dirty="0">
                <a:solidFill>
                  <a:schemeClr val="tx1">
                    <a:lumMod val="75000"/>
                    <a:lumOff val="25000"/>
                  </a:schemeClr>
                </a:solidFill>
                <a:latin typeface="+mn-lt"/>
                <a:ea typeface="+mn-ea"/>
                <a:cs typeface="+mn-cs"/>
              </a:rPr>
            </a:br>
            <a:r>
              <a:rPr lang="es-ES" sz="1800" dirty="0" smtClean="0">
                <a:solidFill>
                  <a:schemeClr val="tx1">
                    <a:lumMod val="75000"/>
                    <a:lumOff val="25000"/>
                  </a:schemeClr>
                </a:solidFill>
                <a:latin typeface="+mn-lt"/>
                <a:ea typeface="+mn-ea"/>
                <a:cs typeface="+mn-cs"/>
              </a:rPr>
              <a:t/>
            </a:r>
            <a:br>
              <a:rPr lang="es-ES" sz="1800" dirty="0" smtClean="0">
                <a:solidFill>
                  <a:schemeClr val="tx1">
                    <a:lumMod val="75000"/>
                    <a:lumOff val="25000"/>
                  </a:schemeClr>
                </a:solidFill>
                <a:latin typeface="+mn-lt"/>
                <a:ea typeface="+mn-ea"/>
                <a:cs typeface="+mn-cs"/>
              </a:rPr>
            </a:br>
            <a:r>
              <a:rPr lang="es-ES" sz="1800" dirty="0" err="1" smtClean="0">
                <a:solidFill>
                  <a:schemeClr val="tx1">
                    <a:lumMod val="75000"/>
                    <a:lumOff val="25000"/>
                  </a:schemeClr>
                </a:solidFill>
                <a:latin typeface="+mn-lt"/>
                <a:ea typeface="+mn-ea"/>
                <a:cs typeface="+mn-cs"/>
              </a:rPr>
              <a:t>Activitats</a:t>
            </a:r>
            <a:r>
              <a:rPr lang="es-ES" sz="1800" dirty="0" smtClean="0">
                <a:solidFill>
                  <a:schemeClr val="tx1">
                    <a:lumMod val="75000"/>
                    <a:lumOff val="25000"/>
                  </a:schemeClr>
                </a:solidFill>
                <a:latin typeface="+mn-lt"/>
                <a:ea typeface="+mn-ea"/>
                <a:cs typeface="+mn-cs"/>
              </a:rPr>
              <a:t> 6 i 7 </a:t>
            </a:r>
            <a:r>
              <a:rPr lang="es-ES" sz="1800" dirty="0" err="1" smtClean="0">
                <a:solidFill>
                  <a:schemeClr val="tx1">
                    <a:lumMod val="75000"/>
                    <a:lumOff val="25000"/>
                  </a:schemeClr>
                </a:solidFill>
                <a:latin typeface="+mn-lt"/>
                <a:ea typeface="+mn-ea"/>
                <a:cs typeface="+mn-cs"/>
              </a:rPr>
              <a:t>pag</a:t>
            </a:r>
            <a:r>
              <a:rPr lang="es-ES" sz="1800" dirty="0" smtClean="0">
                <a:solidFill>
                  <a:schemeClr val="tx1">
                    <a:lumMod val="75000"/>
                    <a:lumOff val="25000"/>
                  </a:schemeClr>
                </a:solidFill>
                <a:latin typeface="+mn-lt"/>
                <a:ea typeface="+mn-ea"/>
                <a:cs typeface="+mn-cs"/>
              </a:rPr>
              <a:t> 37</a:t>
            </a:r>
            <a:br>
              <a:rPr lang="es-ES" sz="1800" dirty="0" smtClean="0">
                <a:solidFill>
                  <a:schemeClr val="tx1">
                    <a:lumMod val="75000"/>
                    <a:lumOff val="25000"/>
                  </a:schemeClr>
                </a:solidFill>
                <a:latin typeface="+mn-lt"/>
                <a:ea typeface="+mn-ea"/>
                <a:cs typeface="+mn-cs"/>
              </a:rPr>
            </a:br>
            <a:r>
              <a:rPr lang="es-ES" sz="1800" dirty="0" err="1" smtClean="0">
                <a:solidFill>
                  <a:schemeClr val="tx1">
                    <a:lumMod val="75000"/>
                    <a:lumOff val="25000"/>
                  </a:schemeClr>
                </a:solidFill>
                <a:latin typeface="+mn-lt"/>
                <a:ea typeface="+mn-ea"/>
                <a:cs typeface="+mn-cs"/>
              </a:rPr>
              <a:t>Activitat</a:t>
            </a:r>
            <a:r>
              <a:rPr lang="es-ES" sz="1800" dirty="0" smtClean="0">
                <a:solidFill>
                  <a:schemeClr val="tx1">
                    <a:lumMod val="75000"/>
                    <a:lumOff val="25000"/>
                  </a:schemeClr>
                </a:solidFill>
                <a:latin typeface="+mn-lt"/>
                <a:ea typeface="+mn-ea"/>
                <a:cs typeface="+mn-cs"/>
              </a:rPr>
              <a:t> 7 </a:t>
            </a:r>
            <a:r>
              <a:rPr lang="es-ES" sz="1800" dirty="0" err="1" smtClean="0">
                <a:solidFill>
                  <a:schemeClr val="tx1">
                    <a:lumMod val="75000"/>
                    <a:lumOff val="25000"/>
                  </a:schemeClr>
                </a:solidFill>
                <a:latin typeface="+mn-lt"/>
                <a:ea typeface="+mn-ea"/>
                <a:cs typeface="+mn-cs"/>
              </a:rPr>
              <a:t>pag</a:t>
            </a:r>
            <a:r>
              <a:rPr lang="es-ES" sz="1800" dirty="0" smtClean="0">
                <a:solidFill>
                  <a:schemeClr val="tx1">
                    <a:lumMod val="75000"/>
                    <a:lumOff val="25000"/>
                  </a:schemeClr>
                </a:solidFill>
                <a:latin typeface="+mn-lt"/>
                <a:ea typeface="+mn-ea"/>
                <a:cs typeface="+mn-cs"/>
              </a:rPr>
              <a:t>  46</a:t>
            </a:r>
            <a:endParaRPr lang="es-ES" sz="1800" dirty="0">
              <a:solidFill>
                <a:schemeClr val="tx1">
                  <a:lumMod val="75000"/>
                  <a:lumOff val="25000"/>
                </a:schemeClr>
              </a:solidFill>
              <a:latin typeface="+mn-lt"/>
              <a:ea typeface="+mn-ea"/>
              <a:cs typeface="+mn-cs"/>
            </a:endParaRPr>
          </a:p>
        </p:txBody>
      </p:sp>
      <p:sp>
        <p:nvSpPr>
          <p:cNvPr id="3" name="Marcador de contenido 2"/>
          <p:cNvSpPr>
            <a:spLocks noGrp="1"/>
          </p:cNvSpPr>
          <p:nvPr>
            <p:ph idx="1"/>
          </p:nvPr>
        </p:nvSpPr>
        <p:spPr>
          <a:xfrm>
            <a:off x="2589212" y="2150076"/>
            <a:ext cx="8915400" cy="3761146"/>
          </a:xfrm>
        </p:spPr>
        <p:txBody>
          <a:bodyPr>
            <a:normAutofit/>
          </a:bodyPr>
          <a:lstStyle/>
          <a:p>
            <a:r>
              <a:rPr lang="es-ES" b="1" dirty="0" err="1">
                <a:solidFill>
                  <a:srgbClr val="FF0000"/>
                </a:solidFill>
              </a:rPr>
              <a:t>Disseny</a:t>
            </a:r>
            <a:r>
              <a:rPr lang="es-ES" b="1" dirty="0">
                <a:solidFill>
                  <a:srgbClr val="FF0000"/>
                </a:solidFill>
              </a:rPr>
              <a:t> i </a:t>
            </a:r>
            <a:r>
              <a:rPr lang="es-ES" b="1" dirty="0" err="1">
                <a:solidFill>
                  <a:srgbClr val="FF0000"/>
                </a:solidFill>
              </a:rPr>
              <a:t>muntatge</a:t>
            </a:r>
            <a:r>
              <a:rPr lang="es-ES" b="1" dirty="0">
                <a:solidFill>
                  <a:srgbClr val="FF0000"/>
                </a:solidFill>
              </a:rPr>
              <a:t> de </a:t>
            </a:r>
            <a:r>
              <a:rPr lang="es-ES" b="1" dirty="0" err="1">
                <a:solidFill>
                  <a:srgbClr val="FF0000"/>
                </a:solidFill>
              </a:rPr>
              <a:t>circuits</a:t>
            </a:r>
            <a:r>
              <a:rPr lang="es-ES" b="1" dirty="0">
                <a:solidFill>
                  <a:srgbClr val="FF0000"/>
                </a:solidFill>
              </a:rPr>
              <a:t> </a:t>
            </a:r>
            <a:r>
              <a:rPr lang="es-ES" b="1" dirty="0" err="1">
                <a:solidFill>
                  <a:srgbClr val="FF0000"/>
                </a:solidFill>
              </a:rPr>
              <a:t>elètrics</a:t>
            </a:r>
            <a:r>
              <a:rPr lang="es-ES" b="1" dirty="0">
                <a:solidFill>
                  <a:srgbClr val="FF0000"/>
                </a:solidFill>
              </a:rPr>
              <a:t> </a:t>
            </a:r>
            <a:r>
              <a:rPr lang="es-ES" b="1" dirty="0" err="1" smtClean="0">
                <a:solidFill>
                  <a:srgbClr val="FF0000"/>
                </a:solidFill>
              </a:rPr>
              <a:t>senzills</a:t>
            </a:r>
            <a:endParaRPr lang="es-ES" b="1" dirty="0" smtClean="0">
              <a:solidFill>
                <a:srgbClr val="FF0000"/>
              </a:solidFill>
            </a:endParaRPr>
          </a:p>
          <a:p>
            <a:endParaRPr lang="es-ES" b="1" dirty="0">
              <a:solidFill>
                <a:srgbClr val="FF0000"/>
              </a:solidFill>
            </a:endParaRPr>
          </a:p>
          <a:p>
            <a:r>
              <a:rPr lang="es-ES" b="1" dirty="0" smtClean="0">
                <a:solidFill>
                  <a:srgbClr val="FF0000"/>
                </a:solidFill>
              </a:rPr>
              <a:t>                                         En </a:t>
            </a:r>
            <a:r>
              <a:rPr lang="es-ES" b="1" dirty="0" err="1" smtClean="0">
                <a:solidFill>
                  <a:srgbClr val="FF0000"/>
                </a:solidFill>
              </a:rPr>
              <a:t>paral·lel</a:t>
            </a:r>
            <a:r>
              <a:rPr lang="es-ES" b="1" dirty="0" smtClean="0">
                <a:solidFill>
                  <a:srgbClr val="FF0000"/>
                </a:solidFill>
              </a:rPr>
              <a:t> </a:t>
            </a:r>
          </a:p>
          <a:p>
            <a:endParaRPr lang="es-ES" b="1" dirty="0">
              <a:solidFill>
                <a:srgbClr val="FF0000"/>
              </a:solidFill>
            </a:endParaRPr>
          </a:p>
          <a:p>
            <a:endParaRPr lang="es-ES" b="1" dirty="0" smtClean="0">
              <a:solidFill>
                <a:srgbClr val="FF0000"/>
              </a:solidFill>
            </a:endParaRPr>
          </a:p>
          <a:p>
            <a:r>
              <a:rPr lang="es-ES" b="1" dirty="0" smtClean="0">
                <a:solidFill>
                  <a:srgbClr val="FF0000"/>
                </a:solidFill>
              </a:rPr>
              <a:t>En </a:t>
            </a:r>
            <a:r>
              <a:rPr lang="es-ES" b="1" dirty="0" err="1" smtClean="0">
                <a:solidFill>
                  <a:srgbClr val="FF0000"/>
                </a:solidFill>
              </a:rPr>
              <a:t>sèrie</a:t>
            </a:r>
            <a:endParaRPr lang="es-ES" b="1" dirty="0">
              <a:solidFill>
                <a:srgbClr val="FF0000"/>
              </a:solidFill>
            </a:endParaRPr>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10</a:t>
            </a:fld>
            <a:endParaRPr lang="es-ES"/>
          </a:p>
        </p:txBody>
      </p:sp>
      <p:pic>
        <p:nvPicPr>
          <p:cNvPr id="5" name="Imagen 4"/>
          <p:cNvPicPr>
            <a:picLocks noChangeAspect="1"/>
          </p:cNvPicPr>
          <p:nvPr/>
        </p:nvPicPr>
        <p:blipFill>
          <a:blip r:embed="rId2"/>
          <a:stretch>
            <a:fillRect/>
          </a:stretch>
        </p:blipFill>
        <p:spPr>
          <a:xfrm>
            <a:off x="2278361" y="991676"/>
            <a:ext cx="8986283" cy="579170"/>
          </a:xfrm>
          <a:prstGeom prst="rect">
            <a:avLst/>
          </a:prstGeom>
        </p:spPr>
      </p:pic>
      <p:pic>
        <p:nvPicPr>
          <p:cNvPr id="6" name="Imagen 5"/>
          <p:cNvPicPr>
            <a:picLocks noChangeAspect="1"/>
          </p:cNvPicPr>
          <p:nvPr/>
        </p:nvPicPr>
        <p:blipFill>
          <a:blip r:embed="rId3"/>
          <a:stretch>
            <a:fillRect/>
          </a:stretch>
        </p:blipFill>
        <p:spPr>
          <a:xfrm>
            <a:off x="7390112" y="2603157"/>
            <a:ext cx="2305050" cy="1981200"/>
          </a:xfrm>
          <a:prstGeom prst="rect">
            <a:avLst/>
          </a:prstGeom>
        </p:spPr>
      </p:pic>
      <p:pic>
        <p:nvPicPr>
          <p:cNvPr id="7" name="Imagen 6"/>
          <p:cNvPicPr>
            <a:picLocks noChangeAspect="1"/>
          </p:cNvPicPr>
          <p:nvPr/>
        </p:nvPicPr>
        <p:blipFill>
          <a:blip r:embed="rId4"/>
          <a:stretch>
            <a:fillRect/>
          </a:stretch>
        </p:blipFill>
        <p:spPr>
          <a:xfrm>
            <a:off x="3897784" y="4334776"/>
            <a:ext cx="2419350" cy="1895475"/>
          </a:xfrm>
          <a:prstGeom prst="rect">
            <a:avLst/>
          </a:prstGeom>
        </p:spPr>
      </p:pic>
      <p:pic>
        <p:nvPicPr>
          <p:cNvPr id="8" name="Imagen 7"/>
          <p:cNvPicPr>
            <a:picLocks noChangeAspect="1"/>
          </p:cNvPicPr>
          <p:nvPr/>
        </p:nvPicPr>
        <p:blipFill>
          <a:blip r:embed="rId5"/>
          <a:stretch>
            <a:fillRect/>
          </a:stretch>
        </p:blipFill>
        <p:spPr>
          <a:xfrm>
            <a:off x="7997587" y="4712031"/>
            <a:ext cx="3879540" cy="1641776"/>
          </a:xfrm>
          <a:prstGeom prst="rect">
            <a:avLst/>
          </a:prstGeom>
        </p:spPr>
      </p:pic>
      <p:sp>
        <p:nvSpPr>
          <p:cNvPr id="9" name="CuadroTexto 8"/>
          <p:cNvSpPr txBox="1"/>
          <p:nvPr/>
        </p:nvSpPr>
        <p:spPr>
          <a:xfrm>
            <a:off x="6891723" y="5163587"/>
            <a:ext cx="996778" cy="369332"/>
          </a:xfrm>
          <a:prstGeom prst="rect">
            <a:avLst/>
          </a:prstGeom>
          <a:noFill/>
        </p:spPr>
        <p:txBody>
          <a:bodyPr wrap="square" rtlCol="0">
            <a:spAutoFit/>
          </a:bodyPr>
          <a:lstStyle/>
          <a:p>
            <a:r>
              <a:rPr lang="fr-FR" b="1" dirty="0" err="1">
                <a:solidFill>
                  <a:srgbClr val="FF0000"/>
                </a:solidFill>
              </a:rPr>
              <a:t>Mixtos</a:t>
            </a:r>
            <a:endParaRPr lang="fr-FR" b="1" dirty="0">
              <a:solidFill>
                <a:srgbClr val="FF0000"/>
              </a:solidFill>
            </a:endParaRPr>
          </a:p>
        </p:txBody>
      </p:sp>
    </p:spTree>
    <p:extLst>
      <p:ext uri="{BB962C8B-B14F-4D97-AF65-F5344CB8AC3E}">
        <p14:creationId xmlns:p14="http://schemas.microsoft.com/office/powerpoint/2010/main" val="10278256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4961144"/>
          </a:xfrm>
        </p:spPr>
        <p:txBody>
          <a:bodyPr>
            <a:normAutofit/>
          </a:bodyPr>
          <a:lstStyle/>
          <a:p>
            <a:r>
              <a:rPr lang="ca-ES" sz="1800" b="1" dirty="0">
                <a:solidFill>
                  <a:srgbClr val="FF0000"/>
                </a:solidFill>
                <a:latin typeface="+mn-lt"/>
                <a:ea typeface="+mn-ea"/>
                <a:cs typeface="+mn-cs"/>
              </a:rPr>
              <a:t>Motors </a:t>
            </a:r>
            <a:r>
              <a:rPr lang="ca-ES" sz="1800" b="1" dirty="0" smtClean="0">
                <a:solidFill>
                  <a:srgbClr val="FF0000"/>
                </a:solidFill>
                <a:latin typeface="+mn-lt"/>
                <a:ea typeface="+mn-ea"/>
                <a:cs typeface="+mn-cs"/>
              </a:rPr>
              <a:t>elèctrics</a:t>
            </a:r>
            <a:br>
              <a:rPr lang="ca-ES" sz="1800" b="1" dirty="0" smtClean="0">
                <a:solidFill>
                  <a:srgbClr val="FF0000"/>
                </a:solidFill>
                <a:latin typeface="+mn-lt"/>
                <a:ea typeface="+mn-ea"/>
                <a:cs typeface="+mn-cs"/>
              </a:rPr>
            </a:br>
            <a:r>
              <a:rPr lang="ca-ES" sz="1800" dirty="0">
                <a:solidFill>
                  <a:schemeClr val="tx1">
                    <a:lumMod val="75000"/>
                    <a:lumOff val="25000"/>
                  </a:schemeClr>
                </a:solidFill>
                <a:latin typeface="+mn-lt"/>
                <a:ea typeface="+mn-ea"/>
                <a:cs typeface="+mn-cs"/>
              </a:rPr>
              <a:t>Un motor elèctric és una </a:t>
            </a:r>
            <a:r>
              <a:rPr lang="ca-ES" sz="1800" dirty="0" smtClean="0">
                <a:solidFill>
                  <a:schemeClr val="tx1">
                    <a:lumMod val="75000"/>
                    <a:lumOff val="25000"/>
                  </a:schemeClr>
                </a:solidFill>
                <a:latin typeface="+mn-lt"/>
                <a:ea typeface="+mn-ea"/>
                <a:cs typeface="+mn-cs"/>
              </a:rPr>
              <a:t>màquina que transforma l’energia elèctrica en energia mecànica de rotació. El seu funcionament es basa en la interacció de camps magnètics. N’hi ha de corrent continuo i de corrent altern i de diferents tipus de prestacions.</a:t>
            </a:r>
            <a:endParaRPr lang="fr-FR" sz="1800" dirty="0">
              <a:solidFill>
                <a:schemeClr val="tx1">
                  <a:lumMod val="75000"/>
                  <a:lumOff val="25000"/>
                </a:schemeClr>
              </a:solidFill>
              <a:latin typeface="+mn-lt"/>
              <a:ea typeface="+mn-ea"/>
              <a:cs typeface="+mn-cs"/>
            </a:endParaRPr>
          </a:p>
        </p:txBody>
      </p:sp>
      <p:sp>
        <p:nvSpPr>
          <p:cNvPr id="3" name="Marcador de contenido 2"/>
          <p:cNvSpPr>
            <a:spLocks noGrp="1"/>
          </p:cNvSpPr>
          <p:nvPr>
            <p:ph idx="1"/>
          </p:nvPr>
        </p:nvSpPr>
        <p:spPr>
          <a:xfrm>
            <a:off x="2589212" y="4852086"/>
            <a:ext cx="8915400" cy="1059136"/>
          </a:xfrm>
        </p:spPr>
        <p:txBody>
          <a:bodyPr/>
          <a:lstStyle/>
          <a:p>
            <a:r>
              <a:rPr lang="ca-ES" dirty="0" smtClean="0"/>
              <a:t>.</a:t>
            </a:r>
            <a:endParaRPr lang="fr-FR"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11</a:t>
            </a:fld>
            <a:endParaRPr lang="es-ES"/>
          </a:p>
        </p:txBody>
      </p:sp>
      <p:pic>
        <p:nvPicPr>
          <p:cNvPr id="5" name="Imagen 4"/>
          <p:cNvPicPr>
            <a:picLocks noChangeAspect="1"/>
          </p:cNvPicPr>
          <p:nvPr/>
        </p:nvPicPr>
        <p:blipFill>
          <a:blip r:embed="rId2"/>
          <a:stretch>
            <a:fillRect/>
          </a:stretch>
        </p:blipFill>
        <p:spPr>
          <a:xfrm>
            <a:off x="983922" y="2026754"/>
            <a:ext cx="1439090" cy="1077928"/>
          </a:xfrm>
          <a:prstGeom prst="rect">
            <a:avLst/>
          </a:prstGeom>
        </p:spPr>
      </p:pic>
      <p:pic>
        <p:nvPicPr>
          <p:cNvPr id="6" name="Imagen 5"/>
          <p:cNvPicPr>
            <a:picLocks noChangeAspect="1"/>
          </p:cNvPicPr>
          <p:nvPr/>
        </p:nvPicPr>
        <p:blipFill>
          <a:blip r:embed="rId3"/>
          <a:stretch>
            <a:fillRect/>
          </a:stretch>
        </p:blipFill>
        <p:spPr>
          <a:xfrm>
            <a:off x="9356259" y="4852086"/>
            <a:ext cx="2691268" cy="1677304"/>
          </a:xfrm>
          <a:prstGeom prst="rect">
            <a:avLst/>
          </a:prstGeom>
        </p:spPr>
      </p:pic>
      <p:pic>
        <p:nvPicPr>
          <p:cNvPr id="8" name="Imagen 7"/>
          <p:cNvPicPr>
            <a:picLocks noChangeAspect="1"/>
          </p:cNvPicPr>
          <p:nvPr/>
        </p:nvPicPr>
        <p:blipFill>
          <a:blip r:embed="rId4"/>
          <a:stretch>
            <a:fillRect/>
          </a:stretch>
        </p:blipFill>
        <p:spPr>
          <a:xfrm>
            <a:off x="2736394" y="2162621"/>
            <a:ext cx="6076950" cy="4562475"/>
          </a:xfrm>
          <a:prstGeom prst="rect">
            <a:avLst/>
          </a:prstGeom>
        </p:spPr>
      </p:pic>
    </p:spTree>
    <p:extLst>
      <p:ext uri="{BB962C8B-B14F-4D97-AF65-F5344CB8AC3E}">
        <p14:creationId xmlns:p14="http://schemas.microsoft.com/office/powerpoint/2010/main" val="1929677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518329" y="942994"/>
            <a:ext cx="8986283" cy="579170"/>
          </a:xfrm>
          <a:prstGeom prst="rect">
            <a:avLst/>
          </a:prstGeom>
        </p:spPr>
      </p:pic>
      <p:sp>
        <p:nvSpPr>
          <p:cNvPr id="2" name="Título 1"/>
          <p:cNvSpPr>
            <a:spLocks noGrp="1"/>
          </p:cNvSpPr>
          <p:nvPr>
            <p:ph type="title"/>
          </p:nvPr>
        </p:nvSpPr>
        <p:spPr/>
        <p:txBody>
          <a:bodyPr/>
          <a:lstStyle/>
          <a:p>
            <a:r>
              <a:rPr lang="ca-ES" dirty="0" smtClean="0"/>
              <a:t>.</a:t>
            </a:r>
            <a:endParaRPr lang="fr-FR" dirty="0"/>
          </a:p>
        </p:txBody>
      </p:sp>
      <p:sp>
        <p:nvSpPr>
          <p:cNvPr id="3" name="Marcador de contenido 2"/>
          <p:cNvSpPr>
            <a:spLocks noGrp="1"/>
          </p:cNvSpPr>
          <p:nvPr>
            <p:ph idx="1"/>
          </p:nvPr>
        </p:nvSpPr>
        <p:spPr>
          <a:xfrm>
            <a:off x="2589212" y="1652631"/>
            <a:ext cx="8915400" cy="4258591"/>
          </a:xfrm>
        </p:spPr>
        <p:txBody>
          <a:bodyPr/>
          <a:lstStyle/>
          <a:p>
            <a:r>
              <a:rPr lang="ca-ES" dirty="0" smtClean="0"/>
              <a:t>Activitats    18, 19, 20, 23, 25, i 26  </a:t>
            </a:r>
            <a:r>
              <a:rPr lang="ca-ES" dirty="0" err="1" smtClean="0"/>
              <a:t>pag</a:t>
            </a:r>
            <a:r>
              <a:rPr lang="ca-ES" dirty="0" smtClean="0"/>
              <a:t> 47</a:t>
            </a:r>
            <a:endParaRPr lang="fr-FR"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12</a:t>
            </a:fld>
            <a:endParaRPr lang="es-ES"/>
          </a:p>
        </p:txBody>
      </p:sp>
      <p:sp>
        <p:nvSpPr>
          <p:cNvPr id="6" name="Rectángulo 5"/>
          <p:cNvSpPr/>
          <p:nvPr/>
        </p:nvSpPr>
        <p:spPr>
          <a:xfrm>
            <a:off x="2012674" y="4066293"/>
            <a:ext cx="7361311" cy="923330"/>
          </a:xfrm>
          <a:prstGeom prst="rect">
            <a:avLst/>
          </a:prstGeom>
          <a:noFill/>
        </p:spPr>
        <p:txBody>
          <a:bodyPr wrap="none" lIns="91440" tIns="45720" rIns="91440" bIns="45720">
            <a:spAutoFit/>
          </a:bodyPr>
          <a:lstStyle/>
          <a:p>
            <a:pPr algn="ctr"/>
            <a:r>
              <a:rPr lang="es-ES" sz="5400" b="1" dirty="0">
                <a:ln w="9525">
                  <a:solidFill>
                    <a:prstClr val="white"/>
                  </a:solidFill>
                  <a:prstDash val="solid"/>
                </a:ln>
                <a:solidFill>
                  <a:srgbClr val="92AA4C"/>
                </a:solidFill>
                <a:effectLst>
                  <a:outerShdw blurRad="12700" dist="38100" dir="2700000" algn="tl" rotWithShape="0">
                    <a:srgbClr val="92AA4C">
                      <a:lumMod val="60000"/>
                      <a:lumOff val="40000"/>
                    </a:srgbClr>
                  </a:outerShdw>
                </a:effectLst>
              </a:rPr>
              <a:t>FINAL 1a </a:t>
            </a:r>
            <a:r>
              <a:rPr lang="es-ES" sz="5400" b="1" dirty="0">
                <a:ln w="9525">
                  <a:solidFill>
                    <a:prstClr val="white"/>
                  </a:solidFill>
                  <a:prstDash val="solid"/>
                </a:ln>
                <a:solidFill>
                  <a:srgbClr val="92AA4C"/>
                </a:solidFill>
                <a:effectLst>
                  <a:outerShdw blurRad="12700" dist="38100" dir="2700000" algn="tl" rotWithShape="0">
                    <a:srgbClr val="92AA4C">
                      <a:lumMod val="60000"/>
                      <a:lumOff val="40000"/>
                    </a:srgbClr>
                  </a:outerShdw>
                </a:effectLst>
              </a:rPr>
              <a:t>A</a:t>
            </a:r>
            <a:r>
              <a:rPr lang="es-ES" sz="5400" b="1" dirty="0">
                <a:ln w="9525">
                  <a:solidFill>
                    <a:prstClr val="white"/>
                  </a:solidFill>
                  <a:prstDash val="solid"/>
                </a:ln>
                <a:solidFill>
                  <a:srgbClr val="92AA4C"/>
                </a:solidFill>
                <a:effectLst>
                  <a:outerShdw blurRad="12700" dist="38100" dir="2700000" algn="tl" rotWithShape="0">
                    <a:srgbClr val="92AA4C">
                      <a:lumMod val="60000"/>
                      <a:lumOff val="40000"/>
                    </a:srgbClr>
                  </a:outerShdw>
                </a:effectLst>
              </a:rPr>
              <a:t>VALUACIÓ</a:t>
            </a:r>
            <a:endParaRPr lang="es-ES" sz="5400" b="1" dirty="0">
              <a:ln w="9525">
                <a:solidFill>
                  <a:prstClr val="white"/>
                </a:solidFill>
                <a:prstDash val="solid"/>
              </a:ln>
              <a:solidFill>
                <a:srgbClr val="92AA4C"/>
              </a:solidFill>
              <a:effectLst>
                <a:outerShdw blurRad="12700" dist="38100" dir="2700000" algn="tl" rotWithShape="0">
                  <a:srgbClr val="92AA4C">
                    <a:lumMod val="60000"/>
                    <a:lumOff val="40000"/>
                  </a:srgbClr>
                </a:outerShdw>
              </a:effectLst>
            </a:endParaRPr>
          </a:p>
        </p:txBody>
      </p:sp>
    </p:spTree>
    <p:extLst>
      <p:ext uri="{BB962C8B-B14F-4D97-AF65-F5344CB8AC3E}">
        <p14:creationId xmlns:p14="http://schemas.microsoft.com/office/powerpoint/2010/main" val="1534158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272143"/>
            <a:ext cx="8911687" cy="103117"/>
          </a:xfrm>
        </p:spPr>
        <p:txBody>
          <a:bodyPr>
            <a:normAutofit fontScale="90000"/>
          </a:bodyPr>
          <a:lstStyle/>
          <a:p>
            <a:r>
              <a:rPr lang="ca-ES" dirty="0" smtClean="0"/>
              <a:t>.</a:t>
            </a:r>
            <a:endParaRPr lang="es-ES" dirty="0"/>
          </a:p>
        </p:txBody>
      </p:sp>
      <p:sp>
        <p:nvSpPr>
          <p:cNvPr id="3" name="Marcador de contenido 2"/>
          <p:cNvSpPr>
            <a:spLocks noGrp="1"/>
          </p:cNvSpPr>
          <p:nvPr>
            <p:ph idx="1"/>
          </p:nvPr>
        </p:nvSpPr>
        <p:spPr>
          <a:xfrm>
            <a:off x="2257451" y="462366"/>
            <a:ext cx="8915400" cy="5639079"/>
          </a:xfrm>
        </p:spPr>
        <p:txBody>
          <a:bodyPr/>
          <a:lstStyle/>
          <a:p>
            <a:r>
              <a:rPr lang="ca-ES" b="1" dirty="0" smtClean="0">
                <a:solidFill>
                  <a:srgbClr val="FF0000"/>
                </a:solidFill>
              </a:rPr>
              <a:t>Efecte tèrmic </a:t>
            </a:r>
            <a:r>
              <a:rPr lang="ca-ES" dirty="0" smtClean="0"/>
              <a:t>quan l’energia elèctrica es transforma en calor ,exemples: una torradora elèctrica, una estufa, un forn. També s’anomena efecte Joule</a:t>
            </a:r>
          </a:p>
          <a:p>
            <a:endParaRPr lang="ca-ES" dirty="0" smtClean="0"/>
          </a:p>
          <a:p>
            <a:endParaRPr lang="ca-ES" dirty="0" smtClean="0"/>
          </a:p>
          <a:p>
            <a:endParaRPr lang="ca-ES" dirty="0"/>
          </a:p>
          <a:p>
            <a:endParaRPr lang="ca-ES" dirty="0" smtClean="0"/>
          </a:p>
          <a:p>
            <a:endParaRPr lang="ca-ES" dirty="0"/>
          </a:p>
          <a:p>
            <a:endParaRPr lang="ca-ES" dirty="0" smtClean="0"/>
          </a:p>
          <a:p>
            <a:r>
              <a:rPr lang="ca-ES" b="1" dirty="0" smtClean="0">
                <a:solidFill>
                  <a:srgbClr val="FF0000"/>
                </a:solidFill>
              </a:rPr>
              <a:t>Efecte lumínic </a:t>
            </a:r>
            <a:r>
              <a:rPr lang="ca-ES" dirty="0" smtClean="0"/>
              <a:t>quan l’electricitat es transforma en llum ex: les bombetes</a:t>
            </a:r>
          </a:p>
          <a:p>
            <a:r>
              <a:rPr lang="ca-ES" dirty="0" smtClean="0"/>
              <a:t>Tipus de llum:</a:t>
            </a:r>
          </a:p>
          <a:p>
            <a:r>
              <a:rPr lang="ca-ES" dirty="0" smtClean="0"/>
              <a:t>Làmpades incandescents </a:t>
            </a:r>
          </a:p>
          <a:p>
            <a:r>
              <a:rPr lang="ca-ES" dirty="0" smtClean="0"/>
              <a:t>Làmpades de descarrega de gas</a:t>
            </a:r>
          </a:p>
          <a:p>
            <a:r>
              <a:rPr lang="ca-ES" dirty="0" smtClean="0"/>
              <a:t>Làmpades LED</a:t>
            </a:r>
            <a:endParaRPr lang="es-ES"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2</a:t>
            </a:fld>
            <a:endParaRPr lang="es-ES"/>
          </a:p>
        </p:txBody>
      </p:sp>
      <p:pic>
        <p:nvPicPr>
          <p:cNvPr id="10" name="Imagen 9"/>
          <p:cNvPicPr>
            <a:picLocks noChangeAspect="1"/>
          </p:cNvPicPr>
          <p:nvPr/>
        </p:nvPicPr>
        <p:blipFill>
          <a:blip r:embed="rId2"/>
          <a:stretch>
            <a:fillRect/>
          </a:stretch>
        </p:blipFill>
        <p:spPr>
          <a:xfrm>
            <a:off x="5614987" y="1243013"/>
            <a:ext cx="1866900" cy="1476375"/>
          </a:xfrm>
          <a:prstGeom prst="rect">
            <a:avLst/>
          </a:prstGeom>
        </p:spPr>
      </p:pic>
      <p:pic>
        <p:nvPicPr>
          <p:cNvPr id="11" name="Imagen 10"/>
          <p:cNvPicPr>
            <a:picLocks noChangeAspect="1"/>
          </p:cNvPicPr>
          <p:nvPr/>
        </p:nvPicPr>
        <p:blipFill>
          <a:blip r:embed="rId3"/>
          <a:stretch>
            <a:fillRect/>
          </a:stretch>
        </p:blipFill>
        <p:spPr>
          <a:xfrm>
            <a:off x="9008608" y="1152907"/>
            <a:ext cx="2143125" cy="2143125"/>
          </a:xfrm>
          <a:prstGeom prst="rect">
            <a:avLst/>
          </a:prstGeom>
        </p:spPr>
      </p:pic>
      <p:pic>
        <p:nvPicPr>
          <p:cNvPr id="12" name="Imagen 11"/>
          <p:cNvPicPr>
            <a:picLocks noChangeAspect="1"/>
          </p:cNvPicPr>
          <p:nvPr/>
        </p:nvPicPr>
        <p:blipFill>
          <a:blip r:embed="rId4"/>
          <a:stretch>
            <a:fillRect/>
          </a:stretch>
        </p:blipFill>
        <p:spPr>
          <a:xfrm>
            <a:off x="2326140" y="1648207"/>
            <a:ext cx="2935968" cy="1745438"/>
          </a:xfrm>
          <a:prstGeom prst="rect">
            <a:avLst/>
          </a:prstGeom>
        </p:spPr>
      </p:pic>
      <p:pic>
        <p:nvPicPr>
          <p:cNvPr id="13" name="Imagen 12"/>
          <p:cNvPicPr>
            <a:picLocks noChangeAspect="1"/>
          </p:cNvPicPr>
          <p:nvPr/>
        </p:nvPicPr>
        <p:blipFill>
          <a:blip r:embed="rId5"/>
          <a:stretch>
            <a:fillRect/>
          </a:stretch>
        </p:blipFill>
        <p:spPr>
          <a:xfrm>
            <a:off x="5262108" y="5664087"/>
            <a:ext cx="1356406" cy="1003012"/>
          </a:xfrm>
          <a:prstGeom prst="rect">
            <a:avLst/>
          </a:prstGeom>
        </p:spPr>
      </p:pic>
      <p:pic>
        <p:nvPicPr>
          <p:cNvPr id="14" name="Imagen 13"/>
          <p:cNvPicPr>
            <a:picLocks noChangeAspect="1"/>
          </p:cNvPicPr>
          <p:nvPr/>
        </p:nvPicPr>
        <p:blipFill>
          <a:blip r:embed="rId6"/>
          <a:stretch>
            <a:fillRect/>
          </a:stretch>
        </p:blipFill>
        <p:spPr>
          <a:xfrm>
            <a:off x="6874896" y="5323115"/>
            <a:ext cx="1534885" cy="1534885"/>
          </a:xfrm>
          <a:prstGeom prst="rect">
            <a:avLst/>
          </a:prstGeom>
        </p:spPr>
      </p:pic>
      <p:pic>
        <p:nvPicPr>
          <p:cNvPr id="16" name="Imagen 15"/>
          <p:cNvPicPr>
            <a:picLocks noChangeAspect="1"/>
          </p:cNvPicPr>
          <p:nvPr/>
        </p:nvPicPr>
        <p:blipFill>
          <a:blip r:embed="rId7"/>
          <a:stretch>
            <a:fillRect/>
          </a:stretch>
        </p:blipFill>
        <p:spPr>
          <a:xfrm>
            <a:off x="6922869" y="4350194"/>
            <a:ext cx="559018" cy="929368"/>
          </a:xfrm>
          <a:prstGeom prst="rect">
            <a:avLst/>
          </a:prstGeom>
        </p:spPr>
      </p:pic>
      <p:pic>
        <p:nvPicPr>
          <p:cNvPr id="17" name="Imagen 16"/>
          <p:cNvPicPr>
            <a:picLocks noChangeAspect="1"/>
          </p:cNvPicPr>
          <p:nvPr/>
        </p:nvPicPr>
        <p:blipFill>
          <a:blip r:embed="rId8"/>
          <a:stretch>
            <a:fillRect/>
          </a:stretch>
        </p:blipFill>
        <p:spPr>
          <a:xfrm>
            <a:off x="10921716" y="4817995"/>
            <a:ext cx="1285195" cy="1285195"/>
          </a:xfrm>
          <a:prstGeom prst="rect">
            <a:avLst/>
          </a:prstGeom>
        </p:spPr>
      </p:pic>
      <p:pic>
        <p:nvPicPr>
          <p:cNvPr id="18" name="Imagen 17"/>
          <p:cNvPicPr>
            <a:picLocks noChangeAspect="1"/>
          </p:cNvPicPr>
          <p:nvPr/>
        </p:nvPicPr>
        <p:blipFill>
          <a:blip r:embed="rId9"/>
          <a:stretch>
            <a:fillRect/>
          </a:stretch>
        </p:blipFill>
        <p:spPr>
          <a:xfrm>
            <a:off x="8383522" y="4545538"/>
            <a:ext cx="1801054" cy="1118549"/>
          </a:xfrm>
          <a:prstGeom prst="rect">
            <a:avLst/>
          </a:prstGeom>
        </p:spPr>
      </p:pic>
      <p:sp>
        <p:nvSpPr>
          <p:cNvPr id="20" name="Triángulo isósceles 19"/>
          <p:cNvSpPr/>
          <p:nvPr/>
        </p:nvSpPr>
        <p:spPr>
          <a:xfrm>
            <a:off x="11279395" y="390339"/>
            <a:ext cx="569836" cy="50965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Tree>
    <p:extLst>
      <p:ext uri="{BB962C8B-B14F-4D97-AF65-F5344CB8AC3E}">
        <p14:creationId xmlns:p14="http://schemas.microsoft.com/office/powerpoint/2010/main" val="42923726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72576"/>
          </a:xfrm>
        </p:spPr>
        <p:txBody>
          <a:bodyPr>
            <a:noAutofit/>
          </a:bodyPr>
          <a:lstStyle/>
          <a:p>
            <a:pPr algn="ctr"/>
            <a:r>
              <a:rPr lang="ca-ES" sz="800" b="1" dirty="0" smtClean="0">
                <a:solidFill>
                  <a:schemeClr val="accent6">
                    <a:lumMod val="75000"/>
                  </a:schemeClr>
                </a:solidFill>
              </a:rPr>
              <a:t>.</a:t>
            </a:r>
            <a:endParaRPr lang="es-ES" sz="800" b="1" dirty="0">
              <a:solidFill>
                <a:schemeClr val="accent6">
                  <a:lumMod val="75000"/>
                </a:schemeClr>
              </a:solidFill>
            </a:endParaRPr>
          </a:p>
        </p:txBody>
      </p:sp>
      <p:sp>
        <p:nvSpPr>
          <p:cNvPr id="3" name="Marcador de contenido 2"/>
          <p:cNvSpPr>
            <a:spLocks noGrp="1"/>
          </p:cNvSpPr>
          <p:nvPr>
            <p:ph idx="1"/>
          </p:nvPr>
        </p:nvSpPr>
        <p:spPr>
          <a:xfrm>
            <a:off x="2447697" y="283028"/>
            <a:ext cx="8949645" cy="6433457"/>
          </a:xfrm>
        </p:spPr>
        <p:txBody>
          <a:bodyPr>
            <a:normAutofit/>
          </a:bodyPr>
          <a:lstStyle/>
          <a:p>
            <a:endParaRPr lang="ca-ES" dirty="0" smtClean="0"/>
          </a:p>
          <a:p>
            <a:r>
              <a:rPr lang="ca-ES" b="1" dirty="0" smtClean="0">
                <a:solidFill>
                  <a:srgbClr val="FF0000"/>
                </a:solidFill>
              </a:rPr>
              <a:t>Eficiència energètica de les làmpades </a:t>
            </a:r>
            <a:endParaRPr lang="ca-ES" b="1" dirty="0">
              <a:solidFill>
                <a:srgbClr val="FF0000"/>
              </a:solidFill>
            </a:endParaRPr>
          </a:p>
          <a:p>
            <a:endParaRPr lang="ca-ES" dirty="0" smtClean="0"/>
          </a:p>
          <a:p>
            <a:endParaRPr lang="ca-ES" dirty="0"/>
          </a:p>
          <a:p>
            <a:endParaRPr lang="ca-ES" dirty="0" smtClean="0"/>
          </a:p>
          <a:p>
            <a:endParaRPr lang="ca-ES" dirty="0" smtClean="0"/>
          </a:p>
          <a:p>
            <a:endParaRPr lang="ca-ES" dirty="0"/>
          </a:p>
          <a:p>
            <a:r>
              <a:rPr lang="ca-ES" b="1" dirty="0" smtClean="0">
                <a:solidFill>
                  <a:srgbClr val="FF0000"/>
                </a:solidFill>
              </a:rPr>
              <a:t>Efecte magnètic </a:t>
            </a:r>
            <a:r>
              <a:rPr lang="ca-ES" dirty="0" smtClean="0"/>
              <a:t>Quan l’electricitat es transforma en energia magnètica capaç de atreure un metall fèrric</a:t>
            </a:r>
          </a:p>
          <a:p>
            <a:endParaRPr lang="ca-ES" dirty="0" smtClean="0"/>
          </a:p>
          <a:p>
            <a:endParaRPr lang="ca-ES" dirty="0"/>
          </a:p>
          <a:p>
            <a:endParaRPr lang="ca-ES" dirty="0" smtClean="0"/>
          </a:p>
          <a:p>
            <a:endParaRPr lang="ca-ES" dirty="0"/>
          </a:p>
          <a:p>
            <a:endParaRPr lang="ca-ES" dirty="0" smtClean="0"/>
          </a:p>
          <a:p>
            <a:r>
              <a:rPr lang="ca-ES" dirty="0" err="1" smtClean="0"/>
              <a:t>Actitats</a:t>
            </a:r>
            <a:r>
              <a:rPr lang="ca-ES" dirty="0" smtClean="0"/>
              <a:t>    2 i 3 </a:t>
            </a:r>
            <a:r>
              <a:rPr lang="ca-ES" dirty="0" err="1" smtClean="0"/>
              <a:t>pag</a:t>
            </a:r>
            <a:r>
              <a:rPr lang="ca-ES" dirty="0" smtClean="0"/>
              <a:t> 32</a:t>
            </a:r>
          </a:p>
          <a:p>
            <a:r>
              <a:rPr lang="ca-ES" dirty="0" smtClean="0"/>
              <a:t>Activitats 1 i 2 </a:t>
            </a:r>
            <a:r>
              <a:rPr lang="ca-ES" dirty="0" err="1" smtClean="0"/>
              <a:t>pag</a:t>
            </a:r>
            <a:r>
              <a:rPr lang="ca-ES" dirty="0" smtClean="0"/>
              <a:t> 46 </a:t>
            </a:r>
            <a:endParaRPr lang="es-ES"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3</a:t>
            </a:fld>
            <a:endParaRPr lang="es-ES"/>
          </a:p>
        </p:txBody>
      </p:sp>
      <p:pic>
        <p:nvPicPr>
          <p:cNvPr id="5" name="Imagen 4"/>
          <p:cNvPicPr>
            <a:picLocks noChangeAspect="1"/>
          </p:cNvPicPr>
          <p:nvPr/>
        </p:nvPicPr>
        <p:blipFill>
          <a:blip r:embed="rId2"/>
          <a:stretch>
            <a:fillRect/>
          </a:stretch>
        </p:blipFill>
        <p:spPr>
          <a:xfrm>
            <a:off x="7099933" y="3563751"/>
            <a:ext cx="2089634" cy="1565208"/>
          </a:xfrm>
          <a:prstGeom prst="rect">
            <a:avLst/>
          </a:prstGeom>
        </p:spPr>
      </p:pic>
      <p:pic>
        <p:nvPicPr>
          <p:cNvPr id="6" name="Imagen 5"/>
          <p:cNvPicPr>
            <a:picLocks noChangeAspect="1"/>
          </p:cNvPicPr>
          <p:nvPr/>
        </p:nvPicPr>
        <p:blipFill>
          <a:blip r:embed="rId3"/>
          <a:stretch>
            <a:fillRect/>
          </a:stretch>
        </p:blipFill>
        <p:spPr>
          <a:xfrm>
            <a:off x="9412889" y="3499756"/>
            <a:ext cx="1761131" cy="1761131"/>
          </a:xfrm>
          <a:prstGeom prst="rect">
            <a:avLst/>
          </a:prstGeom>
        </p:spPr>
      </p:pic>
      <p:pic>
        <p:nvPicPr>
          <p:cNvPr id="7" name="Imagen 6"/>
          <p:cNvPicPr>
            <a:picLocks noChangeAspect="1"/>
          </p:cNvPicPr>
          <p:nvPr/>
        </p:nvPicPr>
        <p:blipFill>
          <a:blip r:embed="rId4"/>
          <a:stretch>
            <a:fillRect/>
          </a:stretch>
        </p:blipFill>
        <p:spPr>
          <a:xfrm>
            <a:off x="4402516" y="1262743"/>
            <a:ext cx="3827084" cy="1807886"/>
          </a:xfrm>
          <a:prstGeom prst="rect">
            <a:avLst/>
          </a:prstGeom>
        </p:spPr>
      </p:pic>
      <p:pic>
        <p:nvPicPr>
          <p:cNvPr id="8" name="Imagen 7"/>
          <p:cNvPicPr>
            <a:picLocks noChangeAspect="1"/>
          </p:cNvPicPr>
          <p:nvPr/>
        </p:nvPicPr>
        <p:blipFill>
          <a:blip r:embed="rId5"/>
          <a:stretch>
            <a:fillRect/>
          </a:stretch>
        </p:blipFill>
        <p:spPr>
          <a:xfrm>
            <a:off x="11397342" y="172385"/>
            <a:ext cx="591363" cy="524301"/>
          </a:xfrm>
          <a:prstGeom prst="rect">
            <a:avLst/>
          </a:prstGeom>
        </p:spPr>
      </p:pic>
      <p:pic>
        <p:nvPicPr>
          <p:cNvPr id="9" name="Imagen 8"/>
          <p:cNvPicPr>
            <a:picLocks noChangeAspect="1"/>
          </p:cNvPicPr>
          <p:nvPr/>
        </p:nvPicPr>
        <p:blipFill>
          <a:blip r:embed="rId6"/>
          <a:stretch>
            <a:fillRect/>
          </a:stretch>
        </p:blipFill>
        <p:spPr>
          <a:xfrm>
            <a:off x="1644047" y="5192953"/>
            <a:ext cx="8986283" cy="579170"/>
          </a:xfrm>
          <a:prstGeom prst="rect">
            <a:avLst/>
          </a:prstGeom>
        </p:spPr>
      </p:pic>
    </p:spTree>
    <p:extLst>
      <p:ext uri="{BB962C8B-B14F-4D97-AF65-F5344CB8AC3E}">
        <p14:creationId xmlns:p14="http://schemas.microsoft.com/office/powerpoint/2010/main" val="3978925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413858"/>
          </a:xfrm>
        </p:spPr>
        <p:txBody>
          <a:bodyPr>
            <a:normAutofit/>
          </a:bodyPr>
          <a:lstStyle/>
          <a:p>
            <a:r>
              <a:rPr lang="ca-ES" sz="1800" b="1" dirty="0">
                <a:solidFill>
                  <a:srgbClr val="FF0000"/>
                </a:solidFill>
                <a:latin typeface="+mn-lt"/>
                <a:ea typeface="+mn-ea"/>
                <a:cs typeface="+mn-cs"/>
              </a:rPr>
              <a:t>Repàs: circuits elèctrics</a:t>
            </a:r>
            <a:endParaRPr lang="fr-FR" sz="1800" b="1" dirty="0">
              <a:solidFill>
                <a:srgbClr val="FF0000"/>
              </a:solidFill>
              <a:latin typeface="+mn-lt"/>
              <a:ea typeface="+mn-ea"/>
              <a:cs typeface="+mn-cs"/>
            </a:endParaRPr>
          </a:p>
        </p:txBody>
      </p:sp>
      <p:sp>
        <p:nvSpPr>
          <p:cNvPr id="3" name="Marcador de contenido 2"/>
          <p:cNvSpPr>
            <a:spLocks noGrp="1"/>
          </p:cNvSpPr>
          <p:nvPr>
            <p:ph idx="1"/>
          </p:nvPr>
        </p:nvSpPr>
        <p:spPr>
          <a:xfrm>
            <a:off x="2589212" y="1152907"/>
            <a:ext cx="8915400" cy="4758315"/>
          </a:xfrm>
        </p:spPr>
        <p:txBody>
          <a:bodyPr/>
          <a:lstStyle/>
          <a:p>
            <a:r>
              <a:rPr lang="ca-ES" dirty="0" smtClean="0"/>
              <a:t>.</a:t>
            </a:r>
            <a:endParaRPr lang="fr-FR"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4</a:t>
            </a:fld>
            <a:endParaRPr lang="es-ES"/>
          </a:p>
        </p:txBody>
      </p:sp>
      <p:pic>
        <p:nvPicPr>
          <p:cNvPr id="5" name="Imagen 4"/>
          <p:cNvPicPr>
            <a:picLocks noChangeAspect="1"/>
          </p:cNvPicPr>
          <p:nvPr/>
        </p:nvPicPr>
        <p:blipFill>
          <a:blip r:embed="rId2"/>
          <a:stretch>
            <a:fillRect/>
          </a:stretch>
        </p:blipFill>
        <p:spPr>
          <a:xfrm>
            <a:off x="2577496" y="1037968"/>
            <a:ext cx="4737407" cy="2842444"/>
          </a:xfrm>
          <a:prstGeom prst="rect">
            <a:avLst/>
          </a:prstGeom>
        </p:spPr>
      </p:pic>
      <p:pic>
        <p:nvPicPr>
          <p:cNvPr id="6" name="Imagen 5"/>
          <p:cNvPicPr>
            <a:picLocks noChangeAspect="1"/>
          </p:cNvPicPr>
          <p:nvPr/>
        </p:nvPicPr>
        <p:blipFill>
          <a:blip r:embed="rId3"/>
          <a:stretch>
            <a:fillRect/>
          </a:stretch>
        </p:blipFill>
        <p:spPr>
          <a:xfrm>
            <a:off x="7802181" y="2239533"/>
            <a:ext cx="4189709" cy="2266564"/>
          </a:xfrm>
          <a:prstGeom prst="rect">
            <a:avLst/>
          </a:prstGeom>
        </p:spPr>
      </p:pic>
      <p:pic>
        <p:nvPicPr>
          <p:cNvPr id="7" name="Imagen 6"/>
          <p:cNvPicPr>
            <a:picLocks noChangeAspect="1"/>
          </p:cNvPicPr>
          <p:nvPr/>
        </p:nvPicPr>
        <p:blipFill>
          <a:blip r:embed="rId4"/>
          <a:stretch>
            <a:fillRect/>
          </a:stretch>
        </p:blipFill>
        <p:spPr>
          <a:xfrm>
            <a:off x="7572935" y="4930147"/>
            <a:ext cx="2324100" cy="1962150"/>
          </a:xfrm>
          <a:prstGeom prst="rect">
            <a:avLst/>
          </a:prstGeom>
        </p:spPr>
      </p:pic>
      <p:pic>
        <p:nvPicPr>
          <p:cNvPr id="8" name="Imagen 7"/>
          <p:cNvPicPr>
            <a:picLocks noChangeAspect="1"/>
          </p:cNvPicPr>
          <p:nvPr/>
        </p:nvPicPr>
        <p:blipFill>
          <a:blip r:embed="rId5"/>
          <a:stretch>
            <a:fillRect/>
          </a:stretch>
        </p:blipFill>
        <p:spPr>
          <a:xfrm>
            <a:off x="2462425" y="3971869"/>
            <a:ext cx="3427629" cy="2534607"/>
          </a:xfrm>
          <a:prstGeom prst="rect">
            <a:avLst/>
          </a:prstGeom>
        </p:spPr>
      </p:pic>
    </p:spTree>
    <p:extLst>
      <p:ext uri="{BB962C8B-B14F-4D97-AF65-F5344CB8AC3E}">
        <p14:creationId xmlns:p14="http://schemas.microsoft.com/office/powerpoint/2010/main" val="4068315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163672"/>
          </a:xfrm>
        </p:spPr>
        <p:txBody>
          <a:bodyPr>
            <a:noAutofit/>
          </a:bodyPr>
          <a:lstStyle/>
          <a:p>
            <a:r>
              <a:rPr lang="ca-ES" sz="800" dirty="0" smtClean="0"/>
              <a:t>´,</a:t>
            </a:r>
            <a:endParaRPr lang="es-ES" sz="800" dirty="0"/>
          </a:p>
        </p:txBody>
      </p:sp>
      <p:sp>
        <p:nvSpPr>
          <p:cNvPr id="3" name="Marcador de contenido 2"/>
          <p:cNvSpPr>
            <a:spLocks noGrp="1"/>
          </p:cNvSpPr>
          <p:nvPr>
            <p:ph idx="1"/>
          </p:nvPr>
        </p:nvSpPr>
        <p:spPr>
          <a:xfrm>
            <a:off x="2589212" y="163286"/>
            <a:ext cx="8915400" cy="5747936"/>
          </a:xfrm>
        </p:spPr>
        <p:txBody>
          <a:bodyPr/>
          <a:lstStyle/>
          <a:p>
            <a:r>
              <a:rPr lang="ca-ES" b="1" dirty="0" smtClean="0">
                <a:solidFill>
                  <a:srgbClr val="FF0000"/>
                </a:solidFill>
              </a:rPr>
              <a:t>Tipus de corrent elèctric: corrent continu i corrent altern</a:t>
            </a:r>
          </a:p>
          <a:p>
            <a:r>
              <a:rPr lang="ca-ES" b="1" dirty="0" smtClean="0">
                <a:solidFill>
                  <a:srgbClr val="FF0000"/>
                </a:solidFill>
              </a:rPr>
              <a:t>Corrent continu</a:t>
            </a:r>
          </a:p>
          <a:p>
            <a:endParaRPr lang="ca-ES" b="1" dirty="0" smtClean="0">
              <a:solidFill>
                <a:srgbClr val="FF0000"/>
              </a:solidFill>
            </a:endParaRPr>
          </a:p>
          <a:p>
            <a:endParaRPr lang="ca-ES" b="1" dirty="0">
              <a:solidFill>
                <a:srgbClr val="FF0000"/>
              </a:solidFill>
            </a:endParaRPr>
          </a:p>
          <a:p>
            <a:endParaRPr lang="ca-ES" b="1" dirty="0" smtClean="0">
              <a:solidFill>
                <a:srgbClr val="FF0000"/>
              </a:solidFill>
            </a:endParaRPr>
          </a:p>
          <a:p>
            <a:endParaRPr lang="ca-ES" b="1" dirty="0">
              <a:solidFill>
                <a:srgbClr val="FF0000"/>
              </a:solidFill>
            </a:endParaRPr>
          </a:p>
          <a:p>
            <a:endParaRPr lang="ca-ES" b="1" dirty="0" smtClean="0">
              <a:solidFill>
                <a:srgbClr val="FF0000"/>
              </a:solidFill>
            </a:endParaRPr>
          </a:p>
          <a:p>
            <a:endParaRPr lang="ca-ES" b="1" dirty="0">
              <a:solidFill>
                <a:srgbClr val="FF0000"/>
              </a:solidFill>
            </a:endParaRPr>
          </a:p>
          <a:p>
            <a:r>
              <a:rPr lang="ca-ES" sz="1600" dirty="0" smtClean="0">
                <a:solidFill>
                  <a:schemeClr val="tx1"/>
                </a:solidFill>
              </a:rPr>
              <a:t>Els electrons</a:t>
            </a:r>
            <a:r>
              <a:rPr lang="ca-ES" sz="1600" dirty="0">
                <a:solidFill>
                  <a:schemeClr val="tx1"/>
                </a:solidFill>
              </a:rPr>
              <a:t> </a:t>
            </a:r>
            <a:r>
              <a:rPr lang="ca-ES" sz="1600" dirty="0" smtClean="0">
                <a:solidFill>
                  <a:schemeClr val="tx1"/>
                </a:solidFill>
              </a:rPr>
              <a:t>surten del pol negatiu i retornen al positiu sempre</a:t>
            </a:r>
          </a:p>
          <a:p>
            <a:pPr marL="0" indent="0">
              <a:buNone/>
            </a:pPr>
            <a:r>
              <a:rPr lang="ca-ES" sz="1600" dirty="0">
                <a:solidFill>
                  <a:schemeClr val="tx1"/>
                </a:solidFill>
              </a:rPr>
              <a:t>En el mateix </a:t>
            </a:r>
            <a:r>
              <a:rPr lang="ca-ES" sz="1600" dirty="0" smtClean="0">
                <a:solidFill>
                  <a:schemeClr val="tx1"/>
                </a:solidFill>
              </a:rPr>
              <a:t>sentit.</a:t>
            </a:r>
            <a:endParaRPr lang="ca-ES" sz="1600" dirty="0">
              <a:solidFill>
                <a:schemeClr val="tx1"/>
              </a:solidFill>
            </a:endParaRPr>
          </a:p>
          <a:p>
            <a:r>
              <a:rPr lang="ca-ES" b="1" dirty="0" smtClean="0">
                <a:solidFill>
                  <a:srgbClr val="FF0000"/>
                </a:solidFill>
              </a:rPr>
              <a:t>Corrent altern </a:t>
            </a:r>
            <a:r>
              <a:rPr lang="ca-ES" sz="1600" dirty="0">
                <a:solidFill>
                  <a:schemeClr val="tx1"/>
                </a:solidFill>
              </a:rPr>
              <a:t>El electrons canvien de sentit </a:t>
            </a:r>
            <a:r>
              <a:rPr lang="ca-ES" sz="1600" dirty="0" smtClean="0">
                <a:solidFill>
                  <a:schemeClr val="tx1"/>
                </a:solidFill>
              </a:rPr>
              <a:t>contínuament.</a:t>
            </a:r>
            <a:endParaRPr lang="ca-ES" sz="1600" dirty="0">
              <a:solidFill>
                <a:schemeClr val="tx1"/>
              </a:solidFill>
            </a:endParaRPr>
          </a:p>
          <a:p>
            <a:endParaRPr lang="es-ES" b="1" dirty="0">
              <a:solidFill>
                <a:srgbClr val="FF0000"/>
              </a:solidFill>
            </a:endParaRPr>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5</a:t>
            </a:fld>
            <a:endParaRPr lang="es-ES"/>
          </a:p>
        </p:txBody>
      </p:sp>
      <p:pic>
        <p:nvPicPr>
          <p:cNvPr id="5" name="Imagen 4"/>
          <p:cNvPicPr>
            <a:picLocks noChangeAspect="1"/>
          </p:cNvPicPr>
          <p:nvPr/>
        </p:nvPicPr>
        <p:blipFill>
          <a:blip r:embed="rId2"/>
          <a:stretch>
            <a:fillRect/>
          </a:stretch>
        </p:blipFill>
        <p:spPr>
          <a:xfrm>
            <a:off x="3241222" y="970344"/>
            <a:ext cx="3139273" cy="2002972"/>
          </a:xfrm>
          <a:prstGeom prst="rect">
            <a:avLst/>
          </a:prstGeom>
        </p:spPr>
      </p:pic>
      <p:pic>
        <p:nvPicPr>
          <p:cNvPr id="6" name="Imagen 5"/>
          <p:cNvPicPr>
            <a:picLocks noChangeAspect="1"/>
          </p:cNvPicPr>
          <p:nvPr/>
        </p:nvPicPr>
        <p:blipFill>
          <a:blip r:embed="rId3"/>
          <a:stretch>
            <a:fillRect/>
          </a:stretch>
        </p:blipFill>
        <p:spPr>
          <a:xfrm>
            <a:off x="6691312" y="983488"/>
            <a:ext cx="2466975" cy="1847850"/>
          </a:xfrm>
          <a:prstGeom prst="rect">
            <a:avLst/>
          </a:prstGeom>
        </p:spPr>
      </p:pic>
      <p:pic>
        <p:nvPicPr>
          <p:cNvPr id="7" name="Imagen 6"/>
          <p:cNvPicPr>
            <a:picLocks noChangeAspect="1"/>
          </p:cNvPicPr>
          <p:nvPr/>
        </p:nvPicPr>
        <p:blipFill>
          <a:blip r:embed="rId4"/>
          <a:stretch>
            <a:fillRect/>
          </a:stretch>
        </p:blipFill>
        <p:spPr>
          <a:xfrm>
            <a:off x="9345406" y="1433729"/>
            <a:ext cx="2466975" cy="1847850"/>
          </a:xfrm>
          <a:prstGeom prst="rect">
            <a:avLst/>
          </a:prstGeom>
        </p:spPr>
      </p:pic>
      <p:pic>
        <p:nvPicPr>
          <p:cNvPr id="8" name="Imagen 7"/>
          <p:cNvPicPr>
            <a:picLocks noChangeAspect="1"/>
          </p:cNvPicPr>
          <p:nvPr/>
        </p:nvPicPr>
        <p:blipFill>
          <a:blip r:embed="rId5"/>
          <a:stretch>
            <a:fillRect/>
          </a:stretch>
        </p:blipFill>
        <p:spPr>
          <a:xfrm>
            <a:off x="6212134" y="4488208"/>
            <a:ext cx="2857500" cy="1600200"/>
          </a:xfrm>
          <a:prstGeom prst="rect">
            <a:avLst/>
          </a:prstGeom>
        </p:spPr>
      </p:pic>
      <p:pic>
        <p:nvPicPr>
          <p:cNvPr id="9" name="Imagen 8"/>
          <p:cNvPicPr>
            <a:picLocks noChangeAspect="1"/>
          </p:cNvPicPr>
          <p:nvPr/>
        </p:nvPicPr>
        <p:blipFill>
          <a:blip r:embed="rId6"/>
          <a:stretch>
            <a:fillRect/>
          </a:stretch>
        </p:blipFill>
        <p:spPr>
          <a:xfrm>
            <a:off x="9463009" y="106066"/>
            <a:ext cx="1945821" cy="1036087"/>
          </a:xfrm>
          <a:prstGeom prst="rect">
            <a:avLst/>
          </a:prstGeom>
        </p:spPr>
      </p:pic>
      <p:sp>
        <p:nvSpPr>
          <p:cNvPr id="11" name="Rectángulo 10"/>
          <p:cNvSpPr/>
          <p:nvPr/>
        </p:nvSpPr>
        <p:spPr>
          <a:xfrm>
            <a:off x="11600597" y="341194"/>
            <a:ext cx="436728" cy="44658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pic>
        <p:nvPicPr>
          <p:cNvPr id="12" name="Imagen 11"/>
          <p:cNvPicPr>
            <a:picLocks noChangeAspect="1"/>
          </p:cNvPicPr>
          <p:nvPr/>
        </p:nvPicPr>
        <p:blipFill>
          <a:blip r:embed="rId7"/>
          <a:stretch>
            <a:fillRect/>
          </a:stretch>
        </p:blipFill>
        <p:spPr>
          <a:xfrm>
            <a:off x="9463009" y="4151038"/>
            <a:ext cx="1388772" cy="1388772"/>
          </a:xfrm>
          <a:prstGeom prst="rect">
            <a:avLst/>
          </a:prstGeom>
        </p:spPr>
      </p:pic>
    </p:spTree>
    <p:extLst>
      <p:ext uri="{BB962C8B-B14F-4D97-AF65-F5344CB8AC3E}">
        <p14:creationId xmlns:p14="http://schemas.microsoft.com/office/powerpoint/2010/main" val="956787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45719"/>
          </a:xfrm>
        </p:spPr>
        <p:txBody>
          <a:bodyPr>
            <a:normAutofit fontScale="90000"/>
          </a:bodyPr>
          <a:lstStyle/>
          <a:p>
            <a:r>
              <a:rPr lang="ca-ES" sz="800" dirty="0" smtClean="0"/>
              <a:t>.</a:t>
            </a:r>
            <a:endParaRPr lang="es-ES" sz="800"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6</a:t>
            </a:fld>
            <a:endParaRPr lang="es-ES"/>
          </a:p>
        </p:txBody>
      </p:sp>
      <p:pic>
        <p:nvPicPr>
          <p:cNvPr id="5" name="Imagen 4"/>
          <p:cNvPicPr>
            <a:picLocks noChangeAspect="1"/>
          </p:cNvPicPr>
          <p:nvPr/>
        </p:nvPicPr>
        <p:blipFill>
          <a:blip r:embed="rId2"/>
          <a:stretch>
            <a:fillRect/>
          </a:stretch>
        </p:blipFill>
        <p:spPr>
          <a:xfrm>
            <a:off x="11734760" y="160774"/>
            <a:ext cx="457240" cy="463336"/>
          </a:xfrm>
          <a:prstGeom prst="rect">
            <a:avLst/>
          </a:prstGeom>
        </p:spPr>
      </p:pic>
      <p:sp>
        <p:nvSpPr>
          <p:cNvPr id="7" name="Marcador de contenido 6"/>
          <p:cNvSpPr>
            <a:spLocks noGrp="1"/>
          </p:cNvSpPr>
          <p:nvPr>
            <p:ph idx="1"/>
          </p:nvPr>
        </p:nvSpPr>
        <p:spPr/>
        <p:txBody>
          <a:bodyPr/>
          <a:lstStyle/>
          <a:p>
            <a:r>
              <a:rPr lang="ca-ES" dirty="0" smtClean="0"/>
              <a:t>.c</a:t>
            </a:r>
          </a:p>
          <a:p>
            <a:endParaRPr lang="ca-ES" dirty="0"/>
          </a:p>
          <a:p>
            <a:r>
              <a:rPr lang="ca-ES" b="1" dirty="0" smtClean="0">
                <a:solidFill>
                  <a:srgbClr val="FF0000"/>
                </a:solidFill>
              </a:rPr>
              <a:t>El corrent altern d’ús domèstic és d’una tensió molt elevada , no manipulis aparells elèctrics connectats a la instal·lació perquè una electrocució podria ser mortal.</a:t>
            </a:r>
          </a:p>
          <a:p>
            <a:r>
              <a:rPr lang="ca-ES" sz="1600" dirty="0" smtClean="0">
                <a:solidFill>
                  <a:schemeClr val="tx1"/>
                </a:solidFill>
              </a:rPr>
              <a:t>Activitats 4 i 5 </a:t>
            </a:r>
            <a:r>
              <a:rPr lang="ca-ES" sz="1600" dirty="0" err="1" smtClean="0">
                <a:solidFill>
                  <a:schemeClr val="tx1"/>
                </a:solidFill>
              </a:rPr>
              <a:t>pag</a:t>
            </a:r>
            <a:r>
              <a:rPr lang="ca-ES" sz="1600" dirty="0" smtClean="0">
                <a:solidFill>
                  <a:schemeClr val="tx1"/>
                </a:solidFill>
              </a:rPr>
              <a:t> 34</a:t>
            </a:r>
          </a:p>
          <a:p>
            <a:r>
              <a:rPr lang="ca-ES" sz="1600" dirty="0" smtClean="0">
                <a:solidFill>
                  <a:schemeClr val="tx1"/>
                </a:solidFill>
              </a:rPr>
              <a:t>Activitats 3, 4, 5,i 6 </a:t>
            </a:r>
            <a:r>
              <a:rPr lang="ca-ES" sz="1600" dirty="0" err="1" smtClean="0">
                <a:solidFill>
                  <a:schemeClr val="tx1"/>
                </a:solidFill>
              </a:rPr>
              <a:t>pag</a:t>
            </a:r>
            <a:r>
              <a:rPr lang="ca-ES" sz="1600" dirty="0" smtClean="0">
                <a:solidFill>
                  <a:schemeClr val="tx1"/>
                </a:solidFill>
              </a:rPr>
              <a:t> 46</a:t>
            </a:r>
            <a:endParaRPr lang="ca-ES" sz="1600" dirty="0">
              <a:solidFill>
                <a:schemeClr val="tx1"/>
              </a:solidFill>
            </a:endParaRPr>
          </a:p>
          <a:p>
            <a:endParaRPr lang="fr-FR" b="1" dirty="0">
              <a:solidFill>
                <a:srgbClr val="FF0000"/>
              </a:solidFill>
            </a:endParaRPr>
          </a:p>
        </p:txBody>
      </p:sp>
      <p:pic>
        <p:nvPicPr>
          <p:cNvPr id="8" name="Imagen 7"/>
          <p:cNvPicPr>
            <a:picLocks noChangeAspect="1"/>
          </p:cNvPicPr>
          <p:nvPr/>
        </p:nvPicPr>
        <p:blipFill>
          <a:blip r:embed="rId3"/>
          <a:stretch>
            <a:fillRect/>
          </a:stretch>
        </p:blipFill>
        <p:spPr>
          <a:xfrm>
            <a:off x="2589212" y="953478"/>
            <a:ext cx="5803698" cy="1609429"/>
          </a:xfrm>
          <a:prstGeom prst="rect">
            <a:avLst/>
          </a:prstGeom>
        </p:spPr>
      </p:pic>
    </p:spTree>
    <p:extLst>
      <p:ext uri="{BB962C8B-B14F-4D97-AF65-F5344CB8AC3E}">
        <p14:creationId xmlns:p14="http://schemas.microsoft.com/office/powerpoint/2010/main" val="3451384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09"/>
            <a:ext cx="8911687" cy="2498031"/>
          </a:xfrm>
        </p:spPr>
        <p:txBody>
          <a:bodyPr>
            <a:normAutofit/>
          </a:bodyPr>
          <a:lstStyle/>
          <a:p>
            <a:r>
              <a:rPr lang="es-ES" sz="1800" b="1" dirty="0" err="1" smtClean="0">
                <a:solidFill>
                  <a:srgbClr val="FF0000"/>
                </a:solidFill>
                <a:latin typeface="+mn-lt"/>
                <a:ea typeface="+mn-ea"/>
                <a:cs typeface="+mn-cs"/>
              </a:rPr>
              <a:t>Magnituds</a:t>
            </a:r>
            <a:r>
              <a:rPr lang="es-ES" sz="1800" b="1" dirty="0" smtClean="0">
                <a:solidFill>
                  <a:srgbClr val="FF0000"/>
                </a:solidFill>
                <a:latin typeface="+mn-lt"/>
                <a:ea typeface="+mn-ea"/>
                <a:cs typeface="+mn-cs"/>
              </a:rPr>
              <a:t> </a:t>
            </a:r>
            <a:r>
              <a:rPr lang="es-ES" sz="1800" b="1" dirty="0" err="1" smtClean="0">
                <a:solidFill>
                  <a:srgbClr val="FF0000"/>
                </a:solidFill>
                <a:latin typeface="+mn-lt"/>
                <a:ea typeface="+mn-ea"/>
                <a:cs typeface="+mn-cs"/>
              </a:rPr>
              <a:t>elèctriques</a:t>
            </a:r>
            <a:r>
              <a:rPr lang="es-ES" sz="1800" b="1" dirty="0" smtClean="0">
                <a:solidFill>
                  <a:srgbClr val="FF0000"/>
                </a:solidFill>
                <a:latin typeface="+mn-lt"/>
                <a:ea typeface="+mn-ea"/>
                <a:cs typeface="+mn-cs"/>
              </a:rPr>
              <a:t> </a:t>
            </a:r>
            <a:r>
              <a:rPr lang="es-ES" sz="1800" b="1" dirty="0" err="1" smtClean="0">
                <a:solidFill>
                  <a:srgbClr val="FF0000"/>
                </a:solidFill>
                <a:latin typeface="+mn-lt"/>
                <a:ea typeface="+mn-ea"/>
                <a:cs typeface="+mn-cs"/>
              </a:rPr>
              <a:t>bàsiques</a:t>
            </a:r>
            <a:r>
              <a:rPr lang="es-ES" sz="1800" b="1" dirty="0" smtClean="0">
                <a:solidFill>
                  <a:srgbClr val="FF0000"/>
                </a:solidFill>
                <a:latin typeface="+mn-lt"/>
                <a:ea typeface="+mn-ea"/>
                <a:cs typeface="+mn-cs"/>
              </a:rPr>
              <a:t> i </a:t>
            </a:r>
            <a:r>
              <a:rPr lang="es-ES" sz="1800" b="1" dirty="0" err="1" smtClean="0">
                <a:solidFill>
                  <a:srgbClr val="FF0000"/>
                </a:solidFill>
                <a:latin typeface="+mn-lt"/>
                <a:ea typeface="+mn-ea"/>
                <a:cs typeface="+mn-cs"/>
              </a:rPr>
              <a:t>com</a:t>
            </a:r>
            <a:r>
              <a:rPr lang="es-ES" sz="1800" b="1" dirty="0" smtClean="0">
                <a:solidFill>
                  <a:srgbClr val="FF0000"/>
                </a:solidFill>
                <a:latin typeface="+mn-lt"/>
                <a:ea typeface="+mn-ea"/>
                <a:cs typeface="+mn-cs"/>
              </a:rPr>
              <a:t> mesurar-les</a:t>
            </a:r>
            <a:br>
              <a:rPr lang="es-ES" sz="1800" b="1" dirty="0" smtClean="0">
                <a:solidFill>
                  <a:srgbClr val="FF0000"/>
                </a:solidFill>
                <a:latin typeface="+mn-lt"/>
                <a:ea typeface="+mn-ea"/>
                <a:cs typeface="+mn-cs"/>
              </a:rPr>
            </a:br>
            <a:endParaRPr lang="es-ES" sz="1800" b="1" dirty="0">
              <a:solidFill>
                <a:srgbClr val="FF0000"/>
              </a:solidFill>
              <a:latin typeface="+mn-lt"/>
              <a:ea typeface="+mn-ea"/>
              <a:cs typeface="+mn-cs"/>
            </a:endParaRPr>
          </a:p>
        </p:txBody>
      </p:sp>
      <p:sp>
        <p:nvSpPr>
          <p:cNvPr id="3" name="Marcador de contenido 2"/>
          <p:cNvSpPr>
            <a:spLocks noGrp="1"/>
          </p:cNvSpPr>
          <p:nvPr>
            <p:ph idx="1"/>
          </p:nvPr>
        </p:nvSpPr>
        <p:spPr>
          <a:xfrm>
            <a:off x="1532238" y="2298584"/>
            <a:ext cx="9972374" cy="3612638"/>
          </a:xfrm>
        </p:spPr>
        <p:txBody>
          <a:bodyPr/>
          <a:lstStyle/>
          <a:p>
            <a:endParaRPr lang="es-ES" dirty="0" smtClean="0"/>
          </a:p>
          <a:p>
            <a:r>
              <a:rPr lang="es-ES" dirty="0" smtClean="0"/>
              <a:t>El </a:t>
            </a:r>
            <a:r>
              <a:rPr lang="es-ES" dirty="0" err="1" smtClean="0"/>
              <a:t>multímetre</a:t>
            </a:r>
            <a:r>
              <a:rPr lang="es-ES" dirty="0" smtClean="0"/>
              <a:t> o </a:t>
            </a:r>
            <a:r>
              <a:rPr lang="es-ES" dirty="0" err="1" smtClean="0"/>
              <a:t>polímetre</a:t>
            </a:r>
            <a:r>
              <a:rPr lang="es-ES" dirty="0" smtClean="0"/>
              <a:t> </a:t>
            </a:r>
            <a:r>
              <a:rPr lang="es-ES" dirty="0" err="1" smtClean="0"/>
              <a:t>és</a:t>
            </a:r>
            <a:r>
              <a:rPr lang="es-ES" dirty="0" smtClean="0"/>
              <a:t> un </a:t>
            </a:r>
            <a:r>
              <a:rPr lang="es-ES" dirty="0" err="1" smtClean="0"/>
              <a:t>aparell</a:t>
            </a:r>
            <a:r>
              <a:rPr lang="es-ES" dirty="0" smtClean="0"/>
              <a:t> de mesura que </a:t>
            </a:r>
            <a:r>
              <a:rPr lang="es-ES" dirty="0" err="1" smtClean="0"/>
              <a:t>pot</a:t>
            </a:r>
            <a:r>
              <a:rPr lang="es-ES" dirty="0" smtClean="0"/>
              <a:t> medir totes </a:t>
            </a:r>
            <a:r>
              <a:rPr lang="es-ES" dirty="0" err="1" smtClean="0"/>
              <a:t>aquestes</a:t>
            </a:r>
            <a:r>
              <a:rPr lang="es-ES" dirty="0" smtClean="0"/>
              <a:t> </a:t>
            </a:r>
            <a:r>
              <a:rPr lang="es-ES" dirty="0" err="1" smtClean="0"/>
              <a:t>magnituds</a:t>
            </a:r>
            <a:r>
              <a:rPr lang="es-ES" dirty="0" smtClean="0"/>
              <a:t> </a:t>
            </a:r>
            <a:r>
              <a:rPr lang="es-ES" dirty="0" err="1" smtClean="0"/>
              <a:t>elèctriques</a:t>
            </a:r>
            <a:r>
              <a:rPr lang="es-ES" dirty="0" smtClean="0"/>
              <a:t> </a:t>
            </a:r>
          </a:p>
          <a:p>
            <a:endParaRPr lang="es-ES" dirty="0"/>
          </a:p>
          <a:p>
            <a:r>
              <a:rPr lang="es-ES" b="1" dirty="0">
                <a:solidFill>
                  <a:srgbClr val="FF0000"/>
                </a:solidFill>
              </a:rPr>
              <a:t>La </a:t>
            </a:r>
            <a:r>
              <a:rPr lang="es-ES" b="1" dirty="0" err="1">
                <a:solidFill>
                  <a:srgbClr val="FF0000"/>
                </a:solidFill>
              </a:rPr>
              <a:t>llei</a:t>
            </a:r>
            <a:r>
              <a:rPr lang="es-ES" b="1" dirty="0">
                <a:solidFill>
                  <a:srgbClr val="FF0000"/>
                </a:solidFill>
              </a:rPr>
              <a:t> </a:t>
            </a:r>
            <a:r>
              <a:rPr lang="es-ES" b="1" dirty="0" err="1">
                <a:solidFill>
                  <a:srgbClr val="FF0000"/>
                </a:solidFill>
              </a:rPr>
              <a:t>d’Ohm</a:t>
            </a:r>
            <a:endParaRPr lang="es-ES" b="1" dirty="0">
              <a:solidFill>
                <a:srgbClr val="FF0000"/>
              </a:solidFill>
            </a:endParaRPr>
          </a:p>
          <a:p>
            <a:r>
              <a:rPr lang="es-ES" dirty="0" smtClean="0"/>
              <a:t>Relaciona les tres </a:t>
            </a:r>
            <a:r>
              <a:rPr lang="es-ES" dirty="0" err="1" smtClean="0"/>
              <a:t>magnituds</a:t>
            </a:r>
            <a:r>
              <a:rPr lang="es-ES" dirty="0" smtClean="0"/>
              <a:t> </a:t>
            </a:r>
            <a:r>
              <a:rPr lang="es-ES" dirty="0" err="1" smtClean="0"/>
              <a:t>elèctriques</a:t>
            </a:r>
            <a:r>
              <a:rPr lang="es-ES" dirty="0" smtClean="0"/>
              <a:t> </a:t>
            </a:r>
            <a:r>
              <a:rPr lang="es-ES" dirty="0" err="1" smtClean="0"/>
              <a:t>bàsiques</a:t>
            </a:r>
            <a:endParaRPr lang="es-ES" dirty="0"/>
          </a:p>
          <a:p>
            <a:endParaRPr lang="es-ES" dirty="0" smtClean="0"/>
          </a:p>
          <a:p>
            <a:endParaRPr lang="es-ES" dirty="0"/>
          </a:p>
          <a:p>
            <a:endParaRPr lang="es-ES"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7</a:t>
            </a:fld>
            <a:endParaRPr lang="es-ES"/>
          </a:p>
        </p:txBody>
      </p:sp>
      <p:graphicFrame>
        <p:nvGraphicFramePr>
          <p:cNvPr id="5" name="Tabla 4"/>
          <p:cNvGraphicFramePr>
            <a:graphicFrameLocks noGrp="1"/>
          </p:cNvGraphicFramePr>
          <p:nvPr>
            <p:extLst/>
          </p:nvPr>
        </p:nvGraphicFramePr>
        <p:xfrm>
          <a:off x="2204994" y="1081756"/>
          <a:ext cx="7672173" cy="1463040"/>
        </p:xfrm>
        <a:graphic>
          <a:graphicData uri="http://schemas.openxmlformats.org/drawingml/2006/table">
            <a:tbl>
              <a:tblPr firstRow="1" bandRow="1">
                <a:tableStyleId>{5C22544A-7EE6-4342-B048-85BDC9FD1C3A}</a:tableStyleId>
              </a:tblPr>
              <a:tblGrid>
                <a:gridCol w="2557391"/>
                <a:gridCol w="2557391"/>
                <a:gridCol w="2557391"/>
              </a:tblGrid>
              <a:tr h="308769">
                <a:tc>
                  <a:txBody>
                    <a:bodyPr/>
                    <a:lstStyle/>
                    <a:p>
                      <a:r>
                        <a:rPr lang="ca-ES" dirty="0" smtClean="0"/>
                        <a:t>MAGNITUD</a:t>
                      </a:r>
                      <a:endParaRPr lang="fr-FR" dirty="0"/>
                    </a:p>
                  </a:txBody>
                  <a:tcPr/>
                </a:tc>
                <a:tc>
                  <a:txBody>
                    <a:bodyPr/>
                    <a:lstStyle/>
                    <a:p>
                      <a:r>
                        <a:rPr lang="ca-ES" dirty="0" smtClean="0"/>
                        <a:t>UNITAT</a:t>
                      </a:r>
                      <a:endParaRPr lang="fr-FR" dirty="0"/>
                    </a:p>
                  </a:txBody>
                  <a:tcPr/>
                </a:tc>
                <a:tc>
                  <a:txBody>
                    <a:bodyPr/>
                    <a:lstStyle/>
                    <a:p>
                      <a:r>
                        <a:rPr lang="ca-ES" dirty="0" smtClean="0"/>
                        <a:t>APARELL DE MESURA</a:t>
                      </a:r>
                      <a:endParaRPr lang="fr-FR" dirty="0"/>
                    </a:p>
                  </a:txBody>
                  <a:tcPr/>
                </a:tc>
              </a:tr>
              <a:tr h="308769">
                <a:tc>
                  <a:txBody>
                    <a:bodyPr/>
                    <a:lstStyle/>
                    <a:p>
                      <a:r>
                        <a:rPr lang="ca-ES" dirty="0" smtClean="0"/>
                        <a:t>TENSIÓ</a:t>
                      </a:r>
                      <a:endParaRPr lang="fr-FR" dirty="0"/>
                    </a:p>
                  </a:txBody>
                  <a:tcPr/>
                </a:tc>
                <a:tc>
                  <a:txBody>
                    <a:bodyPr/>
                    <a:lstStyle/>
                    <a:p>
                      <a:r>
                        <a:rPr lang="ca-ES" dirty="0" smtClean="0"/>
                        <a:t>V (volts)</a:t>
                      </a:r>
                      <a:endParaRPr lang="fr-FR" dirty="0"/>
                    </a:p>
                  </a:txBody>
                  <a:tcPr/>
                </a:tc>
                <a:tc>
                  <a:txBody>
                    <a:bodyPr/>
                    <a:lstStyle/>
                    <a:p>
                      <a:r>
                        <a:rPr lang="ca-ES" dirty="0" err="1" smtClean="0"/>
                        <a:t>voltimetre</a:t>
                      </a:r>
                      <a:endParaRPr lang="fr-FR" dirty="0"/>
                    </a:p>
                  </a:txBody>
                  <a:tcPr/>
                </a:tc>
              </a:tr>
              <a:tr h="308769">
                <a:tc>
                  <a:txBody>
                    <a:bodyPr/>
                    <a:lstStyle/>
                    <a:p>
                      <a:r>
                        <a:rPr lang="ca-ES" dirty="0" smtClean="0"/>
                        <a:t>INTENSITAT</a:t>
                      </a:r>
                      <a:endParaRPr lang="fr-FR" dirty="0"/>
                    </a:p>
                  </a:txBody>
                  <a:tcPr/>
                </a:tc>
                <a:tc>
                  <a:txBody>
                    <a:bodyPr/>
                    <a:lstStyle/>
                    <a:p>
                      <a:r>
                        <a:rPr lang="ca-ES" dirty="0" smtClean="0"/>
                        <a:t>A (ampers)</a:t>
                      </a:r>
                      <a:endParaRPr lang="fr-FR" dirty="0"/>
                    </a:p>
                  </a:txBody>
                  <a:tcPr/>
                </a:tc>
                <a:tc>
                  <a:txBody>
                    <a:bodyPr/>
                    <a:lstStyle/>
                    <a:p>
                      <a:r>
                        <a:rPr lang="ca-ES" dirty="0" err="1" smtClean="0"/>
                        <a:t>amperimetre</a:t>
                      </a:r>
                      <a:endParaRPr lang="fr-FR" dirty="0"/>
                    </a:p>
                  </a:txBody>
                  <a:tcPr/>
                </a:tc>
              </a:tr>
              <a:tr h="308769">
                <a:tc>
                  <a:txBody>
                    <a:bodyPr/>
                    <a:lstStyle/>
                    <a:p>
                      <a:r>
                        <a:rPr lang="ca-ES" dirty="0" smtClean="0"/>
                        <a:t>RESISTÈNCIA</a:t>
                      </a:r>
                      <a:endParaRPr lang="fr-FR" dirty="0"/>
                    </a:p>
                  </a:txBody>
                  <a:tcPr/>
                </a:tc>
                <a:tc>
                  <a:txBody>
                    <a:bodyPr/>
                    <a:lstStyle/>
                    <a:p>
                      <a:r>
                        <a:rPr lang="el-GR" dirty="0" smtClean="0"/>
                        <a:t>Ω</a:t>
                      </a:r>
                      <a:r>
                        <a:rPr lang="ca-ES" dirty="0" smtClean="0"/>
                        <a:t> (ohms)</a:t>
                      </a:r>
                      <a:endParaRPr lang="fr-FR" dirty="0"/>
                    </a:p>
                  </a:txBody>
                  <a:tcPr/>
                </a:tc>
                <a:tc>
                  <a:txBody>
                    <a:bodyPr/>
                    <a:lstStyle/>
                    <a:p>
                      <a:r>
                        <a:rPr lang="ca-ES" dirty="0" err="1" smtClean="0"/>
                        <a:t>ohmnímetre</a:t>
                      </a:r>
                      <a:endParaRPr lang="fr-FR" dirty="0"/>
                    </a:p>
                  </a:txBody>
                  <a:tcPr/>
                </a:tc>
              </a:tr>
            </a:tbl>
          </a:graphicData>
        </a:graphic>
      </p:graphicFrame>
      <p:pic>
        <p:nvPicPr>
          <p:cNvPr id="7" name="Imagen 6"/>
          <p:cNvPicPr>
            <a:picLocks noChangeAspect="1"/>
          </p:cNvPicPr>
          <p:nvPr/>
        </p:nvPicPr>
        <p:blipFill>
          <a:blip r:embed="rId2"/>
          <a:stretch>
            <a:fillRect/>
          </a:stretch>
        </p:blipFill>
        <p:spPr>
          <a:xfrm>
            <a:off x="8041160" y="2791008"/>
            <a:ext cx="1907602" cy="1739804"/>
          </a:xfrm>
          <a:prstGeom prst="rect">
            <a:avLst/>
          </a:prstGeom>
        </p:spPr>
      </p:pic>
      <p:pic>
        <p:nvPicPr>
          <p:cNvPr id="8" name="Imagen 7"/>
          <p:cNvPicPr>
            <a:picLocks noChangeAspect="1"/>
          </p:cNvPicPr>
          <p:nvPr/>
        </p:nvPicPr>
        <p:blipFill>
          <a:blip r:embed="rId3"/>
          <a:stretch>
            <a:fillRect/>
          </a:stretch>
        </p:blipFill>
        <p:spPr>
          <a:xfrm>
            <a:off x="4591318" y="4592723"/>
            <a:ext cx="2457450" cy="1857375"/>
          </a:xfrm>
          <a:prstGeom prst="rect">
            <a:avLst/>
          </a:prstGeom>
        </p:spPr>
      </p:pic>
    </p:spTree>
    <p:extLst>
      <p:ext uri="{BB962C8B-B14F-4D97-AF65-F5344CB8AC3E}">
        <p14:creationId xmlns:p14="http://schemas.microsoft.com/office/powerpoint/2010/main" val="2344335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401688"/>
            <a:ext cx="8911687" cy="545664"/>
          </a:xfrm>
        </p:spPr>
        <p:txBody>
          <a:bodyPr>
            <a:normAutofit fontScale="90000"/>
          </a:bodyPr>
          <a:lstStyle/>
          <a:p>
            <a:pPr algn="ctr"/>
            <a:r>
              <a:rPr lang="ca-ES" dirty="0" smtClean="0">
                <a:solidFill>
                  <a:schemeClr val="bg1">
                    <a:lumMod val="95000"/>
                  </a:schemeClr>
                </a:solidFill>
              </a:rPr>
              <a:t>.</a:t>
            </a:r>
            <a:r>
              <a:rPr lang="ca-ES" sz="1800" b="1" dirty="0">
                <a:solidFill>
                  <a:srgbClr val="FF0000"/>
                </a:solidFill>
                <a:latin typeface="+mn-lt"/>
                <a:ea typeface="+mn-ea"/>
                <a:cs typeface="+mn-cs"/>
              </a:rPr>
              <a:t>PROBLEMES LEI D’OHM</a:t>
            </a:r>
            <a:endParaRPr lang="fr-FR" sz="1800" b="1" dirty="0">
              <a:solidFill>
                <a:srgbClr val="FF0000"/>
              </a:solidFill>
              <a:latin typeface="+mn-lt"/>
              <a:ea typeface="+mn-ea"/>
              <a:cs typeface="+mn-cs"/>
            </a:endParaRPr>
          </a:p>
        </p:txBody>
      </p:sp>
      <p:sp>
        <p:nvSpPr>
          <p:cNvPr id="3" name="Marcador de contenido 2"/>
          <p:cNvSpPr>
            <a:spLocks noGrp="1"/>
          </p:cNvSpPr>
          <p:nvPr>
            <p:ph idx="1"/>
          </p:nvPr>
        </p:nvSpPr>
        <p:spPr>
          <a:xfrm>
            <a:off x="1606378" y="947352"/>
            <a:ext cx="10157254" cy="5684107"/>
          </a:xfrm>
        </p:spPr>
        <p:txBody>
          <a:bodyPr>
            <a:normAutofit fontScale="70000" lnSpcReduction="20000"/>
          </a:bodyPr>
          <a:lstStyle/>
          <a:p>
            <a:r>
              <a:rPr lang="fr-FR" dirty="0">
                <a:hlinkClick r:id="rId2"/>
              </a:rPr>
              <a:t>https://</a:t>
            </a:r>
            <a:r>
              <a:rPr lang="fr-FR" dirty="0" smtClean="0">
                <a:hlinkClick r:id="rId2"/>
              </a:rPr>
              <a:t>blocs.xtec.cat/ferranbayle/files/2016/01/Problemes-rep%C3%A0s-magnituds-electriques2.pdf</a:t>
            </a:r>
            <a:endParaRPr lang="fr-FR" dirty="0" smtClean="0"/>
          </a:p>
          <a:p>
            <a:endParaRPr lang="fr-FR" dirty="0"/>
          </a:p>
          <a:p>
            <a:r>
              <a:rPr lang="fr-FR" dirty="0" err="1"/>
              <a:t>Problemes</a:t>
            </a:r>
            <a:r>
              <a:rPr lang="fr-FR" dirty="0"/>
              <a:t> </a:t>
            </a:r>
            <a:r>
              <a:rPr lang="fr-FR" dirty="0" err="1"/>
              <a:t>repàs</a:t>
            </a:r>
            <a:r>
              <a:rPr lang="fr-FR" dirty="0"/>
              <a:t> </a:t>
            </a:r>
            <a:r>
              <a:rPr lang="fr-FR" dirty="0" err="1"/>
              <a:t>electricitat</a:t>
            </a:r>
            <a:r>
              <a:rPr lang="fr-FR" dirty="0"/>
              <a:t> 2n ESO (</a:t>
            </a:r>
            <a:r>
              <a:rPr lang="fr-FR" dirty="0" err="1"/>
              <a:t>Llei</a:t>
            </a:r>
            <a:r>
              <a:rPr lang="fr-FR" dirty="0"/>
              <a:t> d’Ohm, </a:t>
            </a:r>
            <a:r>
              <a:rPr lang="fr-FR" dirty="0" err="1"/>
              <a:t>potència</a:t>
            </a:r>
            <a:r>
              <a:rPr lang="fr-FR" dirty="0"/>
              <a:t>, </a:t>
            </a:r>
            <a:r>
              <a:rPr lang="fr-FR" dirty="0" err="1"/>
              <a:t>consum</a:t>
            </a:r>
            <a:r>
              <a:rPr lang="fr-FR" dirty="0"/>
              <a:t> i </a:t>
            </a:r>
            <a:r>
              <a:rPr lang="fr-FR" dirty="0" err="1"/>
              <a:t>cost</a:t>
            </a:r>
            <a:r>
              <a:rPr lang="fr-FR" dirty="0"/>
              <a:t>) Recorda que la </a:t>
            </a:r>
            <a:r>
              <a:rPr lang="fr-FR" dirty="0" err="1"/>
              <a:t>solució</a:t>
            </a:r>
            <a:r>
              <a:rPr lang="fr-FR" dirty="0"/>
              <a:t> (al final) tan sols l’has de </a:t>
            </a:r>
            <a:r>
              <a:rPr lang="fr-FR" dirty="0" err="1"/>
              <a:t>comprovar</a:t>
            </a:r>
            <a:r>
              <a:rPr lang="fr-FR" dirty="0"/>
              <a:t> un cop que </a:t>
            </a:r>
            <a:r>
              <a:rPr lang="fr-FR" dirty="0" err="1"/>
              <a:t>hagis</a:t>
            </a:r>
            <a:r>
              <a:rPr lang="fr-FR" dirty="0"/>
              <a:t> </a:t>
            </a:r>
            <a:r>
              <a:rPr lang="fr-FR" dirty="0" err="1"/>
              <a:t>fet</a:t>
            </a:r>
            <a:r>
              <a:rPr lang="fr-FR" dirty="0"/>
              <a:t> el </a:t>
            </a:r>
            <a:r>
              <a:rPr lang="fr-FR" dirty="0" err="1"/>
              <a:t>problema</a:t>
            </a:r>
            <a:r>
              <a:rPr lang="fr-FR" dirty="0"/>
              <a:t> </a:t>
            </a:r>
          </a:p>
          <a:p>
            <a:r>
              <a:rPr lang="fr-FR" dirty="0"/>
              <a:t>1. </a:t>
            </a:r>
            <a:r>
              <a:rPr lang="fr-FR" dirty="0" err="1"/>
              <a:t>Quina</a:t>
            </a:r>
            <a:r>
              <a:rPr lang="fr-FR" dirty="0"/>
              <a:t> </a:t>
            </a:r>
            <a:r>
              <a:rPr lang="fr-FR" dirty="0" err="1"/>
              <a:t>intensitat</a:t>
            </a:r>
            <a:r>
              <a:rPr lang="fr-FR" dirty="0"/>
              <a:t> circula per un circuit que té </a:t>
            </a:r>
            <a:r>
              <a:rPr lang="fr-FR" dirty="0" err="1"/>
              <a:t>tres</a:t>
            </a:r>
            <a:r>
              <a:rPr lang="fr-FR" dirty="0"/>
              <a:t> </a:t>
            </a:r>
            <a:r>
              <a:rPr lang="fr-FR" dirty="0" err="1"/>
              <a:t>bombetes</a:t>
            </a:r>
            <a:r>
              <a:rPr lang="fr-FR" dirty="0"/>
              <a:t> </a:t>
            </a:r>
            <a:r>
              <a:rPr lang="fr-FR" dirty="0" err="1"/>
              <a:t>amb</a:t>
            </a:r>
            <a:r>
              <a:rPr lang="fr-FR" dirty="0"/>
              <a:t> </a:t>
            </a:r>
            <a:r>
              <a:rPr lang="fr-FR" dirty="0" err="1"/>
              <a:t>una</a:t>
            </a:r>
            <a:r>
              <a:rPr lang="fr-FR" dirty="0"/>
              <a:t> </a:t>
            </a:r>
            <a:r>
              <a:rPr lang="fr-FR" dirty="0" err="1"/>
              <a:t>resistència</a:t>
            </a:r>
            <a:r>
              <a:rPr lang="fr-FR" dirty="0"/>
              <a:t> de 156 Ohms, </a:t>
            </a:r>
            <a:r>
              <a:rPr lang="fr-FR" dirty="0" err="1"/>
              <a:t>connectat</a:t>
            </a:r>
            <a:r>
              <a:rPr lang="fr-FR" dirty="0"/>
              <a:t> a </a:t>
            </a:r>
            <a:r>
              <a:rPr lang="fr-FR" dirty="0" err="1"/>
              <a:t>una</a:t>
            </a:r>
            <a:r>
              <a:rPr lang="fr-FR" dirty="0"/>
              <a:t> pila de 4,5 volts?  </a:t>
            </a:r>
          </a:p>
          <a:p>
            <a:r>
              <a:rPr lang="fr-FR" dirty="0"/>
              <a:t>2. Un </a:t>
            </a:r>
            <a:r>
              <a:rPr lang="fr-FR" dirty="0" err="1"/>
              <a:t>aparell</a:t>
            </a:r>
            <a:r>
              <a:rPr lang="fr-FR" dirty="0"/>
              <a:t> de TV té </a:t>
            </a:r>
            <a:r>
              <a:rPr lang="fr-FR" dirty="0" err="1"/>
              <a:t>una</a:t>
            </a:r>
            <a:r>
              <a:rPr lang="fr-FR" dirty="0"/>
              <a:t> </a:t>
            </a:r>
            <a:r>
              <a:rPr lang="fr-FR" dirty="0" err="1"/>
              <a:t>resistència</a:t>
            </a:r>
            <a:r>
              <a:rPr lang="fr-FR" dirty="0"/>
              <a:t> de 122 ohms i hi </a:t>
            </a:r>
            <a:r>
              <a:rPr lang="fr-FR" dirty="0" err="1"/>
              <a:t>circulen</a:t>
            </a:r>
            <a:r>
              <a:rPr lang="fr-FR" dirty="0"/>
              <a:t> 1’8 </a:t>
            </a:r>
            <a:r>
              <a:rPr lang="fr-FR" dirty="0" err="1"/>
              <a:t>ampers</a:t>
            </a:r>
            <a:r>
              <a:rPr lang="fr-FR" dirty="0"/>
              <a:t>. </a:t>
            </a:r>
            <a:r>
              <a:rPr lang="fr-FR" dirty="0" err="1"/>
              <a:t>Quina</a:t>
            </a:r>
            <a:r>
              <a:rPr lang="fr-FR" dirty="0"/>
              <a:t> </a:t>
            </a:r>
            <a:r>
              <a:rPr lang="fr-FR" dirty="0" err="1"/>
              <a:t>és</a:t>
            </a:r>
            <a:r>
              <a:rPr lang="fr-FR" dirty="0"/>
              <a:t> la </a:t>
            </a:r>
            <a:r>
              <a:rPr lang="fr-FR" dirty="0" err="1"/>
              <a:t>tensió</a:t>
            </a:r>
            <a:r>
              <a:rPr lang="fr-FR" dirty="0"/>
              <a:t> a que l’hem d’</a:t>
            </a:r>
            <a:r>
              <a:rPr lang="fr-FR" dirty="0" err="1"/>
              <a:t>endollar</a:t>
            </a:r>
            <a:r>
              <a:rPr lang="fr-FR" dirty="0"/>
              <a:t>?  </a:t>
            </a:r>
          </a:p>
          <a:p>
            <a:r>
              <a:rPr lang="fr-FR" dirty="0"/>
              <a:t>3. En les </a:t>
            </a:r>
            <a:r>
              <a:rPr lang="fr-FR" dirty="0" err="1"/>
              <a:t>instruccions</a:t>
            </a:r>
            <a:r>
              <a:rPr lang="fr-FR" dirty="0"/>
              <a:t> d’un </a:t>
            </a:r>
            <a:r>
              <a:rPr lang="fr-FR" dirty="0" err="1"/>
              <a:t>ventilador</a:t>
            </a:r>
            <a:r>
              <a:rPr lang="fr-FR" dirty="0"/>
              <a:t> hi </a:t>
            </a:r>
            <a:r>
              <a:rPr lang="fr-FR" dirty="0" err="1"/>
              <a:t>podem</a:t>
            </a:r>
            <a:r>
              <a:rPr lang="fr-FR" dirty="0"/>
              <a:t> </a:t>
            </a:r>
            <a:r>
              <a:rPr lang="fr-FR" dirty="0" err="1"/>
              <a:t>llegir</a:t>
            </a:r>
            <a:r>
              <a:rPr lang="fr-FR" dirty="0"/>
              <a:t> “</a:t>
            </a:r>
            <a:r>
              <a:rPr lang="fr-FR" dirty="0" err="1"/>
              <a:t>Connexió</a:t>
            </a:r>
            <a:r>
              <a:rPr lang="fr-FR" dirty="0"/>
              <a:t> de </a:t>
            </a:r>
            <a:r>
              <a:rPr lang="fr-FR" dirty="0" err="1"/>
              <a:t>xarxa</a:t>
            </a:r>
            <a:r>
              <a:rPr lang="fr-FR" dirty="0"/>
              <a:t> a 220V. </a:t>
            </a:r>
            <a:r>
              <a:rPr lang="fr-FR" dirty="0" err="1"/>
              <a:t>Intensitat</a:t>
            </a:r>
            <a:r>
              <a:rPr lang="fr-FR" dirty="0"/>
              <a:t> 50 mA”. </a:t>
            </a:r>
            <a:r>
              <a:rPr lang="fr-FR" dirty="0" err="1"/>
              <a:t>Quina</a:t>
            </a:r>
            <a:r>
              <a:rPr lang="fr-FR" dirty="0"/>
              <a:t> </a:t>
            </a:r>
            <a:r>
              <a:rPr lang="fr-FR" dirty="0" err="1"/>
              <a:t>és</a:t>
            </a:r>
            <a:r>
              <a:rPr lang="fr-FR" dirty="0"/>
              <a:t> la </a:t>
            </a:r>
            <a:r>
              <a:rPr lang="fr-FR" dirty="0" err="1"/>
              <a:t>resistència</a:t>
            </a:r>
            <a:r>
              <a:rPr lang="fr-FR" dirty="0"/>
              <a:t> interna </a:t>
            </a:r>
            <a:r>
              <a:rPr lang="fr-FR" dirty="0" err="1"/>
              <a:t>del</a:t>
            </a:r>
            <a:r>
              <a:rPr lang="fr-FR" dirty="0"/>
              <a:t> </a:t>
            </a:r>
            <a:r>
              <a:rPr lang="fr-FR" dirty="0" err="1"/>
              <a:t>ventilador</a:t>
            </a:r>
            <a:r>
              <a:rPr lang="fr-FR" dirty="0"/>
              <a:t>?  </a:t>
            </a:r>
          </a:p>
          <a:p>
            <a:r>
              <a:rPr lang="fr-FR" dirty="0"/>
              <a:t>4. </a:t>
            </a:r>
            <a:r>
              <a:rPr lang="fr-FR" dirty="0" err="1"/>
              <a:t>Quina</a:t>
            </a:r>
            <a:r>
              <a:rPr lang="fr-FR" dirty="0"/>
              <a:t> </a:t>
            </a:r>
            <a:r>
              <a:rPr lang="fr-FR" dirty="0" err="1"/>
              <a:t>és</a:t>
            </a:r>
            <a:r>
              <a:rPr lang="fr-FR" dirty="0"/>
              <a:t> la </a:t>
            </a:r>
            <a:r>
              <a:rPr lang="fr-FR" dirty="0" err="1"/>
              <a:t>potència</a:t>
            </a:r>
            <a:r>
              <a:rPr lang="fr-FR" dirty="0"/>
              <a:t> </a:t>
            </a:r>
            <a:r>
              <a:rPr lang="fr-FR" dirty="0" err="1"/>
              <a:t>d’una</a:t>
            </a:r>
            <a:r>
              <a:rPr lang="fr-FR" dirty="0"/>
              <a:t> </a:t>
            </a:r>
            <a:r>
              <a:rPr lang="fr-FR" dirty="0" err="1"/>
              <a:t>bombeta</a:t>
            </a:r>
            <a:r>
              <a:rPr lang="fr-FR" dirty="0"/>
              <a:t> </a:t>
            </a:r>
            <a:r>
              <a:rPr lang="fr-FR" dirty="0" err="1"/>
              <a:t>endollada</a:t>
            </a:r>
            <a:r>
              <a:rPr lang="fr-FR" dirty="0"/>
              <a:t> a 220V i per la </a:t>
            </a:r>
            <a:r>
              <a:rPr lang="fr-FR" dirty="0" err="1"/>
              <a:t>qual</a:t>
            </a:r>
            <a:r>
              <a:rPr lang="fr-FR" dirty="0"/>
              <a:t> </a:t>
            </a:r>
            <a:r>
              <a:rPr lang="fr-FR" dirty="0" err="1"/>
              <a:t>circulen</a:t>
            </a:r>
            <a:r>
              <a:rPr lang="fr-FR" dirty="0"/>
              <a:t> 273 mA.  </a:t>
            </a:r>
          </a:p>
          <a:p>
            <a:r>
              <a:rPr lang="fr-FR" dirty="0"/>
              <a:t>5. Una </a:t>
            </a:r>
            <a:r>
              <a:rPr lang="fr-FR" dirty="0" err="1"/>
              <a:t>planxa</a:t>
            </a:r>
            <a:r>
              <a:rPr lang="fr-FR" dirty="0"/>
              <a:t> </a:t>
            </a:r>
            <a:r>
              <a:rPr lang="fr-FR" dirty="0" err="1"/>
              <a:t>consumeix</a:t>
            </a:r>
            <a:r>
              <a:rPr lang="fr-FR" dirty="0"/>
              <a:t> 2000 W de </a:t>
            </a:r>
            <a:r>
              <a:rPr lang="fr-FR" dirty="0" err="1"/>
              <a:t>potència</a:t>
            </a:r>
            <a:r>
              <a:rPr lang="fr-FR" dirty="0"/>
              <a:t> </a:t>
            </a:r>
            <a:r>
              <a:rPr lang="fr-FR" dirty="0" err="1"/>
              <a:t>quan</a:t>
            </a:r>
            <a:r>
              <a:rPr lang="fr-FR" dirty="0"/>
              <a:t> hi </a:t>
            </a:r>
            <a:r>
              <a:rPr lang="fr-FR" dirty="0" err="1"/>
              <a:t>circulen</a:t>
            </a:r>
            <a:r>
              <a:rPr lang="fr-FR" dirty="0"/>
              <a:t> 9 </a:t>
            </a:r>
            <a:r>
              <a:rPr lang="fr-FR" dirty="0" err="1"/>
              <a:t>ampers</a:t>
            </a:r>
            <a:r>
              <a:rPr lang="fr-FR" dirty="0"/>
              <a:t>. A </a:t>
            </a:r>
            <a:r>
              <a:rPr lang="fr-FR" dirty="0" err="1"/>
              <a:t>quin</a:t>
            </a:r>
            <a:r>
              <a:rPr lang="fr-FR" dirty="0"/>
              <a:t> </a:t>
            </a:r>
            <a:r>
              <a:rPr lang="fr-FR" dirty="0" err="1"/>
              <a:t>voltatge</a:t>
            </a:r>
            <a:r>
              <a:rPr lang="fr-FR" dirty="0"/>
              <a:t> </a:t>
            </a:r>
            <a:r>
              <a:rPr lang="fr-FR" dirty="0" err="1"/>
              <a:t>està</a:t>
            </a:r>
            <a:r>
              <a:rPr lang="fr-FR" dirty="0"/>
              <a:t> </a:t>
            </a:r>
            <a:r>
              <a:rPr lang="fr-FR" dirty="0" err="1"/>
              <a:t>connectada</a:t>
            </a:r>
            <a:r>
              <a:rPr lang="fr-FR" dirty="0"/>
              <a:t>?  </a:t>
            </a:r>
          </a:p>
          <a:p>
            <a:r>
              <a:rPr lang="fr-FR" dirty="0"/>
              <a:t>6. Calcula la </a:t>
            </a:r>
            <a:r>
              <a:rPr lang="fr-FR" dirty="0" err="1"/>
              <a:t>potència</a:t>
            </a:r>
            <a:r>
              <a:rPr lang="fr-FR" dirty="0"/>
              <a:t> </a:t>
            </a:r>
            <a:r>
              <a:rPr lang="fr-FR" dirty="0" err="1"/>
              <a:t>elèctrica</a:t>
            </a:r>
            <a:r>
              <a:rPr lang="fr-FR" dirty="0"/>
              <a:t> </a:t>
            </a:r>
            <a:r>
              <a:rPr lang="fr-FR" dirty="0" err="1"/>
              <a:t>d’una</a:t>
            </a:r>
            <a:r>
              <a:rPr lang="fr-FR" dirty="0"/>
              <a:t> </a:t>
            </a:r>
            <a:r>
              <a:rPr lang="fr-FR" dirty="0" err="1"/>
              <a:t>bombeta</a:t>
            </a:r>
            <a:r>
              <a:rPr lang="fr-FR" dirty="0"/>
              <a:t> que </a:t>
            </a:r>
            <a:r>
              <a:rPr lang="fr-FR" dirty="0" err="1"/>
              <a:t>presenta</a:t>
            </a:r>
            <a:r>
              <a:rPr lang="fr-FR" dirty="0"/>
              <a:t> </a:t>
            </a:r>
            <a:r>
              <a:rPr lang="fr-FR" dirty="0" err="1"/>
              <a:t>una</a:t>
            </a:r>
            <a:r>
              <a:rPr lang="fr-FR" dirty="0"/>
              <a:t> </a:t>
            </a:r>
            <a:r>
              <a:rPr lang="fr-FR" dirty="0" err="1"/>
              <a:t>resistència</a:t>
            </a:r>
            <a:r>
              <a:rPr lang="fr-FR" dirty="0"/>
              <a:t> de 300 ohms i </a:t>
            </a:r>
            <a:r>
              <a:rPr lang="fr-FR" dirty="0" err="1"/>
              <a:t>està</a:t>
            </a:r>
            <a:r>
              <a:rPr lang="fr-FR" dirty="0"/>
              <a:t> </a:t>
            </a:r>
            <a:r>
              <a:rPr lang="fr-FR" dirty="0" err="1"/>
              <a:t>connectada</a:t>
            </a:r>
            <a:r>
              <a:rPr lang="fr-FR" dirty="0"/>
              <a:t> a 110 V.  </a:t>
            </a:r>
          </a:p>
          <a:p>
            <a:r>
              <a:rPr lang="fr-FR" dirty="0"/>
              <a:t>7. Calcula el </a:t>
            </a:r>
            <a:r>
              <a:rPr lang="fr-FR" dirty="0" err="1"/>
              <a:t>consum</a:t>
            </a:r>
            <a:r>
              <a:rPr lang="fr-FR" dirty="0"/>
              <a:t> </a:t>
            </a:r>
            <a:r>
              <a:rPr lang="fr-FR" dirty="0" err="1"/>
              <a:t>elèctric</a:t>
            </a:r>
            <a:r>
              <a:rPr lang="fr-FR" dirty="0"/>
              <a:t> </a:t>
            </a:r>
            <a:r>
              <a:rPr lang="fr-FR" dirty="0" err="1"/>
              <a:t>d’una</a:t>
            </a:r>
            <a:r>
              <a:rPr lang="fr-FR" dirty="0"/>
              <a:t> </a:t>
            </a:r>
            <a:r>
              <a:rPr lang="fr-FR" dirty="0" err="1"/>
              <a:t>bombeta</a:t>
            </a:r>
            <a:r>
              <a:rPr lang="fr-FR" dirty="0"/>
              <a:t> de 100 W en 24 </a:t>
            </a:r>
            <a:r>
              <a:rPr lang="fr-FR" dirty="0" err="1"/>
              <a:t>hores</a:t>
            </a:r>
            <a:r>
              <a:rPr lang="fr-FR" dirty="0"/>
              <a:t>.  </a:t>
            </a:r>
          </a:p>
          <a:p>
            <a:r>
              <a:rPr lang="fr-FR" dirty="0"/>
              <a:t>8. Un circuit </a:t>
            </a:r>
            <a:r>
              <a:rPr lang="fr-FR" dirty="0" err="1"/>
              <a:t>elèctric</a:t>
            </a:r>
            <a:r>
              <a:rPr lang="fr-FR" dirty="0"/>
              <a:t> </a:t>
            </a:r>
            <a:r>
              <a:rPr lang="fr-FR" dirty="0" err="1"/>
              <a:t>està</a:t>
            </a:r>
            <a:r>
              <a:rPr lang="fr-FR" dirty="0"/>
              <a:t> </a:t>
            </a:r>
            <a:r>
              <a:rPr lang="fr-FR" dirty="0" err="1"/>
              <a:t>connectat</a:t>
            </a:r>
            <a:r>
              <a:rPr lang="fr-FR" dirty="0"/>
              <a:t> a </a:t>
            </a:r>
            <a:r>
              <a:rPr lang="fr-FR" dirty="0" err="1"/>
              <a:t>una</a:t>
            </a:r>
            <a:r>
              <a:rPr lang="fr-FR" dirty="0"/>
              <a:t> </a:t>
            </a:r>
            <a:r>
              <a:rPr lang="fr-FR" dirty="0" err="1"/>
              <a:t>xarxa</a:t>
            </a:r>
            <a:r>
              <a:rPr lang="fr-FR" dirty="0"/>
              <a:t> de 220 V. Si </a:t>
            </a:r>
            <a:r>
              <a:rPr lang="fr-FR" dirty="0" err="1"/>
              <a:t>està</a:t>
            </a:r>
            <a:r>
              <a:rPr lang="fr-FR" dirty="0"/>
              <a:t> en </a:t>
            </a:r>
            <a:r>
              <a:rPr lang="fr-FR" dirty="0" err="1"/>
              <a:t>funcionament</a:t>
            </a:r>
            <a:r>
              <a:rPr lang="fr-FR" dirty="0"/>
              <a:t> durant 4 </a:t>
            </a:r>
            <a:r>
              <a:rPr lang="fr-FR" dirty="0" err="1"/>
              <a:t>hores</a:t>
            </a:r>
            <a:r>
              <a:rPr lang="fr-FR" dirty="0"/>
              <a:t> i hi </a:t>
            </a:r>
            <a:r>
              <a:rPr lang="fr-FR" dirty="0" err="1"/>
              <a:t>circulen</a:t>
            </a:r>
            <a:r>
              <a:rPr lang="fr-FR" dirty="0"/>
              <a:t> 2 </a:t>
            </a:r>
            <a:r>
              <a:rPr lang="fr-FR" dirty="0" err="1"/>
              <a:t>ampers</a:t>
            </a:r>
            <a:r>
              <a:rPr lang="fr-FR" dirty="0"/>
              <a:t>, </a:t>
            </a:r>
            <a:r>
              <a:rPr lang="fr-FR" dirty="0" err="1"/>
              <a:t>quina</a:t>
            </a:r>
            <a:r>
              <a:rPr lang="fr-FR" dirty="0"/>
              <a:t> </a:t>
            </a:r>
            <a:r>
              <a:rPr lang="fr-FR" dirty="0" err="1"/>
              <a:t>energia</a:t>
            </a:r>
            <a:r>
              <a:rPr lang="fr-FR" dirty="0"/>
              <a:t> </a:t>
            </a:r>
            <a:r>
              <a:rPr lang="fr-FR" dirty="0" err="1"/>
              <a:t>consumeix</a:t>
            </a:r>
            <a:r>
              <a:rPr lang="fr-FR" dirty="0"/>
              <a:t>?  </a:t>
            </a:r>
          </a:p>
          <a:p>
            <a:r>
              <a:rPr lang="fr-FR" dirty="0"/>
              <a:t>9. Un </a:t>
            </a:r>
            <a:r>
              <a:rPr lang="fr-FR" dirty="0" err="1"/>
              <a:t>motor</a:t>
            </a:r>
            <a:r>
              <a:rPr lang="fr-FR" dirty="0"/>
              <a:t> de 0’3 </a:t>
            </a:r>
            <a:r>
              <a:rPr lang="fr-FR" dirty="0" err="1"/>
              <a:t>Kw</a:t>
            </a:r>
            <a:r>
              <a:rPr lang="fr-FR" dirty="0"/>
              <a:t> </a:t>
            </a:r>
            <a:r>
              <a:rPr lang="fr-FR" dirty="0" err="1"/>
              <a:t>és</a:t>
            </a:r>
            <a:r>
              <a:rPr lang="fr-FR" dirty="0"/>
              <a:t> </a:t>
            </a:r>
            <a:r>
              <a:rPr lang="fr-FR" dirty="0" err="1"/>
              <a:t>travessat</a:t>
            </a:r>
            <a:r>
              <a:rPr lang="fr-FR" dirty="0"/>
              <a:t> per un </a:t>
            </a:r>
            <a:r>
              <a:rPr lang="fr-FR" dirty="0" err="1"/>
              <a:t>corrent</a:t>
            </a:r>
            <a:r>
              <a:rPr lang="fr-FR" dirty="0"/>
              <a:t> de 7,89 A. Calcula la </a:t>
            </a:r>
            <a:r>
              <a:rPr lang="fr-FR" dirty="0" err="1"/>
              <a:t>tensió</a:t>
            </a:r>
            <a:r>
              <a:rPr lang="fr-FR" dirty="0"/>
              <a:t> </a:t>
            </a:r>
            <a:r>
              <a:rPr lang="fr-FR" dirty="0" err="1"/>
              <a:t>amb</a:t>
            </a:r>
            <a:r>
              <a:rPr lang="fr-FR" dirty="0"/>
              <a:t> que </a:t>
            </a:r>
            <a:r>
              <a:rPr lang="fr-FR" dirty="0" err="1"/>
              <a:t>està</a:t>
            </a:r>
            <a:r>
              <a:rPr lang="fr-FR" dirty="0"/>
              <a:t> </a:t>
            </a:r>
            <a:r>
              <a:rPr lang="fr-FR" dirty="0" err="1"/>
              <a:t>alimentat</a:t>
            </a:r>
            <a:r>
              <a:rPr lang="fr-FR" dirty="0"/>
              <a:t>  i el </a:t>
            </a:r>
            <a:r>
              <a:rPr lang="fr-FR" dirty="0" err="1"/>
              <a:t>Consum</a:t>
            </a:r>
            <a:r>
              <a:rPr lang="fr-FR" dirty="0"/>
              <a:t> que </a:t>
            </a:r>
            <a:r>
              <a:rPr lang="fr-FR" dirty="0" err="1"/>
              <a:t>tindrà</a:t>
            </a:r>
            <a:r>
              <a:rPr lang="fr-FR" dirty="0"/>
              <a:t> en 8 </a:t>
            </a:r>
            <a:r>
              <a:rPr lang="fr-FR" dirty="0" err="1"/>
              <a:t>hores</a:t>
            </a:r>
            <a:r>
              <a:rPr lang="fr-FR" dirty="0"/>
              <a:t> de </a:t>
            </a:r>
            <a:r>
              <a:rPr lang="fr-FR" dirty="0" err="1"/>
              <a:t>funcionament</a:t>
            </a:r>
            <a:r>
              <a:rPr lang="fr-FR" dirty="0"/>
              <a:t>.  </a:t>
            </a:r>
          </a:p>
          <a:p>
            <a:r>
              <a:rPr lang="fr-FR" dirty="0"/>
              <a:t>10. Un circuit </a:t>
            </a:r>
            <a:r>
              <a:rPr lang="fr-FR" dirty="0" err="1"/>
              <a:t>consumeix</a:t>
            </a:r>
            <a:r>
              <a:rPr lang="fr-FR" dirty="0"/>
              <a:t> 1200 </a:t>
            </a:r>
            <a:r>
              <a:rPr lang="fr-FR" dirty="0" err="1"/>
              <a:t>wh</a:t>
            </a:r>
            <a:r>
              <a:rPr lang="fr-FR" dirty="0"/>
              <a:t>. Si ha </a:t>
            </a:r>
            <a:r>
              <a:rPr lang="fr-FR" dirty="0" err="1"/>
              <a:t>estat</a:t>
            </a:r>
            <a:r>
              <a:rPr lang="fr-FR" dirty="0"/>
              <a:t> </a:t>
            </a:r>
            <a:r>
              <a:rPr lang="fr-FR" dirty="0" err="1"/>
              <a:t>funcionant</a:t>
            </a:r>
            <a:r>
              <a:rPr lang="fr-FR" dirty="0"/>
              <a:t> durant 6 </a:t>
            </a:r>
            <a:r>
              <a:rPr lang="fr-FR" dirty="0" err="1"/>
              <a:t>hores</a:t>
            </a:r>
            <a:r>
              <a:rPr lang="fr-FR" dirty="0"/>
              <a:t> </a:t>
            </a:r>
            <a:r>
              <a:rPr lang="fr-FR" dirty="0" err="1"/>
              <a:t>connectat</a:t>
            </a:r>
            <a:r>
              <a:rPr lang="fr-FR" dirty="0"/>
              <a:t> a un </a:t>
            </a:r>
            <a:r>
              <a:rPr lang="fr-FR" dirty="0" err="1"/>
              <a:t>voltatge</a:t>
            </a:r>
            <a:r>
              <a:rPr lang="fr-FR" dirty="0"/>
              <a:t> de 220 V, </a:t>
            </a:r>
            <a:r>
              <a:rPr lang="fr-FR" dirty="0" err="1"/>
              <a:t>quina</a:t>
            </a:r>
            <a:r>
              <a:rPr lang="fr-FR" dirty="0"/>
              <a:t> </a:t>
            </a:r>
            <a:r>
              <a:rPr lang="fr-FR" dirty="0" err="1"/>
              <a:t>intensitat</a:t>
            </a:r>
            <a:r>
              <a:rPr lang="fr-FR" dirty="0"/>
              <a:t> ha </a:t>
            </a:r>
            <a:r>
              <a:rPr lang="fr-FR" dirty="0" err="1"/>
              <a:t>consumit</a:t>
            </a:r>
            <a:r>
              <a:rPr lang="fr-FR" dirty="0"/>
              <a:t>? Si el </a:t>
            </a:r>
            <a:r>
              <a:rPr lang="fr-FR" dirty="0" err="1"/>
              <a:t>preu</a:t>
            </a:r>
            <a:r>
              <a:rPr lang="fr-FR" dirty="0"/>
              <a:t> de l’</a:t>
            </a:r>
            <a:r>
              <a:rPr lang="fr-FR" dirty="0" err="1"/>
              <a:t>energia</a:t>
            </a:r>
            <a:r>
              <a:rPr lang="fr-FR" dirty="0"/>
              <a:t> </a:t>
            </a:r>
            <a:r>
              <a:rPr lang="fr-FR" dirty="0" err="1"/>
              <a:t>elèctrica</a:t>
            </a:r>
            <a:r>
              <a:rPr lang="fr-FR" dirty="0"/>
              <a:t> </a:t>
            </a:r>
            <a:r>
              <a:rPr lang="fr-FR" dirty="0" err="1"/>
              <a:t>és</a:t>
            </a:r>
            <a:r>
              <a:rPr lang="fr-FR" dirty="0"/>
              <a:t> de  0,15 € per </a:t>
            </a:r>
            <a:r>
              <a:rPr lang="fr-FR" dirty="0" err="1"/>
              <a:t>cada</a:t>
            </a:r>
            <a:r>
              <a:rPr lang="fr-FR" dirty="0"/>
              <a:t> </a:t>
            </a:r>
            <a:r>
              <a:rPr lang="fr-FR" dirty="0" err="1"/>
              <a:t>Kwh</a:t>
            </a:r>
            <a:r>
              <a:rPr lang="fr-FR" dirty="0"/>
              <a:t>, </a:t>
            </a:r>
            <a:r>
              <a:rPr lang="fr-FR" dirty="0" err="1"/>
              <a:t>quin</a:t>
            </a:r>
            <a:r>
              <a:rPr lang="fr-FR" dirty="0"/>
              <a:t> </a:t>
            </a:r>
            <a:r>
              <a:rPr lang="fr-FR" dirty="0" err="1"/>
              <a:t>cost</a:t>
            </a:r>
            <a:r>
              <a:rPr lang="fr-FR" dirty="0"/>
              <a:t> </a:t>
            </a:r>
            <a:r>
              <a:rPr lang="fr-FR" dirty="0" err="1"/>
              <a:t>haurem</a:t>
            </a:r>
            <a:r>
              <a:rPr lang="fr-FR" dirty="0"/>
              <a:t> </a:t>
            </a:r>
            <a:r>
              <a:rPr lang="fr-FR" dirty="0" err="1"/>
              <a:t>tingut</a:t>
            </a:r>
            <a:r>
              <a:rPr lang="fr-FR" dirty="0"/>
              <a:t>?  </a:t>
            </a:r>
          </a:p>
          <a:p>
            <a:r>
              <a:rPr lang="fr-FR" dirty="0"/>
              <a:t>11. Una </a:t>
            </a:r>
            <a:r>
              <a:rPr lang="fr-FR" dirty="0" err="1"/>
              <a:t>estufa</a:t>
            </a:r>
            <a:r>
              <a:rPr lang="fr-FR" dirty="0"/>
              <a:t> </a:t>
            </a:r>
            <a:r>
              <a:rPr lang="fr-FR" dirty="0" err="1"/>
              <a:t>indica</a:t>
            </a:r>
            <a:r>
              <a:rPr lang="fr-FR" dirty="0"/>
              <a:t> a la </a:t>
            </a:r>
            <a:r>
              <a:rPr lang="fr-FR" dirty="0" err="1"/>
              <a:t>seva</a:t>
            </a:r>
            <a:r>
              <a:rPr lang="fr-FR" dirty="0"/>
              <a:t> </a:t>
            </a:r>
            <a:r>
              <a:rPr lang="fr-FR" dirty="0" err="1"/>
              <a:t>placa</a:t>
            </a:r>
            <a:r>
              <a:rPr lang="fr-FR" dirty="0"/>
              <a:t> 220V i 6A . Si  la </a:t>
            </a:r>
            <a:r>
              <a:rPr lang="fr-FR" dirty="0" err="1"/>
              <a:t>tinc</a:t>
            </a:r>
            <a:r>
              <a:rPr lang="fr-FR" dirty="0"/>
              <a:t> </a:t>
            </a:r>
            <a:r>
              <a:rPr lang="fr-FR" dirty="0" err="1"/>
              <a:t>encesa</a:t>
            </a:r>
            <a:r>
              <a:rPr lang="fr-FR" dirty="0"/>
              <a:t> durant 3 </a:t>
            </a:r>
            <a:r>
              <a:rPr lang="fr-FR" dirty="0" err="1"/>
              <a:t>hores</a:t>
            </a:r>
            <a:r>
              <a:rPr lang="fr-FR" dirty="0"/>
              <a:t>, </a:t>
            </a:r>
            <a:r>
              <a:rPr lang="fr-FR" dirty="0" err="1"/>
              <a:t>quants</a:t>
            </a:r>
            <a:r>
              <a:rPr lang="fr-FR" dirty="0"/>
              <a:t> diners </a:t>
            </a:r>
            <a:r>
              <a:rPr lang="fr-FR" dirty="0" err="1"/>
              <a:t>em</a:t>
            </a:r>
            <a:r>
              <a:rPr lang="fr-FR" dirty="0"/>
              <a:t> </a:t>
            </a:r>
            <a:r>
              <a:rPr lang="fr-FR" dirty="0" err="1"/>
              <a:t>costarà</a:t>
            </a:r>
            <a:r>
              <a:rPr lang="fr-FR" dirty="0"/>
              <a:t> si el kWh la </a:t>
            </a:r>
            <a:r>
              <a:rPr lang="fr-FR" dirty="0" err="1"/>
              <a:t>companyia</a:t>
            </a:r>
            <a:r>
              <a:rPr lang="fr-FR" dirty="0"/>
              <a:t> el cobra a 0’15 €?  </a:t>
            </a:r>
          </a:p>
          <a:p>
            <a:r>
              <a:rPr lang="fr-FR" dirty="0"/>
              <a:t>12. Una </a:t>
            </a:r>
            <a:r>
              <a:rPr lang="fr-FR" dirty="0" err="1"/>
              <a:t>nevera</a:t>
            </a:r>
            <a:r>
              <a:rPr lang="fr-FR" dirty="0"/>
              <a:t> </a:t>
            </a:r>
            <a:r>
              <a:rPr lang="fr-FR" dirty="0" err="1"/>
              <a:t>està</a:t>
            </a:r>
            <a:r>
              <a:rPr lang="fr-FR" dirty="0"/>
              <a:t> </a:t>
            </a:r>
            <a:r>
              <a:rPr lang="fr-FR" dirty="0" err="1"/>
              <a:t>encesa</a:t>
            </a:r>
            <a:r>
              <a:rPr lang="fr-FR" dirty="0"/>
              <a:t> durant les 24 </a:t>
            </a:r>
            <a:r>
              <a:rPr lang="fr-FR" dirty="0" err="1"/>
              <a:t>hores</a:t>
            </a:r>
            <a:r>
              <a:rPr lang="fr-FR" dirty="0"/>
              <a:t> </a:t>
            </a:r>
            <a:r>
              <a:rPr lang="fr-FR" dirty="0" err="1"/>
              <a:t>del</a:t>
            </a:r>
            <a:r>
              <a:rPr lang="fr-FR" dirty="0"/>
              <a:t> dia, </a:t>
            </a:r>
            <a:r>
              <a:rPr lang="fr-FR" dirty="0" err="1"/>
              <a:t>però</a:t>
            </a:r>
            <a:r>
              <a:rPr lang="fr-FR" dirty="0"/>
              <a:t> el </a:t>
            </a:r>
            <a:r>
              <a:rPr lang="fr-FR" dirty="0" err="1"/>
              <a:t>motor</a:t>
            </a:r>
            <a:r>
              <a:rPr lang="fr-FR" dirty="0"/>
              <a:t> </a:t>
            </a:r>
            <a:r>
              <a:rPr lang="fr-FR" dirty="0" err="1"/>
              <a:t>funciona</a:t>
            </a:r>
            <a:r>
              <a:rPr lang="fr-FR" dirty="0"/>
              <a:t> 8 </a:t>
            </a:r>
            <a:r>
              <a:rPr lang="fr-FR" dirty="0" err="1"/>
              <a:t>hores</a:t>
            </a:r>
            <a:r>
              <a:rPr lang="fr-FR" dirty="0"/>
              <a:t>, </a:t>
            </a:r>
            <a:r>
              <a:rPr lang="fr-FR" dirty="0" err="1"/>
              <a:t>connectada</a:t>
            </a:r>
            <a:r>
              <a:rPr lang="fr-FR" dirty="0"/>
              <a:t> a 220 V i </a:t>
            </a:r>
            <a:r>
              <a:rPr lang="fr-FR" dirty="0" err="1"/>
              <a:t>amb</a:t>
            </a:r>
            <a:r>
              <a:rPr lang="fr-FR" dirty="0"/>
              <a:t> un </a:t>
            </a:r>
            <a:r>
              <a:rPr lang="fr-FR" dirty="0" err="1"/>
              <a:t>consum</a:t>
            </a:r>
            <a:r>
              <a:rPr lang="fr-FR" dirty="0"/>
              <a:t> de 1,5 A. Si el </a:t>
            </a:r>
            <a:r>
              <a:rPr lang="fr-FR" dirty="0" err="1"/>
              <a:t>preu</a:t>
            </a:r>
            <a:r>
              <a:rPr lang="fr-FR" dirty="0"/>
              <a:t> de l’</a:t>
            </a:r>
            <a:r>
              <a:rPr lang="fr-FR" dirty="0" err="1"/>
              <a:t>energia</a:t>
            </a:r>
            <a:r>
              <a:rPr lang="fr-FR" dirty="0"/>
              <a:t> </a:t>
            </a:r>
            <a:r>
              <a:rPr lang="fr-FR" dirty="0" err="1"/>
              <a:t>elèctrica</a:t>
            </a:r>
            <a:r>
              <a:rPr lang="fr-FR" dirty="0"/>
              <a:t> </a:t>
            </a:r>
            <a:r>
              <a:rPr lang="fr-FR" dirty="0" err="1"/>
              <a:t>és</a:t>
            </a:r>
            <a:r>
              <a:rPr lang="fr-FR" dirty="0"/>
              <a:t> de  0,15 € per </a:t>
            </a:r>
            <a:r>
              <a:rPr lang="fr-FR" dirty="0" err="1"/>
              <a:t>cada</a:t>
            </a:r>
            <a:r>
              <a:rPr lang="fr-FR" dirty="0"/>
              <a:t> </a:t>
            </a:r>
            <a:r>
              <a:rPr lang="fr-FR" dirty="0" err="1"/>
              <a:t>Kwh</a:t>
            </a:r>
            <a:r>
              <a:rPr lang="fr-FR" dirty="0"/>
              <a:t>, </a:t>
            </a:r>
            <a:r>
              <a:rPr lang="fr-FR" dirty="0" err="1"/>
              <a:t>quin</a:t>
            </a:r>
            <a:r>
              <a:rPr lang="fr-FR" dirty="0"/>
              <a:t> </a:t>
            </a:r>
            <a:r>
              <a:rPr lang="fr-FR" dirty="0" err="1"/>
              <a:t>cost</a:t>
            </a:r>
            <a:r>
              <a:rPr lang="fr-FR" dirty="0"/>
              <a:t> </a:t>
            </a:r>
            <a:r>
              <a:rPr lang="fr-FR" dirty="0" err="1"/>
              <a:t>haurem</a:t>
            </a:r>
            <a:r>
              <a:rPr lang="fr-FR" dirty="0"/>
              <a:t> </a:t>
            </a:r>
            <a:r>
              <a:rPr lang="fr-FR" dirty="0" err="1"/>
              <a:t>tingut</a:t>
            </a:r>
            <a:r>
              <a:rPr lang="fr-FR" dirty="0"/>
              <a:t> al </a:t>
            </a:r>
            <a:r>
              <a:rPr lang="fr-FR" dirty="0" err="1"/>
              <a:t>llarg</a:t>
            </a:r>
            <a:r>
              <a:rPr lang="fr-FR" dirty="0"/>
              <a:t> d’un </a:t>
            </a:r>
            <a:r>
              <a:rPr lang="fr-FR" dirty="0" err="1"/>
              <a:t>any</a:t>
            </a:r>
            <a:r>
              <a:rPr lang="fr-FR" dirty="0"/>
              <a:t>? </a:t>
            </a:r>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8</a:t>
            </a:fld>
            <a:endParaRPr lang="es-ES"/>
          </a:p>
        </p:txBody>
      </p:sp>
    </p:spTree>
    <p:extLst>
      <p:ext uri="{BB962C8B-B14F-4D97-AF65-F5344CB8AC3E}">
        <p14:creationId xmlns:p14="http://schemas.microsoft.com/office/powerpoint/2010/main" val="12440481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430333"/>
          </a:xfrm>
        </p:spPr>
        <p:txBody>
          <a:bodyPr>
            <a:normAutofit/>
          </a:bodyPr>
          <a:lstStyle/>
          <a:p>
            <a:pPr algn="ctr"/>
            <a:r>
              <a:rPr lang="ca-ES" sz="1800" b="1" dirty="0">
                <a:solidFill>
                  <a:srgbClr val="FF0000"/>
                </a:solidFill>
                <a:latin typeface="+mn-lt"/>
                <a:ea typeface="+mn-ea"/>
                <a:cs typeface="+mn-cs"/>
              </a:rPr>
              <a:t>SOLUCIONS:</a:t>
            </a:r>
            <a:endParaRPr lang="fr-FR" sz="1800" b="1" dirty="0">
              <a:solidFill>
                <a:srgbClr val="FF0000"/>
              </a:solidFill>
              <a:latin typeface="+mn-lt"/>
              <a:ea typeface="+mn-ea"/>
              <a:cs typeface="+mn-cs"/>
            </a:endParaRPr>
          </a:p>
        </p:txBody>
      </p:sp>
      <p:sp>
        <p:nvSpPr>
          <p:cNvPr id="3" name="Marcador de contenido 2"/>
          <p:cNvSpPr>
            <a:spLocks noGrp="1"/>
          </p:cNvSpPr>
          <p:nvPr>
            <p:ph idx="1"/>
          </p:nvPr>
        </p:nvSpPr>
        <p:spPr>
          <a:xfrm>
            <a:off x="2589212" y="1219200"/>
            <a:ext cx="8915400" cy="4852086"/>
          </a:xfrm>
        </p:spPr>
        <p:txBody>
          <a:bodyPr>
            <a:normAutofit/>
          </a:bodyPr>
          <a:lstStyle/>
          <a:p>
            <a:r>
              <a:rPr lang="fr-FR" dirty="0" smtClean="0"/>
              <a:t>1</a:t>
            </a:r>
            <a:r>
              <a:rPr lang="fr-FR" dirty="0"/>
              <a:t>. I= 0.029 A  </a:t>
            </a:r>
          </a:p>
          <a:p>
            <a:r>
              <a:rPr lang="fr-FR" dirty="0"/>
              <a:t>2. V=219,6 V </a:t>
            </a:r>
          </a:p>
          <a:p>
            <a:r>
              <a:rPr lang="fr-FR" dirty="0"/>
              <a:t>3. R=4.400 </a:t>
            </a:r>
            <a:r>
              <a:rPr lang="el-GR" dirty="0"/>
              <a:t>Ω </a:t>
            </a:r>
          </a:p>
          <a:p>
            <a:r>
              <a:rPr lang="el-GR" dirty="0"/>
              <a:t>4. </a:t>
            </a:r>
            <a:r>
              <a:rPr lang="fr-FR" dirty="0"/>
              <a:t>P=60,06 W </a:t>
            </a:r>
          </a:p>
          <a:p>
            <a:r>
              <a:rPr lang="fr-FR" dirty="0"/>
              <a:t>5. V=222,22 V </a:t>
            </a:r>
          </a:p>
          <a:p>
            <a:r>
              <a:rPr lang="fr-FR" dirty="0"/>
              <a:t>6. P=40 W </a:t>
            </a:r>
          </a:p>
          <a:p>
            <a:r>
              <a:rPr lang="fr-FR" dirty="0" smtClean="0"/>
              <a:t>7</a:t>
            </a:r>
            <a:r>
              <a:rPr lang="fr-FR" dirty="0"/>
              <a:t>. C= 2,4 KWh </a:t>
            </a:r>
          </a:p>
          <a:p>
            <a:r>
              <a:rPr lang="fr-FR" dirty="0"/>
              <a:t>8. C= 1,76 KWh </a:t>
            </a:r>
          </a:p>
          <a:p>
            <a:r>
              <a:rPr lang="fr-FR" dirty="0"/>
              <a:t>9. a) V=38V // b) C=2’4 KWh </a:t>
            </a:r>
          </a:p>
          <a:p>
            <a:r>
              <a:rPr lang="fr-FR" dirty="0"/>
              <a:t>10. a) I=5,45 A  // b) </a:t>
            </a:r>
            <a:r>
              <a:rPr lang="fr-FR" dirty="0" err="1"/>
              <a:t>Cost</a:t>
            </a:r>
            <a:r>
              <a:rPr lang="fr-FR" dirty="0"/>
              <a:t> = 1,08 € </a:t>
            </a:r>
          </a:p>
          <a:p>
            <a:r>
              <a:rPr lang="fr-FR" dirty="0"/>
              <a:t>11. </a:t>
            </a:r>
            <a:r>
              <a:rPr lang="fr-FR" dirty="0" err="1"/>
              <a:t>Cost</a:t>
            </a:r>
            <a:r>
              <a:rPr lang="fr-FR" dirty="0"/>
              <a:t> = 0’59 € </a:t>
            </a:r>
          </a:p>
          <a:p>
            <a:r>
              <a:rPr lang="fr-FR" dirty="0"/>
              <a:t>12.  </a:t>
            </a:r>
            <a:r>
              <a:rPr lang="fr-FR" dirty="0" err="1"/>
              <a:t>Cost</a:t>
            </a:r>
            <a:r>
              <a:rPr lang="fr-FR" dirty="0"/>
              <a:t> = 144’54 €</a:t>
            </a:r>
          </a:p>
          <a:p>
            <a:endParaRPr lang="fr-FR"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9</a:t>
            </a:fld>
            <a:endParaRPr lang="es-ES"/>
          </a:p>
        </p:txBody>
      </p:sp>
    </p:spTree>
    <p:extLst>
      <p:ext uri="{BB962C8B-B14F-4D97-AF65-F5344CB8AC3E}">
        <p14:creationId xmlns:p14="http://schemas.microsoft.com/office/powerpoint/2010/main" val="82260721"/>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764</Words>
  <Application>Microsoft Office PowerPoint</Application>
  <PresentationFormat>Panorámica</PresentationFormat>
  <Paragraphs>123</Paragraphs>
  <Slides>12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Century Gothic</vt:lpstr>
      <vt:lpstr>Wingdings 3</vt:lpstr>
      <vt:lpstr>Espiral</vt:lpstr>
      <vt:lpstr>Tema 2 Circuits i motors elèctrics</vt:lpstr>
      <vt:lpstr>.</vt:lpstr>
      <vt:lpstr>.</vt:lpstr>
      <vt:lpstr>Repàs: circuits elèctrics</vt:lpstr>
      <vt:lpstr>´,</vt:lpstr>
      <vt:lpstr>.</vt:lpstr>
      <vt:lpstr>Magnituds elèctriques bàsiques i com mesurar-les </vt:lpstr>
      <vt:lpstr>.PROBLEMES LEI D’OHM</vt:lpstr>
      <vt:lpstr>SOLUCIONS:</vt:lpstr>
      <vt:lpstr>Exemples llei d’Ohm: mirar pag 36 del llibre    Activitats 6 i 7 pag 37 Activitat 7 pag  46</vt:lpstr>
      <vt:lpstr>Motors elèctrics Un motor elèctric és una màquina que transforma l’energia elèctrica en energia mecànica de rotació. El seu funcionament es basa en la interacció de camps magnètics. N’hi ha de corrent continuo i de corrent altern i de diferents tipus de prestacions.</vt:lpstr>
      <vt:lpst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2 Circuits i motors elèctrics</dc:title>
  <dc:creator>Pau set i vuit</dc:creator>
  <cp:lastModifiedBy>Pau set i vuit</cp:lastModifiedBy>
  <cp:revision>1</cp:revision>
  <dcterms:created xsi:type="dcterms:W3CDTF">2020-04-06T11:15:50Z</dcterms:created>
  <dcterms:modified xsi:type="dcterms:W3CDTF">2020-04-06T11:16:15Z</dcterms:modified>
</cp:coreProperties>
</file>