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9"/>
  </p:notesMasterIdLst>
  <p:sldIdLst>
    <p:sldId id="257" r:id="rId2"/>
    <p:sldId id="258" r:id="rId3"/>
    <p:sldId id="259" r:id="rId4"/>
    <p:sldId id="260" r:id="rId5"/>
    <p:sldId id="262" r:id="rId6"/>
    <p:sldId id="263" r:id="rId7"/>
    <p:sldId id="264" r:id="rId8"/>
    <p:sldId id="265" r:id="rId9"/>
    <p:sldId id="266" r:id="rId10"/>
    <p:sldId id="267" r:id="rId11"/>
    <p:sldId id="268" r:id="rId12"/>
    <p:sldId id="269" r:id="rId13"/>
    <p:sldId id="270" r:id="rId14"/>
    <p:sldId id="271" r:id="rId15"/>
    <p:sldId id="272" r:id="rId16"/>
    <p:sldId id="275" r:id="rId17"/>
    <p:sldId id="276" r:id="rId1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0" autoAdjust="0"/>
    <p:restoredTop sz="94660"/>
  </p:normalViewPr>
  <p:slideViewPr>
    <p:cSldViewPr snapToGrid="0">
      <p:cViewPr varScale="1">
        <p:scale>
          <a:sx n="59" d="100"/>
          <a:sy n="59" d="100"/>
        </p:scale>
        <p:origin x="102" y="4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FBC9BC4-DE76-45C3-AEA8-9F14263B3DEA}" type="datetimeFigureOut">
              <a:rPr lang="fr-FR" smtClean="0"/>
              <a:t>05/04/2020</a:t>
            </a:fld>
            <a:endParaRPr lang="fr-FR"/>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fr-F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5FC96F-B1C8-45CD-84FF-66CD0A47CA70}" type="slidenum">
              <a:rPr lang="fr-FR" smtClean="0"/>
              <a:t>‹Nº›</a:t>
            </a:fld>
            <a:endParaRPr lang="fr-FR"/>
          </a:p>
        </p:txBody>
      </p:sp>
    </p:spTree>
    <p:extLst>
      <p:ext uri="{BB962C8B-B14F-4D97-AF65-F5344CB8AC3E}">
        <p14:creationId xmlns:p14="http://schemas.microsoft.com/office/powerpoint/2010/main" val="23236282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D4AB974-0399-4421-BA66-E8C3A5DF263F}" type="slidenum">
              <a:rPr lang="es-ES" smtClean="0">
                <a:solidFill>
                  <a:prstClr val="black"/>
                </a:solidFill>
              </a:rPr>
              <a:pPr/>
              <a:t>1</a:t>
            </a:fld>
            <a:endParaRPr lang="es-ES">
              <a:solidFill>
                <a:prstClr val="black"/>
              </a:solidFill>
            </a:endParaRPr>
          </a:p>
        </p:txBody>
      </p:sp>
    </p:spTree>
    <p:extLst>
      <p:ext uri="{BB962C8B-B14F-4D97-AF65-F5344CB8AC3E}">
        <p14:creationId xmlns:p14="http://schemas.microsoft.com/office/powerpoint/2010/main" val="22202177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fld id="{7D4AB974-0399-4421-BA66-E8C3A5DF263F}" type="slidenum">
              <a:rPr lang="es-ES" smtClean="0">
                <a:solidFill>
                  <a:prstClr val="black"/>
                </a:solidFill>
              </a:rPr>
              <a:pPr/>
              <a:t>5</a:t>
            </a:fld>
            <a:endParaRPr lang="es-ES">
              <a:solidFill>
                <a:prstClr val="black"/>
              </a:solidFill>
            </a:endParaRPr>
          </a:p>
        </p:txBody>
      </p:sp>
    </p:spTree>
    <p:extLst>
      <p:ext uri="{BB962C8B-B14F-4D97-AF65-F5344CB8AC3E}">
        <p14:creationId xmlns:p14="http://schemas.microsoft.com/office/powerpoint/2010/main" val="4804269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C131A8B-6DD4-43FE-B745-3F00C3DE9FAA}"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9871148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5501EF52-C370-4269-A886-6CDF44C620D0}"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28154689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1B6D6320-689B-4228-8A55-013F75C3A539}"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21940918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43B54B36-D919-4CC3-BA06-0B315295D15F}"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564103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18EE38CC-73AA-4FAA-A56F-88EEA5825519}"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r>
              <a:rPr lang="en-US" sz="8000" dirty="0">
                <a:ln w="3175" cmpd="sng">
                  <a:noFill/>
                </a:ln>
                <a:solidFill>
                  <a:srgbClr val="A53010"/>
                </a:solidFill>
                <a:latin typeface="Arial"/>
              </a:rPr>
              <a:t>”</a:t>
            </a:r>
          </a:p>
        </p:txBody>
      </p:sp>
    </p:spTree>
    <p:extLst>
      <p:ext uri="{BB962C8B-B14F-4D97-AF65-F5344CB8AC3E}">
        <p14:creationId xmlns:p14="http://schemas.microsoft.com/office/powerpoint/2010/main" val="9103359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7C6C0D86-B304-4A90-A4B0-168420EB5594}"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0802289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37D5751E-FCBB-4919-87FE-9DA8BA6529A5}"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5106050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E1968E6C-5979-47B8-813C-F4A8D1728CC6}"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4011486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AC7DE326-EE9D-46D2-AD11-0414278C85E9}"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358011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FAA0CB14-8D3B-4E9F-8B53-4988616F4F1D}"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358772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EE4BFED3-1740-4F7D-BA7C-9F8C58595D8E}"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2301180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5D9ECEDA-50E4-4625-9DC3-F7EE09431EBC}" type="datetime1">
              <a:rPr lang="es-ES" smtClean="0">
                <a:solidFill>
                  <a:prstClr val="black">
                    <a:tint val="75000"/>
                  </a:prstClr>
                </a:solidFill>
              </a:rPr>
              <a:pPr/>
              <a:t>05/04/2020</a:t>
            </a:fld>
            <a:endParaRPr lang="es-ES">
              <a:solidFill>
                <a:prstClr val="black">
                  <a:tint val="75000"/>
                </a:prstClr>
              </a:solidFill>
            </a:endParaRPr>
          </a:p>
        </p:txBody>
      </p:sp>
      <p:sp>
        <p:nvSpPr>
          <p:cNvPr id="8" name="Footer Placeholder 7"/>
          <p:cNvSpPr>
            <a:spLocks noGrp="1"/>
          </p:cNvSpPr>
          <p:nvPr>
            <p:ph type="ftr" sz="quarter" idx="11"/>
          </p:nvPr>
        </p:nvSpPr>
        <p:spPr/>
        <p:txBody>
          <a:bodyPr/>
          <a:lstStyle/>
          <a:p>
            <a:endParaRPr lang="es-ES">
              <a:solidFill>
                <a:prstClr val="black">
                  <a:tint val="75000"/>
                </a:prstClr>
              </a:solidFill>
            </a:endParaRP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9453840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0A950A5A-F33A-42EE-A871-7212CD1B7EB1}" type="datetime1">
              <a:rPr lang="es-ES" smtClean="0">
                <a:solidFill>
                  <a:prstClr val="black">
                    <a:tint val="75000"/>
                  </a:prstClr>
                </a:solidFill>
              </a:rPr>
              <a:pPr/>
              <a:t>05/04/2020</a:t>
            </a:fld>
            <a:endParaRPr lang="es-ES">
              <a:solidFill>
                <a:prstClr val="black">
                  <a:tint val="75000"/>
                </a:prstClr>
              </a:solidFill>
            </a:endParaRPr>
          </a:p>
        </p:txBody>
      </p:sp>
      <p:sp>
        <p:nvSpPr>
          <p:cNvPr id="4" name="Footer Placeholder 3"/>
          <p:cNvSpPr>
            <a:spLocks noGrp="1"/>
          </p:cNvSpPr>
          <p:nvPr>
            <p:ph type="ftr" sz="quarter" idx="11"/>
          </p:nvPr>
        </p:nvSpPr>
        <p:spPr/>
        <p:txBody>
          <a:bodyPr/>
          <a:lstStyle/>
          <a:p>
            <a:endParaRPr lang="es-ES">
              <a:solidFill>
                <a:prstClr val="black">
                  <a:tint val="75000"/>
                </a:prstClr>
              </a:solidFill>
            </a:endParaRP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34998575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2AE13B-A2E4-452B-A704-0944E0EEB194}" type="datetime1">
              <a:rPr lang="es-ES" smtClean="0">
                <a:solidFill>
                  <a:prstClr val="black">
                    <a:tint val="75000"/>
                  </a:prstClr>
                </a:solidFill>
              </a:rPr>
              <a:pPr/>
              <a:t>05/04/2020</a:t>
            </a:fld>
            <a:endParaRPr lang="es-ES">
              <a:solidFill>
                <a:prstClr val="black">
                  <a:tint val="75000"/>
                </a:prstClr>
              </a:solidFill>
            </a:endParaRPr>
          </a:p>
        </p:txBody>
      </p:sp>
      <p:sp>
        <p:nvSpPr>
          <p:cNvPr id="3" name="Footer Placeholder 2"/>
          <p:cNvSpPr>
            <a:spLocks noGrp="1"/>
          </p:cNvSpPr>
          <p:nvPr>
            <p:ph type="ftr" sz="quarter" idx="11"/>
          </p:nvPr>
        </p:nvSpPr>
        <p:spPr/>
        <p:txBody>
          <a:bodyPr/>
          <a:lstStyle/>
          <a:p>
            <a:endParaRPr lang="es-ES">
              <a:solidFill>
                <a:prstClr val="black">
                  <a:tint val="75000"/>
                </a:prstClr>
              </a:solidFill>
            </a:endParaRP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15480983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03F84AC0-F1D5-438A-A090-5394F7DFB2F0}"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729565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8DCDDC80-AA0B-49D7-A796-271414BFECCB}" type="datetime1">
              <a:rPr lang="es-ES" smtClean="0">
                <a:solidFill>
                  <a:prstClr val="black">
                    <a:tint val="75000"/>
                  </a:prstClr>
                </a:solidFill>
              </a:rPr>
              <a:pPr/>
              <a:t>05/04/2020</a:t>
            </a:fld>
            <a:endParaRPr lang="es-ES">
              <a:solidFill>
                <a:prstClr val="black">
                  <a:tint val="75000"/>
                </a:prstClr>
              </a:solidFill>
            </a:endParaRPr>
          </a:p>
        </p:txBody>
      </p:sp>
      <p:sp>
        <p:nvSpPr>
          <p:cNvPr id="6" name="Footer Placeholder 5"/>
          <p:cNvSpPr>
            <a:spLocks noGrp="1"/>
          </p:cNvSpPr>
          <p:nvPr>
            <p:ph type="ftr" sz="quarter" idx="11"/>
          </p:nvPr>
        </p:nvSpPr>
        <p:spPr/>
        <p:txBody>
          <a:bodyPr/>
          <a:lstStyle/>
          <a:p>
            <a:endParaRPr lang="es-ES">
              <a:solidFill>
                <a:prstClr val="black">
                  <a:tint val="75000"/>
                </a:prstClr>
              </a:solidFill>
            </a:endParaRP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B734DDA-97EA-4979-B9C1-A855BFEBF6FC}" type="slidenum">
              <a:rPr lang="es-ES" smtClean="0"/>
              <a:pPr/>
              <a:t>‹Nº›</a:t>
            </a:fld>
            <a:endParaRPr lang="es-ES"/>
          </a:p>
        </p:txBody>
      </p:sp>
    </p:spTree>
    <p:extLst>
      <p:ext uri="{BB962C8B-B14F-4D97-AF65-F5344CB8AC3E}">
        <p14:creationId xmlns:p14="http://schemas.microsoft.com/office/powerpoint/2010/main" val="27685097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830A5F9-331B-41E1-B429-3896997BF0B0}" type="datetime1">
              <a:rPr lang="es-ES" smtClean="0">
                <a:solidFill>
                  <a:prstClr val="black">
                    <a:tint val="75000"/>
                  </a:prstClr>
                </a:solidFill>
              </a:rPr>
              <a:pPr/>
              <a:t>05/04/2020</a:t>
            </a:fld>
            <a:endParaRPr lang="es-ES">
              <a:solidFill>
                <a:prstClr val="black">
                  <a:tint val="75000"/>
                </a:prstClr>
              </a:solidFill>
            </a:endParaRP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ES">
              <a:solidFill>
                <a:prstClr val="black">
                  <a:tint val="75000"/>
                </a:prstClr>
              </a:solidFill>
            </a:endParaRP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B734DDA-97EA-4979-B9C1-A855BFEBF6FC}" type="slidenum">
              <a:rPr lang="es-ES" smtClean="0"/>
              <a:pPr/>
              <a:t>‹Nº›</a:t>
            </a:fld>
            <a:endParaRPr lang="es-ES"/>
          </a:p>
        </p:txBody>
      </p:sp>
    </p:spTree>
    <p:extLst>
      <p:ext uri="{BB962C8B-B14F-4D97-AF65-F5344CB8AC3E}">
        <p14:creationId xmlns:p14="http://schemas.microsoft.com/office/powerpoint/2010/main" val="31183241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hyperlink" Target="https://www.youtube.com/watch?v=sNF0NfdNKyU" TargetMode="External"/><Relationship Id="rId7" Type="http://schemas.openxmlformats.org/officeDocument/2006/relationships/image" Target="../media/image4.jpg"/><Relationship Id="rId2" Type="http://schemas.openxmlformats.org/officeDocument/2006/relationships/hyperlink" Target="https://www.youtube.com/watch?v=zGSN3EYK138" TargetMode="External"/><Relationship Id="rId1" Type="http://schemas.openxmlformats.org/officeDocument/2006/relationships/slideLayout" Target="../slideLayouts/slideLayout2.xml"/><Relationship Id="rId6" Type="http://schemas.openxmlformats.org/officeDocument/2006/relationships/image" Target="../media/image3.jpg"/><Relationship Id="rId5" Type="http://schemas.openxmlformats.org/officeDocument/2006/relationships/hyperlink" Target="https://www.youtube.com/watch?v=7ihfgboZnJ8" TargetMode="External"/><Relationship Id="rId4" Type="http://schemas.openxmlformats.org/officeDocument/2006/relationships/hyperlink" Target="https://www.youtube.com/watch?v=Gwfs3IKEjok"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j7vJZ2DNQzU" TargetMode="External"/><Relationship Id="rId2" Type="http://schemas.openxmlformats.org/officeDocument/2006/relationships/hyperlink" Target="https://www.youtube.com/watch?v=_SDaXT5TLfM" TargetMode="External"/><Relationship Id="rId1" Type="http://schemas.openxmlformats.org/officeDocument/2006/relationships/slideLayout" Target="../slideLayouts/slideLayout2.xml"/><Relationship Id="rId5" Type="http://schemas.openxmlformats.org/officeDocument/2006/relationships/hyperlink" Target="https://www.youtube.com/watch?v=Apg_aEwvzGM" TargetMode="External"/><Relationship Id="rId4" Type="http://schemas.openxmlformats.org/officeDocument/2006/relationships/hyperlink" Target="https://www.youtube.com/watch?v=kmN9qD8vXbY"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www.youtube.com/watch?v=qtdTWo64FdY"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136358"/>
            <a:ext cx="8911687" cy="3031958"/>
          </a:xfrm>
        </p:spPr>
        <p:txBody>
          <a:bodyPr/>
          <a:lstStyle/>
          <a:p>
            <a:endParaRPr lang="es-ES" dirty="0">
              <a:solidFill>
                <a:schemeClr val="bg1"/>
              </a:solidFill>
            </a:endParaRPr>
          </a:p>
        </p:txBody>
      </p:sp>
      <p:sp>
        <p:nvSpPr>
          <p:cNvPr id="3" name="Marcador de contenido 2"/>
          <p:cNvSpPr>
            <a:spLocks noGrp="1"/>
          </p:cNvSpPr>
          <p:nvPr>
            <p:ph idx="1"/>
          </p:nvPr>
        </p:nvSpPr>
        <p:spPr>
          <a:xfrm>
            <a:off x="7299158" y="4291263"/>
            <a:ext cx="4141286" cy="1219201"/>
          </a:xfrm>
        </p:spPr>
        <p:txBody>
          <a:bodyPr/>
          <a:lstStyle/>
          <a:p>
            <a:r>
              <a:rPr lang="ca-ES" dirty="0" smtClean="0"/>
              <a:t>NOM:  ...............       .....................</a:t>
            </a:r>
          </a:p>
          <a:p>
            <a:r>
              <a:rPr lang="ca-ES" dirty="0" smtClean="0"/>
              <a:t>GRUP: 2n ESO .....</a:t>
            </a:r>
          </a:p>
          <a:p>
            <a:r>
              <a:rPr lang="ca-ES" dirty="0" smtClean="0"/>
              <a:t>PROFESSOR: Josep Marcos</a:t>
            </a:r>
          </a:p>
          <a:p>
            <a:endParaRPr lang="es-ES" dirty="0"/>
          </a:p>
        </p:txBody>
      </p:sp>
      <p:sp>
        <p:nvSpPr>
          <p:cNvPr id="4" name="Rectángulo 3"/>
          <p:cNvSpPr/>
          <p:nvPr/>
        </p:nvSpPr>
        <p:spPr>
          <a:xfrm>
            <a:off x="4323132" y="488830"/>
            <a:ext cx="4107215" cy="1754326"/>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5400" b="1" dirty="0" err="1">
                <a:ln/>
                <a:solidFill>
                  <a:srgbClr val="728653"/>
                </a:solidFill>
              </a:rPr>
              <a:t>Tecnologia</a:t>
            </a:r>
            <a:r>
              <a:rPr lang="es-ES" sz="5400" b="1" dirty="0">
                <a:ln/>
                <a:solidFill>
                  <a:srgbClr val="728653"/>
                </a:solidFill>
              </a:rPr>
              <a:t> </a:t>
            </a:r>
          </a:p>
          <a:p>
            <a:pPr algn="ctr"/>
            <a:r>
              <a:rPr lang="ca-ES" sz="5400" b="1" dirty="0">
                <a:ln/>
                <a:solidFill>
                  <a:srgbClr val="728653"/>
                </a:solidFill>
              </a:rPr>
              <a:t>2n</a:t>
            </a:r>
            <a:endParaRPr lang="es-ES" sz="5400" b="1" dirty="0">
              <a:ln/>
              <a:solidFill>
                <a:srgbClr val="728653"/>
              </a:solidFill>
            </a:endParaRPr>
          </a:p>
        </p:txBody>
      </p:sp>
      <p:sp>
        <p:nvSpPr>
          <p:cNvPr id="5" name="CuadroTexto 4"/>
          <p:cNvSpPr txBox="1"/>
          <p:nvPr/>
        </p:nvSpPr>
        <p:spPr>
          <a:xfrm>
            <a:off x="1812758" y="5727032"/>
            <a:ext cx="9440779" cy="523220"/>
          </a:xfrm>
          <a:prstGeom prst="rect">
            <a:avLst/>
          </a:prstGeom>
          <a:noFill/>
        </p:spPr>
        <p:txBody>
          <a:bodyPr wrap="square" rtlCol="0">
            <a:spAutoFit/>
          </a:bodyPr>
          <a:lstStyle/>
          <a:p>
            <a:pPr algn="ctr"/>
            <a:r>
              <a:rPr lang="ca-ES" sz="2800" dirty="0">
                <a:solidFill>
                  <a:prstClr val="black"/>
                </a:solidFill>
              </a:rPr>
              <a:t>INS Baix Penedès 2019-20</a:t>
            </a:r>
            <a:endParaRPr lang="es-ES" sz="2800" dirty="0">
              <a:solidFill>
                <a:prstClr val="black"/>
              </a:solidFill>
            </a:endParaRPr>
          </a:p>
        </p:txBody>
      </p:sp>
      <p:sp>
        <p:nvSpPr>
          <p:cNvPr id="6" name="Marcador de número de diapositiva 5"/>
          <p:cNvSpPr>
            <a:spLocks noGrp="1"/>
          </p:cNvSpPr>
          <p:nvPr>
            <p:ph type="sldNum" sz="quarter" idx="12"/>
          </p:nvPr>
        </p:nvSpPr>
        <p:spPr/>
        <p:txBody>
          <a:bodyPr/>
          <a:lstStyle/>
          <a:p>
            <a:fld id="{7B734DDA-97EA-4979-B9C1-A855BFEBF6FC}" type="slidenum">
              <a:rPr lang="es-ES" smtClean="0"/>
              <a:pPr/>
              <a:t>1</a:t>
            </a:fld>
            <a:endParaRPr lang="es-ES"/>
          </a:p>
        </p:txBody>
      </p:sp>
    </p:spTree>
    <p:extLst>
      <p:ext uri="{BB962C8B-B14F-4D97-AF65-F5344CB8AC3E}">
        <p14:creationId xmlns:p14="http://schemas.microsoft.com/office/powerpoint/2010/main" val="130418194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Centrals Tèrmiques</a:t>
            </a:r>
            <a:endParaRPr lang="es-ES" sz="2800" b="1" dirty="0">
              <a:solidFill>
                <a:srgbClr val="FF0000"/>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10</a:t>
            </a:fld>
            <a:endParaRPr lang="es-ES"/>
          </a:p>
        </p:txBody>
      </p:sp>
      <p:pic>
        <p:nvPicPr>
          <p:cNvPr id="2050" name="Picture 2" descr="Resultat d'imatges de central term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21695" y="1152907"/>
            <a:ext cx="5893248" cy="403957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7281026" y="1404257"/>
            <a:ext cx="4699164" cy="3970318"/>
          </a:xfrm>
          <a:prstGeom prst="rect">
            <a:avLst/>
          </a:prstGeom>
          <a:noFill/>
          <a:ln>
            <a:solidFill>
              <a:schemeClr val="bg2">
                <a:lumMod val="50000"/>
              </a:schemeClr>
            </a:solidFill>
          </a:ln>
        </p:spPr>
        <p:txBody>
          <a:bodyPr wrap="square" rtlCol="0">
            <a:spAutoFit/>
          </a:bodyPr>
          <a:lstStyle/>
          <a:p>
            <a:r>
              <a:rPr lang="ca-ES" dirty="0">
                <a:solidFill>
                  <a:prstClr val="black"/>
                </a:solidFill>
              </a:rPr>
              <a:t>FUNCIONAMENT:</a:t>
            </a:r>
          </a:p>
          <a:p>
            <a:r>
              <a:rPr lang="ca-ES" dirty="0">
                <a:solidFill>
                  <a:prstClr val="black"/>
                </a:solidFill>
              </a:rPr>
              <a:t>El combustible que crema en la caldera produeix vapor d’aigua a pressió elevada, aquest vapor fa girar una turbina que fa girar l’alternador que produeix l’electricitat.</a:t>
            </a:r>
          </a:p>
          <a:p>
            <a:r>
              <a:rPr lang="ca-ES" dirty="0">
                <a:solidFill>
                  <a:prstClr val="black"/>
                </a:solidFill>
              </a:rPr>
              <a:t>El vapor que surt de la turbina passa al condensador on es converteix en aigua que passa de nou a la caldera i comença el cicle.</a:t>
            </a:r>
          </a:p>
          <a:p>
            <a:r>
              <a:rPr lang="ca-ES" dirty="0">
                <a:solidFill>
                  <a:prstClr val="black"/>
                </a:solidFill>
              </a:rPr>
              <a:t>Les centrals tèrmiques tenen un impacte ambiental molt important, causen pluja àcida i efecte hivernacle</a:t>
            </a:r>
          </a:p>
          <a:p>
            <a:endParaRPr lang="es-ES" dirty="0">
              <a:solidFill>
                <a:prstClr val="black"/>
              </a:solidFill>
            </a:endParaRPr>
          </a:p>
        </p:txBody>
      </p:sp>
    </p:spTree>
    <p:extLst>
      <p:ext uri="{BB962C8B-B14F-4D97-AF65-F5344CB8AC3E}">
        <p14:creationId xmlns:p14="http://schemas.microsoft.com/office/powerpoint/2010/main" val="28956491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1074821"/>
            <a:ext cx="8915400" cy="5702968"/>
          </a:xfrm>
        </p:spPr>
        <p:txBody>
          <a:bodyPr>
            <a:normAutofit/>
          </a:bodyPr>
          <a:lstStyle/>
          <a:p>
            <a:pPr marL="0" indent="0">
              <a:buNone/>
            </a:pPr>
            <a:r>
              <a:rPr lang="ca-ES" sz="1200" b="1" dirty="0">
                <a:solidFill>
                  <a:schemeClr val="tx1"/>
                </a:solidFill>
                <a:hlinkClick r:id="rId2"/>
              </a:rPr>
              <a:t>https://</a:t>
            </a:r>
            <a:r>
              <a:rPr lang="ca-ES" sz="1200" b="1" dirty="0" smtClean="0">
                <a:solidFill>
                  <a:schemeClr val="tx1"/>
                </a:solidFill>
                <a:hlinkClick r:id="rId2"/>
              </a:rPr>
              <a:t>www.youtube.com/watch?v=zGSN3EYK138</a:t>
            </a:r>
            <a:endParaRPr lang="ca-ES" sz="1200" b="1" dirty="0" smtClean="0">
              <a:solidFill>
                <a:schemeClr val="tx1"/>
              </a:solidFill>
            </a:endParaRPr>
          </a:p>
          <a:p>
            <a:pPr marL="0" indent="0">
              <a:buNone/>
            </a:pPr>
            <a:r>
              <a:rPr lang="ca-ES" sz="1200" b="1" dirty="0">
                <a:solidFill>
                  <a:schemeClr val="tx1"/>
                </a:solidFill>
                <a:hlinkClick r:id="rId3"/>
              </a:rPr>
              <a:t>https://</a:t>
            </a:r>
            <a:r>
              <a:rPr lang="ca-ES" sz="1200" b="1" dirty="0" smtClean="0">
                <a:solidFill>
                  <a:schemeClr val="tx1"/>
                </a:solidFill>
                <a:hlinkClick r:id="rId3"/>
              </a:rPr>
              <a:t>www.youtube.com/watch?v=sNF0NfdNKyU</a:t>
            </a:r>
            <a:endParaRPr lang="ca-ES" sz="1200" b="1" dirty="0" smtClean="0">
              <a:solidFill>
                <a:schemeClr val="tx1"/>
              </a:solidFill>
            </a:endParaRPr>
          </a:p>
          <a:p>
            <a:pPr marL="0" indent="0">
              <a:buNone/>
            </a:pPr>
            <a:r>
              <a:rPr lang="ca-ES" sz="1400" dirty="0" smtClean="0">
                <a:solidFill>
                  <a:schemeClr val="tx1"/>
                </a:solidFill>
              </a:rPr>
              <a:t>Els fums amb contaminants perillosos, reaccionen amb la humitat de l’aire i formen àcids sulfúric i nítric que acidifiquen l’aigua de la pluja que afecta els boscos i cultius</a:t>
            </a:r>
          </a:p>
          <a:p>
            <a:pPr marL="0" indent="0">
              <a:buNone/>
            </a:pPr>
            <a:endParaRPr lang="ca-ES" sz="2000" dirty="0">
              <a:solidFill>
                <a:srgbClr val="FF0000"/>
              </a:solidFill>
            </a:endParaRPr>
          </a:p>
          <a:p>
            <a:pPr marL="0" indent="0">
              <a:buNone/>
            </a:pPr>
            <a:endParaRPr lang="ca-ES" sz="2000" b="1" dirty="0" smtClean="0">
              <a:solidFill>
                <a:srgbClr val="FF0000"/>
              </a:solidFill>
            </a:endParaRPr>
          </a:p>
          <a:p>
            <a:pPr marL="0" indent="0">
              <a:buNone/>
            </a:pPr>
            <a:r>
              <a:rPr lang="ca-ES" sz="2000" b="1" dirty="0" smtClean="0">
                <a:solidFill>
                  <a:srgbClr val="FF0000"/>
                </a:solidFill>
              </a:rPr>
              <a:t>                                                           </a:t>
            </a:r>
          </a:p>
          <a:p>
            <a:pPr marL="0" indent="0">
              <a:buNone/>
            </a:pPr>
            <a:r>
              <a:rPr lang="ca-ES" sz="2000" b="1" dirty="0" smtClean="0">
                <a:solidFill>
                  <a:srgbClr val="FF0000"/>
                </a:solidFill>
              </a:rPr>
              <a:t>L’efecte hivernacle</a:t>
            </a:r>
          </a:p>
          <a:p>
            <a:pPr marL="0" indent="0">
              <a:buNone/>
            </a:pPr>
            <a:r>
              <a:rPr lang="es-ES" sz="1200" b="1" dirty="0">
                <a:hlinkClick r:id="rId4"/>
              </a:rPr>
              <a:t>https://</a:t>
            </a:r>
            <a:r>
              <a:rPr lang="es-ES" sz="1200" b="1" dirty="0" smtClean="0">
                <a:hlinkClick r:id="rId4"/>
              </a:rPr>
              <a:t>www.youtube.com/watch?v=Gwfs3IKEjok</a:t>
            </a:r>
            <a:endParaRPr lang="es-ES" sz="1200" b="1" dirty="0" smtClean="0"/>
          </a:p>
          <a:p>
            <a:pPr marL="0" indent="0">
              <a:buNone/>
            </a:pPr>
            <a:r>
              <a:rPr lang="es-ES" sz="1200" b="1" dirty="0">
                <a:hlinkClick r:id="rId5"/>
              </a:rPr>
              <a:t>https://</a:t>
            </a:r>
            <a:r>
              <a:rPr lang="es-ES" sz="1200" b="1" dirty="0" smtClean="0">
                <a:hlinkClick r:id="rId5"/>
              </a:rPr>
              <a:t>www.youtube.com/watch?v=7ihfgboZnJ8</a:t>
            </a:r>
            <a:endParaRPr lang="es-ES" sz="1200" b="1" dirty="0" smtClean="0"/>
          </a:p>
          <a:p>
            <a:pPr marL="0" indent="0">
              <a:buNone/>
            </a:pPr>
            <a:r>
              <a:rPr lang="ca-ES" sz="1200" b="1" dirty="0" smtClean="0"/>
              <a:t>Es un fenomen provocat pel CO2 i altres gasos que absorbeixen i retenen la radiació solar que incrementa la temperatura del nostre planeta i te greus efectes climàtics.</a:t>
            </a:r>
            <a:endParaRPr lang="es-ES" sz="1200" b="1" dirty="0"/>
          </a:p>
          <a:p>
            <a:pPr marL="0" indent="0">
              <a:buNone/>
            </a:pPr>
            <a:endParaRPr lang="es-ES" sz="1200" b="1"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11</a:t>
            </a:fld>
            <a:endParaRPr lang="es-ES"/>
          </a:p>
        </p:txBody>
      </p:sp>
      <p:sp>
        <p:nvSpPr>
          <p:cNvPr id="5" name="Título 1"/>
          <p:cNvSpPr>
            <a:spLocks noGrp="1"/>
          </p:cNvSpPr>
          <p:nvPr>
            <p:ph type="title"/>
          </p:nvPr>
        </p:nvSpPr>
        <p:spPr>
          <a:xfrm>
            <a:off x="2592388" y="623888"/>
            <a:ext cx="8912225" cy="528637"/>
          </a:xfrm>
        </p:spPr>
        <p:txBody>
          <a:bodyPr>
            <a:normAutofit/>
          </a:bodyPr>
          <a:lstStyle/>
          <a:p>
            <a:r>
              <a:rPr lang="ca-ES" sz="2000" b="1" dirty="0" smtClean="0">
                <a:solidFill>
                  <a:srgbClr val="FF0000"/>
                </a:solidFill>
              </a:rPr>
              <a:t>La pluja àcida</a:t>
            </a:r>
            <a:endParaRPr lang="es-ES" sz="2000" b="1" dirty="0">
              <a:solidFill>
                <a:srgbClr val="FF0000"/>
              </a:solidFill>
            </a:endParaRPr>
          </a:p>
        </p:txBody>
      </p:sp>
      <p:sp>
        <p:nvSpPr>
          <p:cNvPr id="2" name="AutoShape 2" descr="Resultat d'imatges de lluvia acid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solidFill>
                <a:prstClr val="black"/>
              </a:solidFill>
            </a:endParaRPr>
          </a:p>
        </p:txBody>
      </p:sp>
      <p:sp>
        <p:nvSpPr>
          <p:cNvPr id="8" name="AutoShape 8" descr="Resultat d'imatges de lluvia aci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ES">
              <a:solidFill>
                <a:prstClr val="black"/>
              </a:solidFill>
            </a:endParaRPr>
          </a:p>
        </p:txBody>
      </p:sp>
      <p:pic>
        <p:nvPicPr>
          <p:cNvPr id="9" name="Imagen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7008" y="2274573"/>
            <a:ext cx="3619500" cy="1257300"/>
          </a:xfrm>
          <a:prstGeom prst="rect">
            <a:avLst/>
          </a:prstGeom>
        </p:spPr>
      </p:pic>
      <p:pic>
        <p:nvPicPr>
          <p:cNvPr id="10" name="Imagen 9"/>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147207" y="2205790"/>
            <a:ext cx="3811921" cy="2127584"/>
          </a:xfrm>
          <a:prstGeom prst="rect">
            <a:avLst/>
          </a:prstGeom>
        </p:spPr>
      </p:pic>
      <p:pic>
        <p:nvPicPr>
          <p:cNvPr id="13" name="Imagen 12"/>
          <p:cNvPicPr>
            <a:picLocks noChangeAspect="1"/>
          </p:cNvPicPr>
          <p:nvPr/>
        </p:nvPicPr>
        <p:blipFill>
          <a:blip r:embed="rId8"/>
          <a:stretch>
            <a:fillRect/>
          </a:stretch>
        </p:blipFill>
        <p:spPr>
          <a:xfrm>
            <a:off x="5074317" y="5077175"/>
            <a:ext cx="2874545" cy="1703069"/>
          </a:xfrm>
          <a:prstGeom prst="rect">
            <a:avLst/>
          </a:prstGeom>
        </p:spPr>
      </p:pic>
    </p:spTree>
    <p:extLst>
      <p:ext uri="{BB962C8B-B14F-4D97-AF65-F5344CB8AC3E}">
        <p14:creationId xmlns:p14="http://schemas.microsoft.com/office/powerpoint/2010/main" val="33238530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051800" y="1152907"/>
            <a:ext cx="9041315" cy="5528630"/>
          </a:xfrm>
        </p:spPr>
        <p:txBody>
          <a:bodyPr/>
          <a:lstStyle/>
          <a:p>
            <a:pPr marL="0" indent="0">
              <a:buNone/>
            </a:pPr>
            <a:r>
              <a:rPr lang="ca-ES" dirty="0" smtClean="0"/>
              <a:t>                   </a:t>
            </a:r>
          </a:p>
          <a:p>
            <a:r>
              <a:rPr lang="ca-ES" dirty="0" smtClean="0"/>
              <a:t>                                                                                 </a:t>
            </a:r>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ca-ES" dirty="0" smtClean="0"/>
          </a:p>
          <a:p>
            <a:endParaRPr lang="ca-ES" dirty="0"/>
          </a:p>
          <a:p>
            <a:endParaRPr lang="ca-ES" dirty="0" smtClean="0"/>
          </a:p>
          <a:p>
            <a:r>
              <a:rPr lang="ca-ES" dirty="0" smtClean="0"/>
              <a:t>Activitats 7,8,9, 10,12, 13, 14 i 15   pàgina 16</a:t>
            </a:r>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12</a:t>
            </a:fld>
            <a:endParaRPr lang="es-ES"/>
          </a:p>
        </p:txBody>
      </p:sp>
      <p:sp>
        <p:nvSpPr>
          <p:cNvPr id="5"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Centrals nuclears</a:t>
            </a:r>
            <a:endParaRPr lang="es-ES" sz="2800" b="1" dirty="0">
              <a:solidFill>
                <a:srgbClr val="FF0000"/>
              </a:solidFill>
            </a:endParaRPr>
          </a:p>
        </p:txBody>
      </p:sp>
      <p:pic>
        <p:nvPicPr>
          <p:cNvPr id="7" name="Imagen 6"/>
          <p:cNvPicPr>
            <a:picLocks noChangeAspect="1"/>
          </p:cNvPicPr>
          <p:nvPr/>
        </p:nvPicPr>
        <p:blipFill>
          <a:blip r:embed="rId2"/>
          <a:stretch>
            <a:fillRect/>
          </a:stretch>
        </p:blipFill>
        <p:spPr>
          <a:xfrm>
            <a:off x="2713811" y="1551645"/>
            <a:ext cx="4438273" cy="2487384"/>
          </a:xfrm>
          <a:prstGeom prst="rect">
            <a:avLst/>
          </a:prstGeom>
        </p:spPr>
      </p:pic>
      <p:sp>
        <p:nvSpPr>
          <p:cNvPr id="10" name="CuadroTexto 9"/>
          <p:cNvSpPr txBox="1"/>
          <p:nvPr/>
        </p:nvSpPr>
        <p:spPr>
          <a:xfrm>
            <a:off x="7931472" y="1575633"/>
            <a:ext cx="2896949" cy="3385542"/>
          </a:xfrm>
          <a:prstGeom prst="rect">
            <a:avLst/>
          </a:prstGeom>
          <a:noFill/>
        </p:spPr>
        <p:txBody>
          <a:bodyPr wrap="square" rtlCol="0">
            <a:spAutoFit/>
          </a:bodyPr>
          <a:lstStyle/>
          <a:p>
            <a:r>
              <a:rPr lang="ca-ES" dirty="0">
                <a:solidFill>
                  <a:prstClr val="black"/>
                </a:solidFill>
              </a:rPr>
              <a:t>Funcionament:</a:t>
            </a:r>
          </a:p>
          <a:p>
            <a:r>
              <a:rPr lang="ca-ES" sz="1400" dirty="0">
                <a:solidFill>
                  <a:prstClr val="black"/>
                </a:solidFill>
              </a:rPr>
              <a:t>Les reaccions nuclears que es produeixen en el nucli del reactor generen una gran quantitat de calor, que serveix per escalfar l‘aigua, que surt del reactor en forma de vapor i arriba a la turbina i la fa girar , la turbina fa girar l’alternador que genera l'electricitat. El vapor de la turbina passa al condensador i es transforma en aigua que mitjançant una bomba torna al reactor i comença el cicle.</a:t>
            </a:r>
            <a:endParaRPr lang="es-ES" sz="1400" dirty="0">
              <a:solidFill>
                <a:prstClr val="black"/>
              </a:solidFill>
            </a:endParaRPr>
          </a:p>
        </p:txBody>
      </p:sp>
    </p:spTree>
    <p:extLst>
      <p:ext uri="{BB962C8B-B14F-4D97-AF65-F5344CB8AC3E}">
        <p14:creationId xmlns:p14="http://schemas.microsoft.com/office/powerpoint/2010/main" val="3814653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92925" y="1152907"/>
            <a:ext cx="8915400" cy="4758315"/>
          </a:xfrm>
        </p:spPr>
        <p:txBody>
          <a:bodyPr/>
          <a:lstStyle/>
          <a:p>
            <a:r>
              <a:rPr lang="ca-ES" dirty="0" smtClean="0"/>
              <a:t>Una central solar és una instal·lació destinada a aprofitar la radiació del Sol per generar energia elèctrica.</a:t>
            </a:r>
          </a:p>
          <a:p>
            <a:endParaRPr lang="ca-ES" dirty="0"/>
          </a:p>
          <a:p>
            <a:endParaRPr lang="ca-ES" dirty="0" smtClean="0"/>
          </a:p>
          <a:p>
            <a:endParaRPr lang="ca-ES" dirty="0"/>
          </a:p>
          <a:p>
            <a:endParaRPr lang="ca-ES" dirty="0" smtClean="0"/>
          </a:p>
          <a:p>
            <a:endParaRPr lang="ca-ES" dirty="0"/>
          </a:p>
          <a:p>
            <a:endParaRPr lang="ca-ES" dirty="0" smtClean="0"/>
          </a:p>
          <a:p>
            <a:endParaRPr lang="ca-ES" dirty="0"/>
          </a:p>
          <a:p>
            <a:r>
              <a:rPr lang="ca-ES" b="1" dirty="0" smtClean="0">
                <a:solidFill>
                  <a:srgbClr val="FF0000"/>
                </a:solidFill>
              </a:rPr>
              <a:t>Central solar tèrmica</a:t>
            </a:r>
            <a:r>
              <a:rPr lang="ca-ES" dirty="0" smtClean="0"/>
              <a:t> aprofita la calor del Sol per escalfar aigua</a:t>
            </a:r>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13</a:t>
            </a:fld>
            <a:endParaRPr lang="es-ES"/>
          </a:p>
        </p:txBody>
      </p:sp>
      <p:sp>
        <p:nvSpPr>
          <p:cNvPr id="5"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Centrals solars</a:t>
            </a:r>
            <a:endParaRPr lang="es-ES" sz="2800" b="1" dirty="0">
              <a:solidFill>
                <a:srgbClr val="FF0000"/>
              </a:solidFill>
            </a:endParaRPr>
          </a:p>
        </p:txBody>
      </p:sp>
      <p:pic>
        <p:nvPicPr>
          <p:cNvPr id="2" name="Imagen 1"/>
          <p:cNvPicPr>
            <a:picLocks noChangeAspect="1"/>
          </p:cNvPicPr>
          <p:nvPr/>
        </p:nvPicPr>
        <p:blipFill>
          <a:blip r:embed="rId2"/>
          <a:stretch>
            <a:fillRect/>
          </a:stretch>
        </p:blipFill>
        <p:spPr>
          <a:xfrm>
            <a:off x="2910889" y="2226092"/>
            <a:ext cx="3609862" cy="1952876"/>
          </a:xfrm>
          <a:prstGeom prst="rect">
            <a:avLst/>
          </a:prstGeom>
        </p:spPr>
      </p:pic>
      <p:pic>
        <p:nvPicPr>
          <p:cNvPr id="6" name="Imagen 5"/>
          <p:cNvPicPr>
            <a:picLocks noChangeAspect="1"/>
          </p:cNvPicPr>
          <p:nvPr/>
        </p:nvPicPr>
        <p:blipFill>
          <a:blip r:embed="rId3"/>
          <a:stretch>
            <a:fillRect/>
          </a:stretch>
        </p:blipFill>
        <p:spPr>
          <a:xfrm>
            <a:off x="6842427" y="2226093"/>
            <a:ext cx="3736985" cy="1952876"/>
          </a:xfrm>
          <a:prstGeom prst="rect">
            <a:avLst/>
          </a:prstGeom>
        </p:spPr>
      </p:pic>
    </p:spTree>
    <p:extLst>
      <p:ext uri="{BB962C8B-B14F-4D97-AF65-F5344CB8AC3E}">
        <p14:creationId xmlns:p14="http://schemas.microsoft.com/office/powerpoint/2010/main" val="10524077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1152907"/>
            <a:ext cx="8915400" cy="4758315"/>
          </a:xfrm>
        </p:spPr>
        <p:txBody>
          <a:bodyPr/>
          <a:lstStyle/>
          <a:p>
            <a:r>
              <a:rPr lang="ca-ES" dirty="0" smtClean="0">
                <a:solidFill>
                  <a:srgbClr val="FF0000"/>
                </a:solidFill>
              </a:rPr>
              <a:t>Energia eòlica </a:t>
            </a:r>
            <a:r>
              <a:rPr lang="ca-ES" dirty="0" smtClean="0"/>
              <a:t>es basa en l’aprofitament del moviment i la força del vent per fer un treball o generar electricitat</a:t>
            </a:r>
          </a:p>
          <a:p>
            <a:r>
              <a:rPr lang="ca-ES" u="sng" dirty="0" smtClean="0"/>
              <a:t>Aeromotor</a:t>
            </a:r>
            <a:r>
              <a:rPr lang="ca-ES" dirty="0" smtClean="0"/>
              <a:t> s’utilitza per extraure aigua dels pous</a:t>
            </a:r>
          </a:p>
          <a:p>
            <a:r>
              <a:rPr lang="ca-ES" u="sng" dirty="0" smtClean="0"/>
              <a:t>Aerogenerador</a:t>
            </a:r>
            <a:r>
              <a:rPr lang="ca-ES" dirty="0" smtClean="0"/>
              <a:t> s’utilitza per generar electricitat</a:t>
            </a:r>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14</a:t>
            </a:fld>
            <a:endParaRPr lang="es-ES"/>
          </a:p>
        </p:txBody>
      </p:sp>
      <p:sp>
        <p:nvSpPr>
          <p:cNvPr id="5"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Parcs eòlics</a:t>
            </a:r>
            <a:endParaRPr lang="es-ES" sz="2800" b="1" dirty="0">
              <a:solidFill>
                <a:srgbClr val="FF0000"/>
              </a:solidFill>
            </a:endParaRPr>
          </a:p>
        </p:txBody>
      </p:sp>
      <p:pic>
        <p:nvPicPr>
          <p:cNvPr id="6" name="Imagen 5"/>
          <p:cNvPicPr>
            <a:picLocks noChangeAspect="1"/>
          </p:cNvPicPr>
          <p:nvPr/>
        </p:nvPicPr>
        <p:blipFill>
          <a:blip r:embed="rId2"/>
          <a:stretch>
            <a:fillRect/>
          </a:stretch>
        </p:blipFill>
        <p:spPr>
          <a:xfrm>
            <a:off x="8715410" y="2540933"/>
            <a:ext cx="2638425" cy="1733550"/>
          </a:xfrm>
          <a:prstGeom prst="rect">
            <a:avLst/>
          </a:prstGeom>
        </p:spPr>
      </p:pic>
      <p:pic>
        <p:nvPicPr>
          <p:cNvPr id="8" name="Imagen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89212" y="3232892"/>
            <a:ext cx="5191850" cy="3067478"/>
          </a:xfrm>
          <a:prstGeom prst="rect">
            <a:avLst/>
          </a:prstGeom>
        </p:spPr>
      </p:pic>
    </p:spTree>
    <p:extLst>
      <p:ext uri="{BB962C8B-B14F-4D97-AF65-F5344CB8AC3E}">
        <p14:creationId xmlns:p14="http://schemas.microsoft.com/office/powerpoint/2010/main" val="3940557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5499" y="1176676"/>
            <a:ext cx="8915400" cy="4692022"/>
          </a:xfrm>
        </p:spPr>
        <p:txBody>
          <a:bodyPr>
            <a:normAutofit/>
          </a:bodyPr>
          <a:lstStyle/>
          <a:p>
            <a:endParaRPr lang="ca-ES" dirty="0" smtClean="0"/>
          </a:p>
          <a:p>
            <a:r>
              <a:rPr lang="ca-ES" b="1" dirty="0" smtClean="0">
                <a:solidFill>
                  <a:srgbClr val="FF0000"/>
                </a:solidFill>
              </a:rPr>
              <a:t>La biomassa  </a:t>
            </a:r>
            <a:r>
              <a:rPr lang="ca-ES" dirty="0" smtClean="0"/>
              <a:t>És la matèria orgànica de origen animal o vegetal de la es pot obtenir energia</a:t>
            </a:r>
          </a:p>
          <a:p>
            <a:endParaRPr lang="ca-ES" dirty="0"/>
          </a:p>
          <a:p>
            <a:r>
              <a:rPr lang="ca-ES" b="1" dirty="0" smtClean="0">
                <a:solidFill>
                  <a:srgbClr val="FF0000"/>
                </a:solidFill>
              </a:rPr>
              <a:t>Energia geotèrmica  </a:t>
            </a:r>
            <a:r>
              <a:rPr lang="ca-ES" dirty="0" smtClean="0"/>
              <a:t>És la que prové de l’energia del interior de la terra i que es manifesta en forma de calor ( guèisers, aigües termals volcans....)</a:t>
            </a:r>
          </a:p>
          <a:p>
            <a:r>
              <a:rPr lang="ca-ES" dirty="0" smtClean="0"/>
              <a:t>A les centrals geotèrmiques aquesta energia es fa servir com a font primària per produir electricitat.</a:t>
            </a:r>
          </a:p>
          <a:p>
            <a:endParaRPr lang="ca-ES" dirty="0"/>
          </a:p>
          <a:p>
            <a:r>
              <a:rPr lang="ca-ES" b="1" dirty="0" smtClean="0">
                <a:solidFill>
                  <a:srgbClr val="FF0000"/>
                </a:solidFill>
              </a:rPr>
              <a:t>Energia mareomotriu </a:t>
            </a:r>
            <a:r>
              <a:rPr lang="ca-ES" dirty="0" smtClean="0"/>
              <a:t>És la utilització del moviment del aigua del mar (onades, marees, corrents   i marins ) per produir electricitat.</a:t>
            </a:r>
          </a:p>
          <a:p>
            <a:endParaRPr lang="ca-ES" dirty="0"/>
          </a:p>
          <a:p>
            <a:endParaRPr lang="ca-ES" dirty="0" smtClean="0"/>
          </a:p>
          <a:p>
            <a:endParaRPr lang="ca-ES" dirty="0" smtClean="0"/>
          </a:p>
          <a:p>
            <a:pPr marL="0" indent="0">
              <a:buNone/>
            </a:pPr>
            <a:endParaRPr lang="ca-ES" dirty="0" smtClean="0"/>
          </a:p>
          <a:p>
            <a:endParaRPr lang="ca-ES" dirty="0"/>
          </a:p>
          <a:p>
            <a:endParaRPr lang="ca-ES" dirty="0" smtClean="0"/>
          </a:p>
          <a:p>
            <a:endParaRPr lang="ca-ES" dirty="0"/>
          </a:p>
          <a:p>
            <a:endParaRPr lang="ca-ES" dirty="0" smtClean="0"/>
          </a:p>
          <a:p>
            <a:endParaRPr lang="ca-ES" dirty="0"/>
          </a:p>
          <a:p>
            <a:endParaRPr lang="ca-ES" dirty="0" smtClean="0"/>
          </a:p>
          <a:p>
            <a:endParaRPr lang="ca-ES" dirty="0"/>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15</a:t>
            </a:fld>
            <a:endParaRPr lang="es-ES"/>
          </a:p>
        </p:txBody>
      </p:sp>
      <p:sp>
        <p:nvSpPr>
          <p:cNvPr id="5" name="Título 1"/>
          <p:cNvSpPr>
            <a:spLocks noGrp="1"/>
          </p:cNvSpPr>
          <p:nvPr>
            <p:ph type="title"/>
          </p:nvPr>
        </p:nvSpPr>
        <p:spPr>
          <a:xfrm>
            <a:off x="2592925" y="624110"/>
            <a:ext cx="8911687" cy="552566"/>
          </a:xfrm>
        </p:spPr>
        <p:txBody>
          <a:bodyPr>
            <a:normAutofit/>
          </a:bodyPr>
          <a:lstStyle/>
          <a:p>
            <a:pPr algn="ctr"/>
            <a:r>
              <a:rPr lang="ca-ES" sz="2800" b="1" dirty="0" smtClean="0">
                <a:solidFill>
                  <a:srgbClr val="FF0000"/>
                </a:solidFill>
              </a:rPr>
              <a:t>Altres fonts per a la producció d’electricitat</a:t>
            </a:r>
            <a:endParaRPr lang="es-ES" sz="2800" b="1" dirty="0">
              <a:solidFill>
                <a:srgbClr val="FF0000"/>
              </a:solidFill>
            </a:endParaRPr>
          </a:p>
        </p:txBody>
      </p:sp>
      <p:pic>
        <p:nvPicPr>
          <p:cNvPr id="6" name="Imagen 5"/>
          <p:cNvPicPr>
            <a:picLocks noChangeAspect="1"/>
          </p:cNvPicPr>
          <p:nvPr/>
        </p:nvPicPr>
        <p:blipFill>
          <a:blip r:embed="rId2"/>
          <a:stretch>
            <a:fillRect/>
          </a:stretch>
        </p:blipFill>
        <p:spPr>
          <a:xfrm>
            <a:off x="8212265" y="5109411"/>
            <a:ext cx="3288634" cy="1828800"/>
          </a:xfrm>
          <a:prstGeom prst="rect">
            <a:avLst/>
          </a:prstGeom>
        </p:spPr>
      </p:pic>
    </p:spTree>
    <p:extLst>
      <p:ext uri="{BB962C8B-B14F-4D97-AF65-F5344CB8AC3E}">
        <p14:creationId xmlns:p14="http://schemas.microsoft.com/office/powerpoint/2010/main" val="141286025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1243263"/>
            <a:ext cx="8915400" cy="4667959"/>
          </a:xfrm>
        </p:spPr>
        <p:txBody>
          <a:bodyPr/>
          <a:lstStyle/>
          <a:p>
            <a:r>
              <a:rPr lang="ca-ES" dirty="0" smtClean="0"/>
              <a:t>L’energia elèctrica ha de ser sostenible es a dir , ha de poder satisfer les necessitats  de les generacions presents , sense comprometre les possibilitats de les generacions del futur. </a:t>
            </a:r>
          </a:p>
          <a:p>
            <a:r>
              <a:rPr lang="ca-ES" dirty="0" smtClean="0"/>
              <a:t>Podrem aconseguir la sostenibilitat de l’energia elèctrica :</a:t>
            </a:r>
          </a:p>
          <a:p>
            <a:r>
              <a:rPr lang="ca-ES" dirty="0" smtClean="0"/>
              <a:t>1- Amb l’estalvi energètic</a:t>
            </a:r>
          </a:p>
          <a:p>
            <a:r>
              <a:rPr lang="ca-ES" dirty="0" smtClean="0"/>
              <a:t>2- Amb eficiència energètica</a:t>
            </a:r>
          </a:p>
          <a:p>
            <a:r>
              <a:rPr lang="ca-ES" dirty="0" smtClean="0"/>
              <a:t>3- Generant l’electricitat de fonts d’energia renovables i no contaminats</a:t>
            </a:r>
          </a:p>
          <a:p>
            <a:endParaRPr lang="ca-ES" dirty="0" smtClean="0"/>
          </a:p>
          <a:p>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16</a:t>
            </a:fld>
            <a:endParaRPr lang="es-ES"/>
          </a:p>
        </p:txBody>
      </p:sp>
      <p:sp>
        <p:nvSpPr>
          <p:cNvPr id="5" name="Título 1"/>
          <p:cNvSpPr>
            <a:spLocks noGrp="1"/>
          </p:cNvSpPr>
          <p:nvPr>
            <p:ph type="title"/>
          </p:nvPr>
        </p:nvSpPr>
        <p:spPr/>
        <p:txBody>
          <a:bodyPr>
            <a:normAutofit/>
          </a:bodyPr>
          <a:lstStyle/>
          <a:p>
            <a:pPr algn="ctr"/>
            <a:r>
              <a:rPr lang="ca-ES" sz="2800" b="1" dirty="0" smtClean="0">
                <a:solidFill>
                  <a:srgbClr val="FF0000"/>
                </a:solidFill>
              </a:rPr>
              <a:t>Energia elèctrica i sostenibilitat</a:t>
            </a:r>
            <a:endParaRPr lang="es-ES" sz="2800" b="1" dirty="0">
              <a:solidFill>
                <a:srgbClr val="FF0000"/>
              </a:solidFill>
            </a:endParaRPr>
          </a:p>
        </p:txBody>
      </p:sp>
      <p:pic>
        <p:nvPicPr>
          <p:cNvPr id="2" name="Imagen 1"/>
          <p:cNvPicPr>
            <a:picLocks noChangeAspect="1"/>
          </p:cNvPicPr>
          <p:nvPr/>
        </p:nvPicPr>
        <p:blipFill>
          <a:blip r:embed="rId2"/>
          <a:stretch>
            <a:fillRect/>
          </a:stretch>
        </p:blipFill>
        <p:spPr>
          <a:xfrm>
            <a:off x="2843212" y="4010526"/>
            <a:ext cx="3382786" cy="1900696"/>
          </a:xfrm>
          <a:prstGeom prst="rect">
            <a:avLst/>
          </a:prstGeom>
        </p:spPr>
      </p:pic>
      <p:pic>
        <p:nvPicPr>
          <p:cNvPr id="7" name="Imagen 6"/>
          <p:cNvPicPr>
            <a:picLocks noChangeAspect="1"/>
          </p:cNvPicPr>
          <p:nvPr/>
        </p:nvPicPr>
        <p:blipFill>
          <a:blip r:embed="rId3"/>
          <a:stretch>
            <a:fillRect/>
          </a:stretch>
        </p:blipFill>
        <p:spPr>
          <a:xfrm>
            <a:off x="7180306" y="4125856"/>
            <a:ext cx="1799975" cy="1473367"/>
          </a:xfrm>
          <a:prstGeom prst="rect">
            <a:avLst/>
          </a:prstGeom>
        </p:spPr>
      </p:pic>
      <p:pic>
        <p:nvPicPr>
          <p:cNvPr id="8" name="Imagen 7"/>
          <p:cNvPicPr>
            <a:picLocks noChangeAspect="1"/>
          </p:cNvPicPr>
          <p:nvPr/>
        </p:nvPicPr>
        <p:blipFill>
          <a:blip r:embed="rId4"/>
          <a:stretch>
            <a:fillRect/>
          </a:stretch>
        </p:blipFill>
        <p:spPr>
          <a:xfrm>
            <a:off x="9541892" y="4635709"/>
            <a:ext cx="1835275" cy="1101165"/>
          </a:xfrm>
          <a:prstGeom prst="rect">
            <a:avLst/>
          </a:prstGeom>
        </p:spPr>
      </p:pic>
    </p:spTree>
    <p:extLst>
      <p:ext uri="{BB962C8B-B14F-4D97-AF65-F5344CB8AC3E}">
        <p14:creationId xmlns:p14="http://schemas.microsoft.com/office/powerpoint/2010/main" val="16638304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1152907"/>
            <a:ext cx="8915400" cy="4758315"/>
          </a:xfrm>
        </p:spPr>
        <p:txBody>
          <a:bodyPr/>
          <a:lstStyle/>
          <a:p>
            <a:pPr marL="0" indent="0">
              <a:buNone/>
            </a:pPr>
            <a:r>
              <a:rPr lang="ca-ES" dirty="0" smtClean="0"/>
              <a:t>          </a:t>
            </a:r>
          </a:p>
          <a:p>
            <a:r>
              <a:rPr lang="ca-ES" dirty="0" smtClean="0"/>
              <a:t>Activitats finals  pàgines 26 i 27</a:t>
            </a:r>
            <a:endParaRPr lang="es-ES" dirty="0"/>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17</a:t>
            </a:fld>
            <a:endParaRPr lang="es-ES"/>
          </a:p>
        </p:txBody>
      </p:sp>
      <p:sp>
        <p:nvSpPr>
          <p:cNvPr id="5"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Activitats de repàs T-1</a:t>
            </a:r>
            <a:endParaRPr lang="es-ES" sz="2800" b="1" dirty="0">
              <a:solidFill>
                <a:srgbClr val="FF0000"/>
              </a:solidFill>
            </a:endParaRPr>
          </a:p>
        </p:txBody>
      </p:sp>
      <p:sp>
        <p:nvSpPr>
          <p:cNvPr id="9" name="CuadroTexto 8"/>
          <p:cNvSpPr txBox="1"/>
          <p:nvPr/>
        </p:nvSpPr>
        <p:spPr>
          <a:xfrm>
            <a:off x="1444150" y="3048900"/>
            <a:ext cx="10060462" cy="2862322"/>
          </a:xfrm>
          <a:prstGeom prst="rect">
            <a:avLst/>
          </a:prstGeom>
          <a:noFill/>
        </p:spPr>
        <p:txBody>
          <a:bodyPr wrap="square" rtlCol="0">
            <a:spAutoFit/>
          </a:bodyPr>
          <a:lstStyle/>
          <a:p>
            <a:r>
              <a:rPr lang="es-ES" dirty="0">
                <a:solidFill>
                  <a:prstClr val="black"/>
                </a:solidFill>
              </a:rPr>
              <a:t> </a:t>
            </a:r>
            <a:r>
              <a:rPr lang="es-ES" dirty="0" err="1">
                <a:solidFill>
                  <a:prstClr val="black"/>
                </a:solidFill>
              </a:rPr>
              <a:t>Centrals</a:t>
            </a:r>
            <a:r>
              <a:rPr lang="es-ES" dirty="0">
                <a:solidFill>
                  <a:prstClr val="black"/>
                </a:solidFill>
              </a:rPr>
              <a:t>  </a:t>
            </a:r>
            <a:r>
              <a:rPr lang="es-ES" dirty="0" err="1">
                <a:solidFill>
                  <a:prstClr val="black"/>
                </a:solidFill>
              </a:rPr>
              <a:t>nuclears</a:t>
            </a:r>
            <a:r>
              <a:rPr lang="es-ES" dirty="0">
                <a:solidFill>
                  <a:prstClr val="black"/>
                </a:solidFill>
              </a:rPr>
              <a:t> :</a:t>
            </a:r>
            <a:r>
              <a:rPr lang="es-ES" dirty="0">
                <a:solidFill>
                  <a:prstClr val="black"/>
                </a:solidFill>
                <a:hlinkClick r:id="rId2"/>
              </a:rPr>
              <a:t>https://www.youtube.com/watch?v=_SDaXT5TLfM</a:t>
            </a:r>
            <a:endParaRPr lang="es-ES" dirty="0">
              <a:solidFill>
                <a:prstClr val="black"/>
              </a:solidFill>
            </a:endParaRPr>
          </a:p>
          <a:p>
            <a:r>
              <a:rPr lang="ca-ES" dirty="0">
                <a:solidFill>
                  <a:prstClr val="black"/>
                </a:solidFill>
              </a:rPr>
              <a:t>Central hidroelèctrica de </a:t>
            </a:r>
            <a:r>
              <a:rPr lang="ca-ES" dirty="0" err="1">
                <a:solidFill>
                  <a:prstClr val="black"/>
                </a:solidFill>
              </a:rPr>
              <a:t>Tavascan</a:t>
            </a:r>
            <a:r>
              <a:rPr lang="ca-ES" dirty="0">
                <a:solidFill>
                  <a:prstClr val="black"/>
                </a:solidFill>
              </a:rPr>
              <a:t>: </a:t>
            </a:r>
            <a:r>
              <a:rPr lang="ca-ES" dirty="0">
                <a:solidFill>
                  <a:prstClr val="black"/>
                </a:solidFill>
                <a:hlinkClick r:id="rId3"/>
              </a:rPr>
              <a:t>https://www.youtube.com/watch?v=j7vJZ2DNQzU</a:t>
            </a:r>
            <a:endParaRPr lang="ca-ES" dirty="0">
              <a:solidFill>
                <a:prstClr val="black"/>
              </a:solidFill>
            </a:endParaRPr>
          </a:p>
          <a:p>
            <a:r>
              <a:rPr lang="ca-ES" dirty="0">
                <a:solidFill>
                  <a:prstClr val="black"/>
                </a:solidFill>
              </a:rPr>
              <a:t>Aerogenerador : </a:t>
            </a:r>
            <a:r>
              <a:rPr lang="ca-ES" dirty="0">
                <a:solidFill>
                  <a:prstClr val="black"/>
                </a:solidFill>
                <a:hlinkClick r:id="rId4"/>
              </a:rPr>
              <a:t>https://www.youtube.com/watch?v=kmN9qD8vXbY</a:t>
            </a:r>
            <a:endParaRPr lang="ca-ES" dirty="0">
              <a:solidFill>
                <a:prstClr val="black"/>
              </a:solidFill>
            </a:endParaRPr>
          </a:p>
          <a:p>
            <a:r>
              <a:rPr lang="ca-ES" dirty="0">
                <a:solidFill>
                  <a:prstClr val="black"/>
                </a:solidFill>
              </a:rPr>
              <a:t>Central tèrmica :  </a:t>
            </a:r>
            <a:r>
              <a:rPr lang="ca-ES" dirty="0">
                <a:solidFill>
                  <a:prstClr val="black"/>
                </a:solidFill>
                <a:hlinkClick r:id="rId5"/>
              </a:rPr>
              <a:t>https://www.youtube.com/watch?v=Apg_aEwvzGM</a:t>
            </a:r>
            <a:endParaRPr lang="ca-ES" dirty="0">
              <a:solidFill>
                <a:prstClr val="black"/>
              </a:solidFill>
            </a:endParaRPr>
          </a:p>
          <a:p>
            <a:endParaRPr lang="ca-ES" dirty="0">
              <a:solidFill>
                <a:prstClr val="black"/>
              </a:solidFill>
            </a:endParaRPr>
          </a:p>
          <a:p>
            <a:endParaRPr lang="ca-ES" dirty="0">
              <a:solidFill>
                <a:prstClr val="black"/>
              </a:solidFill>
            </a:endParaRPr>
          </a:p>
          <a:p>
            <a:endParaRPr lang="ca-ES" dirty="0">
              <a:solidFill>
                <a:prstClr val="black"/>
              </a:solidFill>
            </a:endParaRPr>
          </a:p>
          <a:p>
            <a:endParaRPr lang="ca-ES" dirty="0">
              <a:solidFill>
                <a:prstClr val="black"/>
              </a:solidFill>
            </a:endParaRPr>
          </a:p>
          <a:p>
            <a:endParaRPr lang="ca-ES" dirty="0">
              <a:solidFill>
                <a:prstClr val="black"/>
              </a:solidFill>
            </a:endParaRPr>
          </a:p>
          <a:p>
            <a:endParaRPr lang="es-ES" dirty="0">
              <a:solidFill>
                <a:prstClr val="black"/>
              </a:solidFill>
            </a:endParaRPr>
          </a:p>
        </p:txBody>
      </p:sp>
    </p:spTree>
    <p:extLst>
      <p:ext uri="{BB962C8B-B14F-4D97-AF65-F5344CB8AC3E}">
        <p14:creationId xmlns:p14="http://schemas.microsoft.com/office/powerpoint/2010/main" val="37655734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573319"/>
          </a:xfrm>
        </p:spPr>
        <p:txBody>
          <a:bodyPr>
            <a:normAutofit fontScale="90000"/>
          </a:bodyPr>
          <a:lstStyle/>
          <a:p>
            <a:pPr algn="ctr"/>
            <a:r>
              <a:rPr lang="ca-ES" dirty="0" smtClean="0"/>
              <a:t>Índex</a:t>
            </a:r>
            <a:endParaRPr lang="es-ES" dirty="0"/>
          </a:p>
        </p:txBody>
      </p:sp>
      <p:sp>
        <p:nvSpPr>
          <p:cNvPr id="4" name="Marcador de contenido 2"/>
          <p:cNvSpPr>
            <a:spLocks noGrp="1"/>
          </p:cNvSpPr>
          <p:nvPr>
            <p:ph idx="1"/>
          </p:nvPr>
        </p:nvSpPr>
        <p:spPr>
          <a:xfrm>
            <a:off x="2589213" y="1196975"/>
            <a:ext cx="8915400" cy="5356225"/>
          </a:xfrm>
        </p:spPr>
        <p:txBody>
          <a:bodyPr>
            <a:normAutofit fontScale="92500" lnSpcReduction="10000"/>
          </a:bodyPr>
          <a:lstStyle/>
          <a:p>
            <a:r>
              <a:rPr lang="ca-ES" sz="2000" dirty="0" smtClean="0"/>
              <a:t>T1- Generació d’energia elèctrica </a:t>
            </a:r>
          </a:p>
          <a:p>
            <a:r>
              <a:rPr lang="ca-ES" sz="2000" dirty="0" smtClean="0"/>
              <a:t>T2- Circuits i motor elèctrics.</a:t>
            </a:r>
          </a:p>
          <a:p>
            <a:r>
              <a:rPr lang="ca-ES" sz="2000" dirty="0" smtClean="0"/>
              <a:t>T3- Processos tecnològics </a:t>
            </a:r>
          </a:p>
          <a:p>
            <a:r>
              <a:rPr lang="ca-ES" sz="2000" dirty="0" smtClean="0"/>
              <a:t>T4- Dibuix tècnic</a:t>
            </a:r>
          </a:p>
          <a:p>
            <a:r>
              <a:rPr lang="ca-ES" sz="2000" dirty="0" smtClean="0"/>
              <a:t>T5- Fabricació digital</a:t>
            </a:r>
          </a:p>
          <a:p>
            <a:r>
              <a:rPr lang="ca-ES" sz="2000" dirty="0" smtClean="0"/>
              <a:t>T6- Introducció a la programació</a:t>
            </a:r>
          </a:p>
          <a:p>
            <a:pPr marL="0" indent="0">
              <a:buNone/>
            </a:pPr>
            <a:r>
              <a:rPr lang="ca-ES" sz="2000" dirty="0" smtClean="0"/>
              <a:t>TALLER</a:t>
            </a:r>
          </a:p>
          <a:p>
            <a:r>
              <a:rPr lang="ca-ES" sz="2000" dirty="0" smtClean="0"/>
              <a:t>Eines digitals  TIC</a:t>
            </a:r>
          </a:p>
          <a:p>
            <a:pPr marL="0" indent="0">
              <a:buNone/>
            </a:pPr>
            <a:r>
              <a:rPr lang="ca-ES" sz="2000" dirty="0" smtClean="0"/>
              <a:t>Processadors de textos, Presentació de projectes, CAD, execució de programes</a:t>
            </a:r>
          </a:p>
          <a:p>
            <a:r>
              <a:rPr lang="ca-ES" sz="2000" dirty="0" smtClean="0"/>
              <a:t>Projectes tecnològics</a:t>
            </a:r>
          </a:p>
          <a:p>
            <a:pPr marL="0" indent="0">
              <a:buNone/>
            </a:pPr>
            <a:r>
              <a:rPr lang="ca-ES" sz="2000" dirty="0" smtClean="0"/>
              <a:t>*Construccions de suports per a mòbils i tauletes</a:t>
            </a:r>
          </a:p>
          <a:p>
            <a:pPr marL="0" indent="0">
              <a:buNone/>
            </a:pPr>
            <a:r>
              <a:rPr lang="ca-ES" sz="2000" dirty="0" smtClean="0"/>
              <a:t>*Construcció d’una llum de sobretaula ( escriptori, tauleta de nit, decorativa,.....)</a:t>
            </a:r>
          </a:p>
        </p:txBody>
      </p:sp>
      <p:sp>
        <p:nvSpPr>
          <p:cNvPr id="5" name="Marcador de número de diapositiva 4"/>
          <p:cNvSpPr>
            <a:spLocks noGrp="1"/>
          </p:cNvSpPr>
          <p:nvPr>
            <p:ph type="sldNum" sz="quarter" idx="12"/>
          </p:nvPr>
        </p:nvSpPr>
        <p:spPr/>
        <p:txBody>
          <a:bodyPr/>
          <a:lstStyle/>
          <a:p>
            <a:fld id="{7B734DDA-97EA-4979-B9C1-A855BFEBF6FC}" type="slidenum">
              <a:rPr lang="es-ES" smtClean="0"/>
              <a:pPr/>
              <a:t>2</a:t>
            </a:fld>
            <a:endParaRPr lang="es-ES"/>
          </a:p>
        </p:txBody>
      </p:sp>
    </p:spTree>
    <p:extLst>
      <p:ext uri="{BB962C8B-B14F-4D97-AF65-F5344CB8AC3E}">
        <p14:creationId xmlns:p14="http://schemas.microsoft.com/office/powerpoint/2010/main" val="18291265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707385"/>
          </a:xfrm>
        </p:spPr>
        <p:txBody>
          <a:bodyPr/>
          <a:lstStyle/>
          <a:p>
            <a:pPr algn="ctr"/>
            <a:r>
              <a:rPr lang="ca-ES" dirty="0" smtClean="0"/>
              <a:t>Criteris d’avaluació</a:t>
            </a:r>
            <a:endParaRPr lang="es-ES" dirty="0"/>
          </a:p>
        </p:txBody>
      </p:sp>
      <p:sp>
        <p:nvSpPr>
          <p:cNvPr id="4" name="Marcador de contenido 2"/>
          <p:cNvSpPr>
            <a:spLocks noGrp="1"/>
          </p:cNvSpPr>
          <p:nvPr>
            <p:ph idx="1"/>
          </p:nvPr>
        </p:nvSpPr>
        <p:spPr>
          <a:xfrm>
            <a:off x="2589213" y="1331913"/>
            <a:ext cx="8915400" cy="4579937"/>
          </a:xfrm>
        </p:spPr>
        <p:txBody>
          <a:bodyPr>
            <a:normAutofit/>
          </a:bodyPr>
          <a:lstStyle/>
          <a:p>
            <a:r>
              <a:rPr lang="ca-ES" dirty="0" smtClean="0"/>
              <a:t>1-Es realitzaran un mínim de dos exàmens en cada trimestre. Si un alumne no es presenta tindrà una nota de 1.</a:t>
            </a:r>
          </a:p>
          <a:p>
            <a:r>
              <a:rPr lang="ca-ES" dirty="0" smtClean="0"/>
              <a:t>2-A l’hora de comptabilitzar la nota de la matèria es farà de la següent forma:</a:t>
            </a:r>
          </a:p>
          <a:p>
            <a:r>
              <a:rPr lang="ca-ES" dirty="0" smtClean="0"/>
              <a:t>Proves objectives (exàmens)     </a:t>
            </a:r>
            <a:r>
              <a:rPr lang="ca-ES" b="1" dirty="0"/>
              <a:t>6</a:t>
            </a:r>
            <a:r>
              <a:rPr lang="ca-ES" b="1" dirty="0" smtClean="0"/>
              <a:t>0%</a:t>
            </a:r>
          </a:p>
          <a:p>
            <a:r>
              <a:rPr lang="ca-ES" dirty="0" smtClean="0"/>
              <a:t>Activitats pràctiques, (participació a classe, deures, treballs , taller...)  </a:t>
            </a:r>
            <a:r>
              <a:rPr lang="ca-ES" b="1" dirty="0"/>
              <a:t>3</a:t>
            </a:r>
            <a:r>
              <a:rPr lang="ca-ES" b="1" dirty="0" smtClean="0"/>
              <a:t>0%</a:t>
            </a:r>
          </a:p>
          <a:p>
            <a:r>
              <a:rPr lang="ca-ES" dirty="0" smtClean="0"/>
              <a:t>Actitud en general (comportament , puntualitat, interès..)   </a:t>
            </a:r>
            <a:r>
              <a:rPr lang="ca-ES" b="1" dirty="0" smtClean="0"/>
              <a:t>10%</a:t>
            </a:r>
          </a:p>
          <a:p>
            <a:endParaRPr lang="ca-ES" b="1" dirty="0"/>
          </a:p>
          <a:p>
            <a:r>
              <a:rPr lang="ca-ES" b="1" dirty="0" smtClean="0"/>
              <a:t>CURS</a:t>
            </a:r>
          </a:p>
          <a:p>
            <a:r>
              <a:rPr lang="ca-ES" b="1" dirty="0" smtClean="0"/>
              <a:t>Juny</a:t>
            </a:r>
            <a:r>
              <a:rPr lang="ca-ES" dirty="0" smtClean="0"/>
              <a:t>  : La nota final de curs es calcularà a partir de la mitjana de la nota dels tres trimestres, sempre que superin el 5 dos dels tres trimestres, si no és així, l’alumne tindrà que recuperar tota la matèria.</a:t>
            </a:r>
            <a:endParaRPr lang="es-ES" dirty="0"/>
          </a:p>
        </p:txBody>
      </p:sp>
      <p:sp>
        <p:nvSpPr>
          <p:cNvPr id="6" name="Marcador de número de diapositiva 5"/>
          <p:cNvSpPr>
            <a:spLocks noGrp="1"/>
          </p:cNvSpPr>
          <p:nvPr>
            <p:ph type="sldNum" sz="quarter" idx="12"/>
          </p:nvPr>
        </p:nvSpPr>
        <p:spPr/>
        <p:txBody>
          <a:bodyPr/>
          <a:lstStyle/>
          <a:p>
            <a:fld id="{7B734DDA-97EA-4979-B9C1-A855BFEBF6FC}" type="slidenum">
              <a:rPr lang="es-ES" smtClean="0"/>
              <a:pPr/>
              <a:t>3</a:t>
            </a:fld>
            <a:endParaRPr lang="es-ES"/>
          </a:p>
        </p:txBody>
      </p:sp>
    </p:spTree>
    <p:extLst>
      <p:ext uri="{BB962C8B-B14F-4D97-AF65-F5344CB8AC3E}">
        <p14:creationId xmlns:p14="http://schemas.microsoft.com/office/powerpoint/2010/main" val="29231025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p:cNvSpPr>
            <a:spLocks noGrp="1"/>
          </p:cNvSpPr>
          <p:nvPr>
            <p:ph idx="1"/>
          </p:nvPr>
        </p:nvSpPr>
        <p:spPr/>
        <p:txBody>
          <a:bodyPr/>
          <a:lstStyle/>
          <a:p>
            <a:endParaRPr lang="ca-ES" dirty="0" smtClean="0"/>
          </a:p>
          <a:p>
            <a:pPr marL="0" indent="0">
              <a:buNone/>
            </a:pPr>
            <a:r>
              <a:rPr lang="ca-ES" dirty="0" smtClean="0"/>
              <a:t>---------------------------------------------------------------------------------------------------------------</a:t>
            </a:r>
            <a:endParaRPr lang="ca-ES" dirty="0"/>
          </a:p>
          <a:p>
            <a:r>
              <a:rPr lang="ca-ES" dirty="0" smtClean="0"/>
              <a:t>Si un treball no es presenta en la data indicada, la nota del treball quan    s’ entregui serà de dos punts menys  per cada dia de retard.</a:t>
            </a:r>
          </a:p>
          <a:p>
            <a:r>
              <a:rPr lang="ca-ES" dirty="0" smtClean="0"/>
              <a:t>Si un alumne no fa un examen per causa justificada sempre podrà fer-lo al final de l’avaluació, si no hi ha temps es podria fer oral, per tal que la nota conte per l’avaluació.</a:t>
            </a:r>
          </a:p>
          <a:p>
            <a:endParaRPr lang="ca-ES" dirty="0"/>
          </a:p>
          <a:p>
            <a:endParaRPr lang="ca-ES" dirty="0" smtClean="0"/>
          </a:p>
          <a:p>
            <a:pPr marL="0" indent="0">
              <a:buNone/>
            </a:pPr>
            <a:endParaRPr lang="es-ES" dirty="0"/>
          </a:p>
        </p:txBody>
      </p:sp>
      <p:sp>
        <p:nvSpPr>
          <p:cNvPr id="5" name="Marcador de número de diapositiva 4"/>
          <p:cNvSpPr>
            <a:spLocks noGrp="1"/>
          </p:cNvSpPr>
          <p:nvPr>
            <p:ph type="sldNum" sz="quarter" idx="12"/>
          </p:nvPr>
        </p:nvSpPr>
        <p:spPr/>
        <p:txBody>
          <a:bodyPr/>
          <a:lstStyle/>
          <a:p>
            <a:fld id="{7B734DDA-97EA-4979-B9C1-A855BFEBF6FC}" type="slidenum">
              <a:rPr lang="es-ES" smtClean="0"/>
              <a:pPr/>
              <a:t>4</a:t>
            </a:fld>
            <a:endParaRPr lang="es-ES"/>
          </a:p>
        </p:txBody>
      </p:sp>
    </p:spTree>
    <p:extLst>
      <p:ext uri="{BB962C8B-B14F-4D97-AF65-F5344CB8AC3E}">
        <p14:creationId xmlns:p14="http://schemas.microsoft.com/office/powerpoint/2010/main" val="41149155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algn="ctr"/>
            <a:r>
              <a:rPr lang="ca-ES" b="1" dirty="0" smtClean="0">
                <a:solidFill>
                  <a:schemeClr val="accent6">
                    <a:lumMod val="75000"/>
                  </a:schemeClr>
                </a:solidFill>
              </a:rPr>
              <a:t>Tema 1</a:t>
            </a:r>
            <a:r>
              <a:rPr lang="ca-ES" dirty="0" smtClean="0"/>
              <a:t/>
            </a:r>
            <a:br>
              <a:rPr lang="ca-ES" dirty="0" smtClean="0"/>
            </a:br>
            <a:r>
              <a:rPr lang="ca-ES" b="1" dirty="0" smtClean="0">
                <a:solidFill>
                  <a:schemeClr val="accent6">
                    <a:lumMod val="75000"/>
                  </a:schemeClr>
                </a:solidFill>
              </a:rPr>
              <a:t>Generació d’energia elèctrica</a:t>
            </a:r>
            <a:endParaRPr lang="es-ES" b="1" dirty="0">
              <a:solidFill>
                <a:schemeClr val="accent6">
                  <a:lumMod val="75000"/>
                </a:schemeClr>
              </a:solidFill>
            </a:endParaRPr>
          </a:p>
        </p:txBody>
      </p:sp>
      <p:sp>
        <p:nvSpPr>
          <p:cNvPr id="3" name="Marcador de contenido 2"/>
          <p:cNvSpPr>
            <a:spLocks noGrp="1"/>
          </p:cNvSpPr>
          <p:nvPr>
            <p:ph idx="1"/>
          </p:nvPr>
        </p:nvSpPr>
        <p:spPr/>
        <p:txBody>
          <a:bodyPr/>
          <a:lstStyle/>
          <a:p>
            <a:pPr marL="0" indent="0">
              <a:buNone/>
            </a:pPr>
            <a:endParaRPr lang="ca-ES" dirty="0" smtClean="0"/>
          </a:p>
          <a:p>
            <a:pPr marL="0" indent="0">
              <a:buNone/>
            </a:pPr>
            <a:endParaRPr lang="ca-ES" dirty="0"/>
          </a:p>
          <a:p>
            <a:pPr marL="0" indent="0">
              <a:buNone/>
            </a:pPr>
            <a:r>
              <a:rPr lang="ca-ES" dirty="0" smtClean="0"/>
              <a:t>1-D’on prové l’energia elèctrica que consumim?. Feu una llista</a:t>
            </a:r>
          </a:p>
          <a:p>
            <a:pPr marL="0" indent="0">
              <a:buNone/>
            </a:pPr>
            <a:r>
              <a:rPr lang="ca-ES" dirty="0" smtClean="0"/>
              <a:t>2- Per què és important l’estalvi d’energia elèctrica?</a:t>
            </a:r>
          </a:p>
          <a:p>
            <a:pPr marL="0" indent="0">
              <a:buNone/>
            </a:pPr>
            <a:r>
              <a:rPr lang="ca-ES" dirty="0" smtClean="0"/>
              <a:t>3-Què són les energies renovables?. Quines són?</a:t>
            </a:r>
          </a:p>
          <a:p>
            <a:pPr marL="0" indent="0">
              <a:buNone/>
            </a:pPr>
            <a:endParaRPr lang="ca-ES" dirty="0"/>
          </a:p>
          <a:p>
            <a:pPr marL="0" indent="0">
              <a:buNone/>
            </a:pPr>
            <a:endParaRPr lang="ca-ES" dirty="0" smtClean="0"/>
          </a:p>
          <a:p>
            <a:pPr marL="0" indent="0">
              <a:buNone/>
            </a:pPr>
            <a:endParaRPr lang="es-ES" dirty="0"/>
          </a:p>
        </p:txBody>
      </p:sp>
      <p:sp>
        <p:nvSpPr>
          <p:cNvPr id="6" name="Marcador de número de diapositiva 5"/>
          <p:cNvSpPr>
            <a:spLocks noGrp="1"/>
          </p:cNvSpPr>
          <p:nvPr>
            <p:ph type="sldNum" sz="quarter" idx="12"/>
          </p:nvPr>
        </p:nvSpPr>
        <p:spPr/>
        <p:txBody>
          <a:bodyPr/>
          <a:lstStyle/>
          <a:p>
            <a:fld id="{7B734DDA-97EA-4979-B9C1-A855BFEBF6FC}" type="slidenum">
              <a:rPr lang="es-ES" smtClean="0"/>
              <a:pPr/>
              <a:t>5</a:t>
            </a:fld>
            <a:endParaRPr lang="es-ES"/>
          </a:p>
        </p:txBody>
      </p:sp>
    </p:spTree>
    <p:extLst>
      <p:ext uri="{BB962C8B-B14F-4D97-AF65-F5344CB8AC3E}">
        <p14:creationId xmlns:p14="http://schemas.microsoft.com/office/powerpoint/2010/main" val="189292274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758376"/>
          </a:xfrm>
        </p:spPr>
        <p:txBody>
          <a:bodyPr>
            <a:normAutofit/>
          </a:bodyPr>
          <a:lstStyle/>
          <a:p>
            <a:r>
              <a:rPr lang="ca-ES" sz="2800" b="1" dirty="0" smtClean="0">
                <a:solidFill>
                  <a:srgbClr val="FF0000"/>
                </a:solidFill>
              </a:rPr>
              <a:t>Les fonts d’energia i els recursos energètics</a:t>
            </a:r>
            <a:endParaRPr lang="es-ES" sz="2800" b="1" dirty="0">
              <a:solidFill>
                <a:srgbClr val="FF0000"/>
              </a:solidFill>
            </a:endParaRPr>
          </a:p>
        </p:txBody>
      </p:sp>
      <p:sp>
        <p:nvSpPr>
          <p:cNvPr id="3" name="Marcador de contenido 2"/>
          <p:cNvSpPr>
            <a:spLocks noGrp="1"/>
          </p:cNvSpPr>
          <p:nvPr>
            <p:ph idx="1"/>
          </p:nvPr>
        </p:nvSpPr>
        <p:spPr>
          <a:xfrm>
            <a:off x="2589212" y="1175657"/>
            <a:ext cx="8915400" cy="5551714"/>
          </a:xfrm>
        </p:spPr>
        <p:txBody>
          <a:bodyPr>
            <a:normAutofit/>
          </a:bodyPr>
          <a:lstStyle/>
          <a:p>
            <a:r>
              <a:rPr lang="ca-ES" sz="2000" b="1" dirty="0" smtClean="0">
                <a:solidFill>
                  <a:srgbClr val="FF0000"/>
                </a:solidFill>
              </a:rPr>
              <a:t>Les fonts d’energia -</a:t>
            </a:r>
            <a:r>
              <a:rPr lang="ca-ES" sz="2000" b="1" dirty="0" smtClean="0">
                <a:solidFill>
                  <a:schemeClr val="tx1"/>
                </a:solidFill>
              </a:rPr>
              <a:t>Són els recursos naturals dels quals pot obtenir-se energia per realitzar un determinat treball o per produir calor, llum , moviment, etc.</a:t>
            </a:r>
          </a:p>
          <a:p>
            <a:pPr marL="0" indent="0">
              <a:buNone/>
            </a:pPr>
            <a:endParaRPr lang="ca-ES" sz="2000" b="1" dirty="0" smtClean="0">
              <a:solidFill>
                <a:schemeClr val="tx1"/>
              </a:solidFill>
            </a:endParaRPr>
          </a:p>
          <a:p>
            <a:r>
              <a:rPr lang="ca-ES" sz="2000" b="1" dirty="0" smtClean="0">
                <a:solidFill>
                  <a:srgbClr val="FF0000"/>
                </a:solidFill>
              </a:rPr>
              <a:t>Els </a:t>
            </a:r>
            <a:r>
              <a:rPr lang="ca-ES" sz="2000" b="1" dirty="0">
                <a:solidFill>
                  <a:srgbClr val="FF0000"/>
                </a:solidFill>
              </a:rPr>
              <a:t>recursos </a:t>
            </a:r>
            <a:r>
              <a:rPr lang="ca-ES" sz="2000" b="1" dirty="0" smtClean="0">
                <a:solidFill>
                  <a:srgbClr val="FF0000"/>
                </a:solidFill>
              </a:rPr>
              <a:t>energètics- </a:t>
            </a:r>
            <a:r>
              <a:rPr lang="ca-ES" sz="2000" b="1" dirty="0" smtClean="0">
                <a:solidFill>
                  <a:schemeClr val="tx1"/>
                </a:solidFill>
              </a:rPr>
              <a:t>Són les quantitats disponibles de les fonts d’energia</a:t>
            </a:r>
          </a:p>
          <a:p>
            <a:endParaRPr lang="ca-ES" sz="2000" b="1" dirty="0">
              <a:solidFill>
                <a:schemeClr val="tx1"/>
              </a:solidFill>
            </a:endParaRPr>
          </a:p>
          <a:p>
            <a:r>
              <a:rPr lang="ca-ES" sz="2000" b="1" dirty="0" smtClean="0">
                <a:solidFill>
                  <a:srgbClr val="FF0000"/>
                </a:solidFill>
              </a:rPr>
              <a:t>Les formes d’energia </a:t>
            </a:r>
            <a:r>
              <a:rPr lang="ca-ES" sz="2000" b="1" dirty="0" smtClean="0">
                <a:solidFill>
                  <a:schemeClr val="tx1"/>
                </a:solidFill>
              </a:rPr>
              <a:t>- Les més importants són: 1-energia mecànica, 2-tèrmica, 3-elèctrica, 4-nuclear,5-química, 6-sonora, i 7-radiant.</a:t>
            </a:r>
          </a:p>
          <a:p>
            <a:pPr marL="0" indent="0">
              <a:buNone/>
            </a:pPr>
            <a:endParaRPr lang="ca-ES" sz="2000" b="1" dirty="0" smtClean="0">
              <a:solidFill>
                <a:schemeClr val="accent4"/>
              </a:solidFill>
            </a:endParaRPr>
          </a:p>
          <a:p>
            <a:pPr marL="0" indent="0">
              <a:buNone/>
            </a:pPr>
            <a:r>
              <a:rPr lang="ca-ES" sz="2000" b="1" dirty="0" smtClean="0"/>
              <a:t>1- El Sol és una font d’energia?</a:t>
            </a:r>
          </a:p>
          <a:p>
            <a:pPr marL="0" indent="0">
              <a:buNone/>
            </a:pPr>
            <a:r>
              <a:rPr lang="ca-ES" sz="2000" b="1" dirty="0" smtClean="0"/>
              <a:t>2- Quines són les </a:t>
            </a:r>
            <a:r>
              <a:rPr lang="ca-ES" sz="2000" b="1" dirty="0" smtClean="0">
                <a:solidFill>
                  <a:srgbClr val="FF0000"/>
                </a:solidFill>
              </a:rPr>
              <a:t>formes</a:t>
            </a:r>
            <a:r>
              <a:rPr lang="ca-ES" sz="2000" b="1" dirty="0" smtClean="0"/>
              <a:t> d’energia de: una bombeta, una estufa elèctrica, un cotxe, una campana.....</a:t>
            </a:r>
          </a:p>
          <a:p>
            <a:pPr marL="0" indent="0">
              <a:buNone/>
            </a:pPr>
            <a:endParaRPr lang="ca-ES" sz="2000" b="1" dirty="0"/>
          </a:p>
          <a:p>
            <a:endParaRPr lang="ca-ES" sz="2000" b="1" dirty="0">
              <a:solidFill>
                <a:schemeClr val="tx1"/>
              </a:solidFill>
            </a:endParaRPr>
          </a:p>
          <a:p>
            <a:endParaRPr lang="ca-ES" sz="2000" b="1" dirty="0" smtClean="0">
              <a:solidFill>
                <a:schemeClr val="tx1"/>
              </a:solidFill>
            </a:endParaRPr>
          </a:p>
          <a:p>
            <a:endParaRPr lang="es-ES" sz="2000" dirty="0">
              <a:solidFill>
                <a:schemeClr val="tx1"/>
              </a:solidFill>
            </a:endParaRPr>
          </a:p>
        </p:txBody>
      </p:sp>
      <p:sp>
        <p:nvSpPr>
          <p:cNvPr id="5" name="Marcador de número de diapositiva 4"/>
          <p:cNvSpPr>
            <a:spLocks noGrp="1"/>
          </p:cNvSpPr>
          <p:nvPr>
            <p:ph type="sldNum" sz="quarter" idx="12"/>
          </p:nvPr>
        </p:nvSpPr>
        <p:spPr/>
        <p:txBody>
          <a:bodyPr/>
          <a:lstStyle/>
          <a:p>
            <a:fld id="{7B734DDA-97EA-4979-B9C1-A855BFEBF6FC}" type="slidenum">
              <a:rPr lang="es-ES" smtClean="0"/>
              <a:pPr/>
              <a:t>6</a:t>
            </a:fld>
            <a:endParaRPr lang="es-ES"/>
          </a:p>
        </p:txBody>
      </p:sp>
    </p:spTree>
    <p:extLst>
      <p:ext uri="{BB962C8B-B14F-4D97-AF65-F5344CB8AC3E}">
        <p14:creationId xmlns:p14="http://schemas.microsoft.com/office/powerpoint/2010/main" val="38680076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528797"/>
          </a:xfrm>
        </p:spPr>
        <p:txBody>
          <a:bodyPr>
            <a:normAutofit/>
          </a:bodyPr>
          <a:lstStyle/>
          <a:p>
            <a:r>
              <a:rPr lang="ca-ES" sz="2800" b="1" dirty="0" smtClean="0">
                <a:solidFill>
                  <a:srgbClr val="FF0000"/>
                </a:solidFill>
              </a:rPr>
              <a:t>Classificació de les fonts d’energia</a:t>
            </a:r>
            <a:endParaRPr lang="es-ES" sz="2800" b="1" dirty="0">
              <a:solidFill>
                <a:srgbClr val="FF0000"/>
              </a:solidFill>
            </a:endParaRPr>
          </a:p>
        </p:txBody>
      </p:sp>
      <p:sp>
        <p:nvSpPr>
          <p:cNvPr id="3" name="Marcador de contenido 2"/>
          <p:cNvSpPr>
            <a:spLocks noGrp="1"/>
          </p:cNvSpPr>
          <p:nvPr>
            <p:ph idx="1"/>
          </p:nvPr>
        </p:nvSpPr>
        <p:spPr>
          <a:xfrm>
            <a:off x="2589212" y="1295400"/>
            <a:ext cx="8915400" cy="4615822"/>
          </a:xfrm>
        </p:spPr>
        <p:txBody>
          <a:bodyPr>
            <a:normAutofit lnSpcReduction="10000"/>
          </a:bodyPr>
          <a:lstStyle/>
          <a:p>
            <a:r>
              <a:rPr lang="ca-ES" b="1" dirty="0" smtClean="0"/>
              <a:t>Segons les reserves disponibles</a:t>
            </a:r>
          </a:p>
          <a:p>
            <a:pPr marL="0" indent="0">
              <a:buNone/>
            </a:pPr>
            <a:r>
              <a:rPr lang="ca-ES" dirty="0"/>
              <a:t> </a:t>
            </a:r>
            <a:r>
              <a:rPr lang="ca-ES" dirty="0" smtClean="0"/>
              <a:t>             </a:t>
            </a:r>
            <a:r>
              <a:rPr lang="ca-ES" b="1" dirty="0" smtClean="0">
                <a:solidFill>
                  <a:schemeClr val="accent1">
                    <a:lumMod val="60000"/>
                    <a:lumOff val="40000"/>
                  </a:schemeClr>
                </a:solidFill>
              </a:rPr>
              <a:t>RENOVABLES:</a:t>
            </a:r>
            <a:r>
              <a:rPr lang="ca-ES" dirty="0" smtClean="0"/>
              <a:t>  Solar tèrmica, solar </a:t>
            </a:r>
            <a:r>
              <a:rPr lang="ca-ES" dirty="0" err="1" smtClean="0"/>
              <a:t>fotovoltaica,hidràulica</a:t>
            </a:r>
            <a:r>
              <a:rPr lang="ca-ES" dirty="0" smtClean="0"/>
              <a:t>, eòlica, biomassa i residus, geotèrmica, mareomotriu, de les ones, </a:t>
            </a:r>
          </a:p>
          <a:p>
            <a:pPr marL="0" indent="0">
              <a:buNone/>
            </a:pPr>
            <a:endParaRPr lang="ca-ES" dirty="0"/>
          </a:p>
          <a:p>
            <a:pPr marL="0" indent="0">
              <a:buNone/>
            </a:pPr>
            <a:r>
              <a:rPr lang="ca-ES" dirty="0" smtClean="0"/>
              <a:t>              </a:t>
            </a:r>
            <a:r>
              <a:rPr lang="ca-ES" b="1" dirty="0" smtClean="0">
                <a:solidFill>
                  <a:schemeClr val="accent1">
                    <a:lumMod val="60000"/>
                    <a:lumOff val="40000"/>
                  </a:schemeClr>
                </a:solidFill>
              </a:rPr>
              <a:t>NO RENOVABLES: </a:t>
            </a:r>
            <a:r>
              <a:rPr lang="ca-ES" dirty="0" smtClean="0">
                <a:solidFill>
                  <a:schemeClr val="tx1"/>
                </a:solidFill>
              </a:rPr>
              <a:t>d’origen fòssil (petroli, carbó i gas), d’origen nuclear (urani, plutoni..)</a:t>
            </a:r>
          </a:p>
          <a:p>
            <a:pPr marL="0" indent="0">
              <a:buNone/>
            </a:pPr>
            <a:endParaRPr lang="ca-ES" dirty="0" smtClean="0"/>
          </a:p>
          <a:p>
            <a:r>
              <a:rPr lang="ca-ES" b="1" dirty="0" smtClean="0"/>
              <a:t>Segons la seva naturalesa: </a:t>
            </a:r>
          </a:p>
          <a:p>
            <a:pPr marL="0" indent="0">
              <a:buNone/>
            </a:pPr>
            <a:r>
              <a:rPr lang="ca-ES" dirty="0"/>
              <a:t> </a:t>
            </a:r>
            <a:r>
              <a:rPr lang="ca-ES" dirty="0" smtClean="0"/>
              <a:t>              </a:t>
            </a:r>
            <a:r>
              <a:rPr lang="ca-ES" b="1" dirty="0" smtClean="0">
                <a:solidFill>
                  <a:schemeClr val="accent1">
                    <a:lumMod val="60000"/>
                    <a:lumOff val="40000"/>
                  </a:schemeClr>
                </a:solidFill>
              </a:rPr>
              <a:t>PRIMARIES: </a:t>
            </a:r>
            <a:r>
              <a:rPr lang="ca-ES" dirty="0" smtClean="0">
                <a:solidFill>
                  <a:schemeClr val="tx1"/>
                </a:solidFill>
              </a:rPr>
              <a:t>S’obtenen de la natura directament(vent , aigua, Sol, fusta, carbó, petroli, gas, biogàs)</a:t>
            </a:r>
          </a:p>
          <a:p>
            <a:pPr marL="0" indent="0">
              <a:buNone/>
            </a:pPr>
            <a:endParaRPr lang="ca-ES" dirty="0"/>
          </a:p>
          <a:p>
            <a:pPr marL="0" indent="0">
              <a:buNone/>
            </a:pPr>
            <a:r>
              <a:rPr lang="ca-ES" dirty="0" smtClean="0"/>
              <a:t>                </a:t>
            </a:r>
            <a:r>
              <a:rPr lang="ca-ES" b="1" dirty="0" smtClean="0">
                <a:solidFill>
                  <a:schemeClr val="accent1">
                    <a:lumMod val="60000"/>
                    <a:lumOff val="40000"/>
                  </a:schemeClr>
                </a:solidFill>
              </a:rPr>
              <a:t>SECUNDÀRIES: </a:t>
            </a:r>
            <a:r>
              <a:rPr lang="ca-ES" dirty="0" smtClean="0">
                <a:solidFill>
                  <a:schemeClr val="tx1"/>
                </a:solidFill>
              </a:rPr>
              <a:t>S’obtenen a partir d’altres fonts </a:t>
            </a:r>
            <a:r>
              <a:rPr lang="ca-ES" dirty="0" err="1" smtClean="0">
                <a:solidFill>
                  <a:schemeClr val="tx1"/>
                </a:solidFill>
              </a:rPr>
              <a:t>primaries</a:t>
            </a:r>
            <a:r>
              <a:rPr lang="ca-ES" dirty="0" smtClean="0">
                <a:solidFill>
                  <a:schemeClr val="tx1"/>
                </a:solidFill>
              </a:rPr>
              <a:t> (</a:t>
            </a:r>
            <a:r>
              <a:rPr lang="ca-ES" dirty="0" err="1" smtClean="0">
                <a:solidFill>
                  <a:schemeClr val="tx1"/>
                </a:solidFill>
              </a:rPr>
              <a:t>electricitat,gasolina</a:t>
            </a:r>
            <a:r>
              <a:rPr lang="ca-ES" dirty="0" smtClean="0">
                <a:solidFill>
                  <a:schemeClr val="tx1"/>
                </a:solidFill>
              </a:rPr>
              <a:t>, fuel, carbó vegetal....)</a:t>
            </a:r>
            <a:endParaRPr lang="es-ES" dirty="0">
              <a:solidFill>
                <a:schemeClr val="tx1"/>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7</a:t>
            </a:fld>
            <a:endParaRPr lang="es-ES"/>
          </a:p>
        </p:txBody>
      </p:sp>
    </p:spTree>
    <p:extLst>
      <p:ext uri="{BB962C8B-B14F-4D97-AF65-F5344CB8AC3E}">
        <p14:creationId xmlns:p14="http://schemas.microsoft.com/office/powerpoint/2010/main" val="2784929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89212" y="1317171"/>
            <a:ext cx="8915400" cy="5214258"/>
          </a:xfrm>
        </p:spPr>
        <p:txBody>
          <a:bodyPr>
            <a:normAutofit/>
          </a:bodyPr>
          <a:lstStyle/>
          <a:p>
            <a:r>
              <a:rPr lang="ca-ES" dirty="0" smtClean="0"/>
              <a:t>Activitats 1,2,3,4 i 5 pàgina 10</a:t>
            </a:r>
          </a:p>
          <a:p>
            <a:endParaRPr lang="ca-ES" dirty="0"/>
          </a:p>
          <a:p>
            <a:pPr marL="0" indent="0" algn="ctr">
              <a:buNone/>
            </a:pPr>
            <a:r>
              <a:rPr lang="ca-ES" sz="2800" b="1" dirty="0" smtClean="0">
                <a:solidFill>
                  <a:srgbClr val="FF0000"/>
                </a:solidFill>
              </a:rPr>
              <a:t>Les centrals elèctriques </a:t>
            </a:r>
          </a:p>
          <a:p>
            <a:pPr marL="0" indent="0" algn="ctr">
              <a:buNone/>
            </a:pPr>
            <a:endParaRPr lang="ca-ES" sz="2800" b="1" dirty="0" smtClean="0">
              <a:solidFill>
                <a:srgbClr val="FF0000"/>
              </a:solidFill>
            </a:endParaRPr>
          </a:p>
          <a:p>
            <a:pPr marL="0" indent="0">
              <a:buNone/>
            </a:pPr>
            <a:r>
              <a:rPr lang="ca-ES" sz="2000" b="1" dirty="0" smtClean="0">
                <a:solidFill>
                  <a:srgbClr val="FF0000"/>
                </a:solidFill>
              </a:rPr>
              <a:t>Una central elèctrica </a:t>
            </a:r>
            <a:r>
              <a:rPr lang="ca-ES" sz="2000" b="1" dirty="0" smtClean="0">
                <a:solidFill>
                  <a:schemeClr val="tx1"/>
                </a:solidFill>
              </a:rPr>
              <a:t>és una instal·lació capaç de produir energia elèctrica en grans quantitats a partir d’una font d’energia primària </a:t>
            </a:r>
          </a:p>
          <a:p>
            <a:pPr marL="0" indent="0">
              <a:buNone/>
            </a:pPr>
            <a:r>
              <a:rPr lang="ca-ES" sz="2000" b="1" dirty="0" smtClean="0">
                <a:solidFill>
                  <a:schemeClr val="tx1"/>
                </a:solidFill>
              </a:rPr>
              <a:t>Estudiarem les següents centrals elèctriques:</a:t>
            </a:r>
          </a:p>
          <a:p>
            <a:pPr marL="0" indent="0">
              <a:buNone/>
            </a:pPr>
            <a:r>
              <a:rPr lang="ca-ES" sz="2000" b="1" dirty="0" smtClean="0">
                <a:solidFill>
                  <a:schemeClr val="tx1"/>
                </a:solidFill>
              </a:rPr>
              <a:t>1-C. Hidroelèctriques </a:t>
            </a:r>
          </a:p>
          <a:p>
            <a:pPr marL="0" indent="0">
              <a:buNone/>
            </a:pPr>
            <a:r>
              <a:rPr lang="ca-ES" sz="2000" b="1" dirty="0" smtClean="0">
                <a:solidFill>
                  <a:schemeClr val="tx1"/>
                </a:solidFill>
              </a:rPr>
              <a:t>2- C. Tèrmiques </a:t>
            </a:r>
          </a:p>
          <a:p>
            <a:pPr marL="0" indent="0">
              <a:buNone/>
            </a:pPr>
            <a:r>
              <a:rPr lang="ca-ES" sz="2000" b="1" dirty="0" smtClean="0">
                <a:solidFill>
                  <a:schemeClr val="tx1"/>
                </a:solidFill>
              </a:rPr>
              <a:t>3- C. Nuclears</a:t>
            </a:r>
          </a:p>
          <a:p>
            <a:pPr marL="0" indent="0">
              <a:buNone/>
            </a:pPr>
            <a:r>
              <a:rPr lang="ca-ES" sz="2000" b="1" dirty="0" smtClean="0">
                <a:solidFill>
                  <a:schemeClr val="tx1"/>
                </a:solidFill>
              </a:rPr>
              <a:t>4-C. Solars </a:t>
            </a:r>
          </a:p>
          <a:p>
            <a:pPr marL="0" indent="0">
              <a:buNone/>
            </a:pPr>
            <a:r>
              <a:rPr lang="ca-ES" sz="2000" b="1" dirty="0" smtClean="0">
                <a:solidFill>
                  <a:schemeClr val="tx1"/>
                </a:solidFill>
              </a:rPr>
              <a:t>5- C. Eòliques</a:t>
            </a:r>
          </a:p>
          <a:p>
            <a:pPr marL="0" indent="0">
              <a:buNone/>
            </a:pPr>
            <a:endParaRPr lang="es-ES" sz="2000" b="1" dirty="0">
              <a:solidFill>
                <a:schemeClr val="tx1"/>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8</a:t>
            </a:fld>
            <a:endParaRPr lang="es-ES"/>
          </a:p>
        </p:txBody>
      </p:sp>
      <p:sp>
        <p:nvSpPr>
          <p:cNvPr id="2" name="Título 1"/>
          <p:cNvSpPr>
            <a:spLocks noGrp="1"/>
          </p:cNvSpPr>
          <p:nvPr>
            <p:ph type="title"/>
          </p:nvPr>
        </p:nvSpPr>
        <p:spPr/>
        <p:txBody>
          <a:bodyPr/>
          <a:lstStyle/>
          <a:p>
            <a:endParaRPr lang="fr-FR"/>
          </a:p>
        </p:txBody>
      </p:sp>
    </p:spTree>
    <p:extLst>
      <p:ext uri="{BB962C8B-B14F-4D97-AF65-F5344CB8AC3E}">
        <p14:creationId xmlns:p14="http://schemas.microsoft.com/office/powerpoint/2010/main" val="9296908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528797"/>
          </a:xfrm>
        </p:spPr>
        <p:txBody>
          <a:bodyPr>
            <a:normAutofit/>
          </a:bodyPr>
          <a:lstStyle/>
          <a:p>
            <a:pPr algn="ctr"/>
            <a:r>
              <a:rPr lang="ca-ES" sz="2800" b="1" dirty="0" smtClean="0">
                <a:solidFill>
                  <a:srgbClr val="FF0000"/>
                </a:solidFill>
              </a:rPr>
              <a:t>Centrals Hidroelèctriques</a:t>
            </a:r>
            <a:endParaRPr lang="es-ES" sz="2800" b="1" dirty="0">
              <a:solidFill>
                <a:srgbClr val="FF0000"/>
              </a:solidFill>
            </a:endParaRPr>
          </a:p>
        </p:txBody>
      </p:sp>
      <p:sp>
        <p:nvSpPr>
          <p:cNvPr id="4" name="Marcador de número de diapositiva 3"/>
          <p:cNvSpPr>
            <a:spLocks noGrp="1"/>
          </p:cNvSpPr>
          <p:nvPr>
            <p:ph type="sldNum" sz="quarter" idx="12"/>
          </p:nvPr>
        </p:nvSpPr>
        <p:spPr/>
        <p:txBody>
          <a:bodyPr/>
          <a:lstStyle/>
          <a:p>
            <a:fld id="{7B734DDA-97EA-4979-B9C1-A855BFEBF6FC}" type="slidenum">
              <a:rPr lang="es-ES" smtClean="0"/>
              <a:pPr/>
              <a:t>9</a:t>
            </a:fld>
            <a:endParaRPr lang="es-ES"/>
          </a:p>
        </p:txBody>
      </p:sp>
      <p:pic>
        <p:nvPicPr>
          <p:cNvPr id="1026" name="Picture 2" descr="Resultat d'imatges de central hidroelectrica"/>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187711" y="1470025"/>
            <a:ext cx="6885147" cy="4670425"/>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p:cNvSpPr txBox="1"/>
          <p:nvPr/>
        </p:nvSpPr>
        <p:spPr>
          <a:xfrm>
            <a:off x="8229600" y="1360714"/>
            <a:ext cx="3766457" cy="5355312"/>
          </a:xfrm>
          <a:prstGeom prst="rect">
            <a:avLst/>
          </a:prstGeom>
          <a:noFill/>
          <a:ln>
            <a:solidFill>
              <a:schemeClr val="bg2">
                <a:lumMod val="50000"/>
              </a:schemeClr>
            </a:solidFill>
          </a:ln>
        </p:spPr>
        <p:txBody>
          <a:bodyPr wrap="square" rtlCol="0">
            <a:spAutoFit/>
          </a:bodyPr>
          <a:lstStyle/>
          <a:p>
            <a:r>
              <a:rPr lang="ca-ES" dirty="0">
                <a:solidFill>
                  <a:prstClr val="black"/>
                </a:solidFill>
              </a:rPr>
              <a:t>Funcionament:</a:t>
            </a:r>
          </a:p>
          <a:p>
            <a:r>
              <a:rPr lang="ca-ES" dirty="0">
                <a:solidFill>
                  <a:prstClr val="black"/>
                </a:solidFill>
              </a:rPr>
              <a:t>L’aigua del riu es conduïda cap a la turbina per la canonada forçada. L’aigua en baixar fa girar la turbina, l’eix de la turbina fa girar l’alternador, que és l’element que produeix l’electricitat. L’aigua que surt de la turbina es retornada al riu.</a:t>
            </a:r>
          </a:p>
          <a:p>
            <a:endParaRPr lang="ca-ES" dirty="0">
              <a:solidFill>
                <a:prstClr val="black"/>
              </a:solidFill>
            </a:endParaRPr>
          </a:p>
          <a:p>
            <a:r>
              <a:rPr lang="ca-ES" dirty="0">
                <a:solidFill>
                  <a:prstClr val="black"/>
                </a:solidFill>
              </a:rPr>
              <a:t>La potència que té una central hidroelèctrica és proporcional a l’alçaria del salt i al cabal d’aigua que passa per la turbina.</a:t>
            </a:r>
          </a:p>
          <a:p>
            <a:r>
              <a:rPr lang="ca-ES" dirty="0">
                <a:solidFill>
                  <a:prstClr val="black"/>
                </a:solidFill>
              </a:rPr>
              <a:t>Les centrals hidroelèctriques no contaminen, però alteren els cabals dels rius.</a:t>
            </a:r>
          </a:p>
          <a:p>
            <a:endParaRPr lang="es-ES" dirty="0">
              <a:solidFill>
                <a:prstClr val="black"/>
              </a:solidFill>
            </a:endParaRPr>
          </a:p>
        </p:txBody>
      </p:sp>
      <p:sp>
        <p:nvSpPr>
          <p:cNvPr id="3" name="Rectángulo 2"/>
          <p:cNvSpPr/>
          <p:nvPr/>
        </p:nvSpPr>
        <p:spPr>
          <a:xfrm>
            <a:off x="1040055" y="6272902"/>
            <a:ext cx="5910592" cy="646331"/>
          </a:xfrm>
          <a:prstGeom prst="rect">
            <a:avLst/>
          </a:prstGeom>
        </p:spPr>
        <p:txBody>
          <a:bodyPr wrap="none">
            <a:spAutoFit/>
          </a:bodyPr>
          <a:lstStyle/>
          <a:p>
            <a:r>
              <a:rPr lang="fr-FR" dirty="0">
                <a:solidFill>
                  <a:prstClr val="black"/>
                </a:solidFill>
                <a:hlinkClick r:id="rId3"/>
              </a:rPr>
              <a:t>https://www.youtube.com/watch?v=qtdTWo64FdY</a:t>
            </a:r>
            <a:endParaRPr lang="fr-FR" dirty="0">
              <a:solidFill>
                <a:prstClr val="black"/>
              </a:solidFill>
            </a:endParaRPr>
          </a:p>
          <a:p>
            <a:endParaRPr lang="fr-FR" dirty="0">
              <a:solidFill>
                <a:prstClr val="black"/>
              </a:solidFill>
            </a:endParaRPr>
          </a:p>
        </p:txBody>
      </p:sp>
    </p:spTree>
    <p:extLst>
      <p:ext uri="{BB962C8B-B14F-4D97-AF65-F5344CB8AC3E}">
        <p14:creationId xmlns:p14="http://schemas.microsoft.com/office/powerpoint/2010/main" val="2571500251"/>
      </p:ext>
    </p:extLst>
  </p:cSld>
  <p:clrMapOvr>
    <a:masterClrMapping/>
  </p:clrMapOvr>
  <p:timing>
    <p:tnLst>
      <p:par>
        <p:cTn id="1" dur="indefinite" restart="never" nodeType="tmRoot"/>
      </p:par>
    </p:tnLst>
  </p:timing>
</p:sld>
</file>

<file path=ppt/theme/theme1.xml><?xml version="1.0" encoding="utf-8"?>
<a:theme xmlns:a="http://schemas.openxmlformats.org/drawingml/2006/main" name="Espiral">
  <a:themeElements>
    <a:clrScheme name="Espiral">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1169</Words>
  <Application>Microsoft Office PowerPoint</Application>
  <PresentationFormat>Panorámica</PresentationFormat>
  <Paragraphs>191</Paragraphs>
  <Slides>17</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17</vt:i4>
      </vt:variant>
    </vt:vector>
  </HeadingPairs>
  <TitlesOfParts>
    <vt:vector size="22" baseType="lpstr">
      <vt:lpstr>Arial</vt:lpstr>
      <vt:lpstr>Calibri</vt:lpstr>
      <vt:lpstr>Century Gothic</vt:lpstr>
      <vt:lpstr>Wingdings 3</vt:lpstr>
      <vt:lpstr>Espiral</vt:lpstr>
      <vt:lpstr>Presentación de PowerPoint</vt:lpstr>
      <vt:lpstr>Índex</vt:lpstr>
      <vt:lpstr>Criteris d’avaluació</vt:lpstr>
      <vt:lpstr>Presentación de PowerPoint</vt:lpstr>
      <vt:lpstr>Tema 1 Generació d’energia elèctrica</vt:lpstr>
      <vt:lpstr>Les fonts d’energia i els recursos energètics</vt:lpstr>
      <vt:lpstr>Classificació de les fonts d’energia</vt:lpstr>
      <vt:lpstr>Presentación de PowerPoint</vt:lpstr>
      <vt:lpstr>Centrals Hidroelèctriques</vt:lpstr>
      <vt:lpstr>Centrals Tèrmiques</vt:lpstr>
      <vt:lpstr>La pluja àcida</vt:lpstr>
      <vt:lpstr>Centrals nuclears</vt:lpstr>
      <vt:lpstr>Centrals solars</vt:lpstr>
      <vt:lpstr>Parcs eòlics</vt:lpstr>
      <vt:lpstr>Altres fonts per a la producció d’electricitat</vt:lpstr>
      <vt:lpstr>Energia elèctrica i sostenibilitat</vt:lpstr>
      <vt:lpstr>Activitats de repàs T-1</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Pau set i vuit</dc:creator>
  <cp:lastModifiedBy>Pau set i vuit</cp:lastModifiedBy>
  <cp:revision>4</cp:revision>
  <dcterms:created xsi:type="dcterms:W3CDTF">2020-04-05T19:21:09Z</dcterms:created>
  <dcterms:modified xsi:type="dcterms:W3CDTF">2020-04-05T19:29:04Z</dcterms:modified>
</cp:coreProperties>
</file>