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a-ES" smtClean="0"/>
              <a:t>Feu clic aquí per editar l'estil de subtítols del patró.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779A-535B-4BDF-B8D2-2762512A5D5C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095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766C9-2DFE-4AA7-838E-FFB1168E8BED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5071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AF-EDBD-4B64-A54F-855C0BA4F790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3309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412C-C091-4BC5-A9D7-1AD885ED6AA4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5406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0D6F8-5612-487E-8B23-7B6B86CE3425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42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3FDBE-B958-4ECD-893F-0EF5064B5961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5758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0862A-3773-431B-BC6C-DF2F4EB84681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6068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A929-D7F3-4128-8ACE-FA6790654571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28286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82B78-2B96-43F6-98C2-294FEFFB69A0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530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E3E755F-ECD8-4486-B7E1-C09614B709C0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a-ES">
              <a:solidFill>
                <a:srgbClr val="455F5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0BF61-4E08-48FB-8B48-F28B20889765}" type="slidenum">
              <a:rPr lang="ca-ES" smtClean="0">
                <a:solidFill>
                  <a:srgbClr val="455F51"/>
                </a:solidFill>
              </a:rPr>
              <a:pPr/>
              <a:t>‹Nº›</a:t>
            </a:fld>
            <a:endParaRPr lang="ca-ES">
              <a:solidFill>
                <a:srgbClr val="455F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7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5A3C-5083-4CE9-BD8C-776E55D44CF1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5033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67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3MFVSSyXQA" TargetMode="External"/><Relationship Id="rId2" Type="http://schemas.openxmlformats.org/officeDocument/2006/relationships/hyperlink" Target="https://www.tecno12-18.com/pag/temas/ele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0GorxcfG73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://www.tecno12-18.com/cat/mud/circuit/circuit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35961"/>
          </a:xfrm>
        </p:spPr>
        <p:txBody>
          <a:bodyPr>
            <a:normAutofit fontScale="90000"/>
          </a:bodyPr>
          <a:lstStyle/>
          <a:p>
            <a:pPr algn="ctr"/>
            <a:r>
              <a:rPr lang="ca-ES" b="1" dirty="0">
                <a:solidFill>
                  <a:srgbClr val="FF0000"/>
                </a:solidFill>
              </a:rPr>
              <a:t>TEMA </a:t>
            </a:r>
            <a:r>
              <a:rPr lang="ca-ES" b="1" dirty="0" smtClean="0">
                <a:solidFill>
                  <a:srgbClr val="FF0000"/>
                </a:solidFill>
              </a:rPr>
              <a:t>6 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54083" y="922564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ca-ES" sz="2800" b="1" dirty="0" smtClean="0">
                <a:solidFill>
                  <a:srgbClr val="FF0000"/>
                </a:solidFill>
              </a:rPr>
              <a:t>L’ELECTRICITAT I EL CIRCUIT ELÈCTRIC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480" y="2596642"/>
            <a:ext cx="2466975" cy="18478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667" y="2064168"/>
            <a:ext cx="2657475" cy="17240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59" y="1558525"/>
            <a:ext cx="4452938" cy="252486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55" y="4308022"/>
            <a:ext cx="2609850" cy="17526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996" y="4201205"/>
            <a:ext cx="2686050" cy="1704975"/>
          </a:xfrm>
          <a:prstGeom prst="rect">
            <a:avLst/>
          </a:prstGeom>
        </p:spPr>
      </p:pic>
      <p:pic>
        <p:nvPicPr>
          <p:cNvPr id="3074" name="Picture 2" descr="Resultat d'imatges de tipos de bombill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330" y="4542566"/>
            <a:ext cx="3292828" cy="173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170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35961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 smtClean="0">
                <a:solidFill>
                  <a:srgbClr val="FF0000"/>
                </a:solidFill>
              </a:rPr>
              <a:t>L’electricitat i el corrent elèctric</a:t>
            </a:r>
            <a:endParaRPr lang="es-ES" sz="40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922564"/>
            <a:ext cx="10637520" cy="5611586"/>
          </a:xfrm>
        </p:spPr>
        <p:txBody>
          <a:bodyPr>
            <a:normAutofit fontScale="92500" lnSpcReduction="10000"/>
          </a:bodyPr>
          <a:lstStyle/>
          <a:p>
            <a:r>
              <a:rPr lang="ca-ES" sz="2200" b="1" dirty="0" smtClean="0">
                <a:solidFill>
                  <a:srgbClr val="FF0000"/>
                </a:solidFill>
              </a:rPr>
              <a:t>L’electricitat</a:t>
            </a:r>
            <a:r>
              <a:rPr lang="ca-ES" dirty="0" smtClean="0"/>
              <a:t> és una de les energies més importants i més utilitzades en els països desenvolupats</a:t>
            </a:r>
          </a:p>
          <a:p>
            <a:r>
              <a:rPr lang="ca-ES" dirty="0" smtClean="0"/>
              <a:t>        Escriu </a:t>
            </a:r>
            <a:r>
              <a:rPr lang="ca-ES" dirty="0"/>
              <a:t>3</a:t>
            </a:r>
            <a:r>
              <a:rPr lang="ca-ES" dirty="0" smtClean="0"/>
              <a:t> avantatges i 3 inconvenients de l’electricitat</a:t>
            </a:r>
          </a:p>
          <a:p>
            <a:r>
              <a:rPr lang="ca-ES" dirty="0" smtClean="0"/>
              <a:t> </a:t>
            </a:r>
            <a:r>
              <a:rPr lang="ca-ES" sz="1600" dirty="0" smtClean="0">
                <a:solidFill>
                  <a:schemeClr val="accent1">
                    <a:lumMod val="75000"/>
                  </a:schemeClr>
                </a:solidFill>
              </a:rPr>
              <a:t>Avantatges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1600" dirty="0" smtClean="0"/>
              <a:t>.Fàcil de produir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1600" dirty="0" smtClean="0"/>
              <a:t>.Còmoda d’utilitzar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1600" dirty="0" smtClean="0"/>
              <a:t>.Fàcil de transformar en altres energies :lluminosa, sonora, tèrmica etc.</a:t>
            </a:r>
          </a:p>
          <a:p>
            <a:pPr marL="0" indent="0">
              <a:buNone/>
            </a:pPr>
            <a:r>
              <a:rPr lang="ca-ES" sz="1600" dirty="0" smtClean="0"/>
              <a:t> </a:t>
            </a:r>
            <a:r>
              <a:rPr lang="ca-ES" sz="1600" dirty="0" smtClean="0">
                <a:solidFill>
                  <a:schemeClr val="accent1">
                    <a:lumMod val="75000"/>
                  </a:schemeClr>
                </a:solidFill>
              </a:rPr>
              <a:t>Inconvenients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1600" dirty="0" smtClean="0"/>
              <a:t>.Només es pot emmagatzemar en petites quantitats (en piles i bateries)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1600" dirty="0" smtClean="0"/>
              <a:t>.La producció en les centrals elèctriques pot causar contaminació i residus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1600" dirty="0" smtClean="0"/>
              <a:t>.Una mala manipulació pot ser molt perillosa.</a:t>
            </a:r>
          </a:p>
          <a:p>
            <a:pPr marL="0" indent="0">
              <a:buNone/>
            </a:pPr>
            <a:r>
              <a:rPr lang="ca-ES" sz="2200" b="1" dirty="0" smtClean="0">
                <a:solidFill>
                  <a:srgbClr val="FF0000"/>
                </a:solidFill>
              </a:rPr>
              <a:t>El corrent elèctric </a:t>
            </a:r>
            <a:r>
              <a:rPr lang="ca-ES" sz="1900" dirty="0" smtClean="0"/>
              <a:t>és el desplaçament d’electrons a través d’un material conductor .La unitat de la intensitat del corrent elèctric és  l’ampere (A).</a:t>
            </a:r>
          </a:p>
          <a:p>
            <a:pPr marL="0" indent="0">
              <a:buNone/>
            </a:pPr>
            <a:r>
              <a:rPr lang="ca-ES" sz="1900" dirty="0" err="1" smtClean="0"/>
              <a:t>Corriente</a:t>
            </a:r>
            <a:r>
              <a:rPr lang="ca-ES" sz="1900" dirty="0" smtClean="0"/>
              <a:t> continua i </a:t>
            </a:r>
            <a:r>
              <a:rPr lang="ca-ES" sz="1900" dirty="0" err="1" smtClean="0"/>
              <a:t>corriente</a:t>
            </a:r>
            <a:r>
              <a:rPr lang="ca-ES" sz="1900" dirty="0" smtClean="0"/>
              <a:t> alterna: CC  i CA</a:t>
            </a:r>
          </a:p>
          <a:p>
            <a:pPr marL="0" indent="0">
              <a:buNone/>
            </a:pPr>
            <a:r>
              <a:rPr lang="ca-ES" sz="1900" dirty="0">
                <a:hlinkClick r:id="rId2"/>
              </a:rPr>
              <a:t>https://</a:t>
            </a:r>
            <a:r>
              <a:rPr lang="ca-ES" sz="1900" dirty="0" smtClean="0">
                <a:hlinkClick r:id="rId2"/>
              </a:rPr>
              <a:t>www.tecno12-18.com/pag/temas/ele.htm</a:t>
            </a:r>
            <a:endParaRPr lang="ca-ES" sz="1900" dirty="0" smtClean="0"/>
          </a:p>
          <a:p>
            <a:pPr marL="0" indent="0">
              <a:buNone/>
            </a:pPr>
            <a:r>
              <a:rPr lang="ca-ES" dirty="0">
                <a:hlinkClick r:id="rId3"/>
              </a:rPr>
              <a:t>https://</a:t>
            </a:r>
            <a:r>
              <a:rPr lang="ca-ES" dirty="0" smtClean="0">
                <a:hlinkClick r:id="rId3"/>
              </a:rPr>
              <a:t>youtu.be/A3MFVSSyXQA</a:t>
            </a:r>
            <a:endParaRPr lang="ca-ES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 smtClean="0"/>
          </a:p>
          <a:p>
            <a:pPr marL="457200" indent="-457200" algn="ctr">
              <a:buFont typeface="+mj-lt"/>
              <a:buAutoNum type="arabicPeriod"/>
            </a:pPr>
            <a:endParaRPr lang="ca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2</a:t>
            </a:fld>
            <a:endParaRPr lang="ca-ES"/>
          </a:p>
        </p:txBody>
      </p:sp>
      <p:sp>
        <p:nvSpPr>
          <p:cNvPr id="5" name="Cara sonriente 4"/>
          <p:cNvSpPr/>
          <p:nvPr/>
        </p:nvSpPr>
        <p:spPr>
          <a:xfrm>
            <a:off x="1285059" y="1440143"/>
            <a:ext cx="228600" cy="2367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AutoShape 2" descr="Resultat d'imatges de estructura del at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9358" y="155852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95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68257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>
                <a:solidFill>
                  <a:srgbClr val="FF0000"/>
                </a:solidFill>
              </a:rPr>
              <a:t>El circuit elèctric i l’esquema elèctric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954860"/>
            <a:ext cx="10058400" cy="491423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a-ES" dirty="0" smtClean="0"/>
              <a:t>Un circuit elèctric és el camí per on circulen els electrons.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/>
              <a:t>Un esquema elèctric és la representació gràfica del circuit.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 descr="Resultat d'imatges de simbols electr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818" y="1748693"/>
            <a:ext cx="6101207" cy="457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5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76783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 smtClean="0">
                <a:solidFill>
                  <a:srgbClr val="FF0000"/>
                </a:solidFill>
              </a:rPr>
              <a:t>Elements del circuit elèctric</a:t>
            </a:r>
            <a:endParaRPr lang="es-ES" sz="40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963386"/>
            <a:ext cx="10058400" cy="5265964"/>
          </a:xfrm>
        </p:spPr>
        <p:txBody>
          <a:bodyPr>
            <a:normAutofit fontScale="70000" lnSpcReduction="20000"/>
          </a:bodyPr>
          <a:lstStyle/>
          <a:p>
            <a:r>
              <a:rPr lang="ca-ES" sz="2900" b="1" dirty="0" smtClean="0">
                <a:solidFill>
                  <a:srgbClr val="FF0000"/>
                </a:solidFill>
              </a:rPr>
              <a:t>GENERADORS</a:t>
            </a:r>
            <a:r>
              <a:rPr lang="ca-ES" sz="2600" dirty="0" smtClean="0"/>
              <a:t>:</a:t>
            </a:r>
            <a:r>
              <a:rPr lang="ca-ES" dirty="0" smtClean="0"/>
              <a:t> Subministren energia al circuit (piles, bateries......)</a:t>
            </a:r>
          </a:p>
          <a:p>
            <a:r>
              <a:rPr lang="ca-ES" sz="2900" b="1" dirty="0" smtClean="0">
                <a:solidFill>
                  <a:srgbClr val="FF0000"/>
                </a:solidFill>
              </a:rPr>
              <a:t>CONDUCTORS</a:t>
            </a:r>
            <a:r>
              <a:rPr lang="ca-ES" sz="2600" dirty="0" smtClean="0"/>
              <a:t>:</a:t>
            </a:r>
            <a:r>
              <a:rPr lang="ca-ES" dirty="0" smtClean="0"/>
              <a:t> Permeten el pas del corrent elèctric (fils i cables elèctrics)</a:t>
            </a:r>
          </a:p>
          <a:p>
            <a:endParaRPr lang="ca-ES" dirty="0" smtClean="0"/>
          </a:p>
          <a:p>
            <a:r>
              <a:rPr lang="ca-ES" sz="2900" b="1" dirty="0" smtClean="0">
                <a:solidFill>
                  <a:srgbClr val="FF0000"/>
                </a:solidFill>
              </a:rPr>
              <a:t>ELEMENTS DE CONTROL</a:t>
            </a:r>
            <a:r>
              <a:rPr lang="ca-ES" sz="2600" dirty="0" smtClean="0"/>
              <a:t>:</a:t>
            </a:r>
            <a:r>
              <a:rPr lang="ca-ES" dirty="0" smtClean="0"/>
              <a:t> Permeten governar el circuit ( interruptors, polsadors ... )</a:t>
            </a:r>
          </a:p>
          <a:p>
            <a:r>
              <a:rPr lang="ca-ES" sz="2900" b="1" dirty="0" smtClean="0">
                <a:solidFill>
                  <a:srgbClr val="FF0000"/>
                </a:solidFill>
              </a:rPr>
              <a:t>RECEPTORS</a:t>
            </a:r>
            <a:r>
              <a:rPr lang="ca-ES" sz="2900" dirty="0" smtClean="0"/>
              <a:t>:</a:t>
            </a:r>
            <a:r>
              <a:rPr lang="ca-ES" dirty="0" smtClean="0"/>
              <a:t> Reben l’energia elèctrica i la transformen en un altre tipus d’energia (bombetes, motors , timbres ... )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es-ES" dirty="0" smtClean="0"/>
          </a:p>
          <a:p>
            <a:endParaRPr lang="es-ES" dirty="0"/>
          </a:p>
          <a:p>
            <a:r>
              <a:rPr lang="es-ES" dirty="0" smtClean="0">
                <a:hlinkClick r:id="rId2"/>
              </a:rPr>
              <a:t>https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www.youtube.com/watch?v=0GorxcfG73s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342" y="2819951"/>
            <a:ext cx="2977322" cy="306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72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2604" y="234950"/>
            <a:ext cx="8689942" cy="605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7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76783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 smtClean="0">
                <a:solidFill>
                  <a:srgbClr val="FF0000"/>
                </a:solidFill>
              </a:rPr>
              <a:t>Circuits elèctrics bàsics </a:t>
            </a:r>
            <a:endParaRPr lang="es-ES" sz="4000" b="1" dirty="0">
              <a:solidFill>
                <a:srgbClr val="FF0000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8275" y="1010522"/>
            <a:ext cx="7622183" cy="4858466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70341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1276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>
                <a:solidFill>
                  <a:srgbClr val="FF0000"/>
                </a:solidFill>
              </a:rPr>
              <a:t>ACTIVITATS DE REPÀS TEMA </a:t>
            </a:r>
            <a:r>
              <a:rPr lang="ca-ES" sz="4000" b="1" dirty="0" smtClean="0">
                <a:solidFill>
                  <a:srgbClr val="FF0000"/>
                </a:solidFill>
              </a:rPr>
              <a:t>6</a:t>
            </a:r>
            <a:endParaRPr lang="es-ES" sz="4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a-ES" sz="1800" dirty="0" smtClean="0"/>
              <a:t>Dibuixa l’esquema d’un circuit elèctric  obert, que tingui una bombeta, un motor i un interruptor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a-ES" sz="1800" dirty="0"/>
              <a:t>Dibuixa l’esquema d’un circuit elèctric  </a:t>
            </a:r>
            <a:r>
              <a:rPr lang="ca-ES" sz="1800" dirty="0" smtClean="0"/>
              <a:t>tancat, </a:t>
            </a:r>
            <a:r>
              <a:rPr lang="ca-ES" sz="1800" dirty="0"/>
              <a:t>que tingui una </a:t>
            </a:r>
            <a:r>
              <a:rPr lang="ca-ES" sz="1800" dirty="0" smtClean="0"/>
              <a:t>bombeta, un brunzidor i un polsador</a:t>
            </a:r>
          </a:p>
          <a:p>
            <a:pPr algn="ctr"/>
            <a:r>
              <a:rPr lang="ca-ES" sz="2400" b="1" dirty="0" smtClean="0"/>
              <a:t>Activitats finals T6 pàgines 128 i 129: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a-ES" dirty="0" smtClean="0"/>
              <a:t>De la 1 a la 6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a-ES" dirty="0" smtClean="0"/>
              <a:t>La 9 i la 12</a:t>
            </a:r>
          </a:p>
          <a:p>
            <a:pPr marL="0" indent="0">
              <a:buNone/>
            </a:pPr>
            <a:endParaRPr lang="ca-ES" dirty="0" smtClean="0"/>
          </a:p>
          <a:p>
            <a:pPr>
              <a:buFont typeface="Wingdings" panose="05000000000000000000" pitchFamily="2" charset="2"/>
              <a:buChar char="Ø"/>
            </a:pPr>
            <a:endParaRPr lang="ca-ES" dirty="0" smtClean="0"/>
          </a:p>
          <a:p>
            <a:endParaRPr lang="ca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7</a:t>
            </a:fld>
            <a:endParaRPr lang="ca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008" y="3054826"/>
            <a:ext cx="5747374" cy="367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37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93111"/>
          </a:xfrm>
        </p:spPr>
        <p:txBody>
          <a:bodyPr>
            <a:normAutofit/>
          </a:bodyPr>
          <a:lstStyle/>
          <a:p>
            <a:r>
              <a:rPr lang="es-ES" sz="1800" dirty="0">
                <a:hlinkClick r:id="rId2"/>
              </a:rPr>
              <a:t>http://</a:t>
            </a:r>
            <a:r>
              <a:rPr lang="es-ES" sz="1800" dirty="0" smtClean="0">
                <a:hlinkClick r:id="rId2"/>
              </a:rPr>
              <a:t>www.tecno12-18.com/cat/mud/circuit/circuit.asp</a:t>
            </a:r>
            <a:r>
              <a:rPr lang="es-ES" sz="1800" dirty="0" smtClean="0"/>
              <a:t/>
            </a:r>
            <a:br>
              <a:rPr lang="es-ES" sz="1800" dirty="0" smtClean="0"/>
            </a:br>
            <a:endParaRPr lang="es-ES" sz="18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1114" y="1086702"/>
            <a:ext cx="10625197" cy="4677283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279465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u">
  <a:themeElements>
    <a:clrScheme name="Retrospectiu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u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Panorámica</PresentationFormat>
  <Paragraphs>56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Retrospectiu</vt:lpstr>
      <vt:lpstr>TEMA 6 </vt:lpstr>
      <vt:lpstr>L’electricitat i el corrent elèctric</vt:lpstr>
      <vt:lpstr>El circuit elèctric i l’esquema elèctric</vt:lpstr>
      <vt:lpstr>Elements del circuit elèctric</vt:lpstr>
      <vt:lpstr>Presentación de PowerPoint</vt:lpstr>
      <vt:lpstr>Circuits elèctrics bàsics </vt:lpstr>
      <vt:lpstr>ACTIVITATS DE REPÀS TEMA 6</vt:lpstr>
      <vt:lpstr>http://www.tecno12-18.com/cat/mud/circuit/circuit.asp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6 </dc:title>
  <dc:creator>Pau set i vuit</dc:creator>
  <cp:lastModifiedBy>Pau set i vuit</cp:lastModifiedBy>
  <cp:revision>1</cp:revision>
  <dcterms:created xsi:type="dcterms:W3CDTF">2020-04-05T18:53:27Z</dcterms:created>
  <dcterms:modified xsi:type="dcterms:W3CDTF">2020-04-05T18:53:45Z</dcterms:modified>
</cp:coreProperties>
</file>