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1FA48-EE31-4385-9A93-7C6A851453A0}" type="datetimeFigureOut">
              <a:rPr lang="fr-FR" smtClean="0"/>
              <a:t>05/04/2020</a:t>
            </a:fld>
            <a:endParaRPr lang="fr-F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06B47-19AA-45B2-8CE1-898A1749316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199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243C60-C1C1-4261-AC89-2DC894B84979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36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227585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025958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351734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8237373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9111774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9078335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3353130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0564208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97007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708697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6352430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fr-F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fr-F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C513F-532F-418A-9BDC-B8D4D9CADE2B}" type="datetime1">
              <a:rPr lang="ca-ES" smtClean="0"/>
              <a:pPr/>
              <a:t>5/4/2020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BF61-4E08-48FB-8B48-F28B20889765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7262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youtube.com/watch?v=CoON34IEId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hyperlink" Target="https://www.youtube.com/watch?v=TdHnEmZxTi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bXOyzkA0a4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004534"/>
          </a:xfrm>
        </p:spPr>
        <p:txBody>
          <a:bodyPr>
            <a:normAutofit/>
          </a:bodyPr>
          <a:lstStyle/>
          <a:p>
            <a:pPr algn="ctr"/>
            <a:r>
              <a:rPr lang="ca-ES" dirty="0" smtClean="0">
                <a:solidFill>
                  <a:srgbClr val="FF0000"/>
                </a:solidFill>
              </a:rPr>
              <a:t>TEMA 5 </a:t>
            </a:r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100051" y="2111829"/>
            <a:ext cx="10058400" cy="1110342"/>
          </a:xfrm>
        </p:spPr>
        <p:txBody>
          <a:bodyPr>
            <a:normAutofit/>
          </a:bodyPr>
          <a:lstStyle/>
          <a:p>
            <a:pPr algn="ctr"/>
            <a:r>
              <a:rPr lang="ca-ES" sz="2800" b="1" dirty="0"/>
              <a:t>METALLS, PLÀSTICS I ALTRES MATERIALS D’ÚS TÈCNIC</a:t>
            </a:r>
            <a:endParaRPr lang="ca-ES" sz="2800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96" y="3222170"/>
            <a:ext cx="3482478" cy="2634343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574" y="3350810"/>
            <a:ext cx="4203520" cy="2564946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991" y="2667000"/>
            <a:ext cx="2510689" cy="178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7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a-ES" sz="3200" b="1" dirty="0">
                <a:solidFill>
                  <a:srgbClr val="FF0000"/>
                </a:solidFill>
              </a:rPr>
              <a:t>PROPIETATS I APLICACIONS DELS PLÀSTICS</a:t>
            </a:r>
            <a:r>
              <a:rPr lang="es-ES" sz="3600" dirty="0"/>
              <a:t/>
            </a:r>
            <a:br>
              <a:rPr lang="es-ES" sz="3600" dirty="0"/>
            </a:br>
            <a:endParaRPr lang="es-ES" sz="3600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1097280" y="1436914"/>
            <a:ext cx="10058400" cy="4432180"/>
          </a:xfrm>
        </p:spPr>
        <p:txBody>
          <a:bodyPr>
            <a:normAutofit fontScale="77500" lnSpcReduction="20000"/>
          </a:bodyPr>
          <a:lstStyle/>
          <a:p>
            <a:r>
              <a:rPr lang="ca-ES" dirty="0" smtClean="0"/>
              <a:t>1- </a:t>
            </a:r>
            <a:r>
              <a:rPr lang="ca-ES" u="sng" dirty="0" smtClean="0"/>
              <a:t>Lleugers</a:t>
            </a:r>
            <a:r>
              <a:rPr lang="ca-ES" dirty="0" smtClean="0"/>
              <a:t>  s’utilitzen per a peces de vehicles </a:t>
            </a:r>
          </a:p>
          <a:p>
            <a:r>
              <a:rPr lang="ca-ES" dirty="0" smtClean="0"/>
              <a:t>2- </a:t>
            </a:r>
            <a:r>
              <a:rPr lang="ca-ES" u="sng" dirty="0" smtClean="0"/>
              <a:t>Aïllants elèctrics   </a:t>
            </a:r>
            <a:r>
              <a:rPr lang="ca-ES" dirty="0" smtClean="0"/>
              <a:t>s’utilitzen per a fundes de cables elèctrics </a:t>
            </a:r>
          </a:p>
          <a:p>
            <a:pPr marL="0" indent="0">
              <a:buNone/>
            </a:pPr>
            <a:r>
              <a:rPr lang="ca-ES" dirty="0" smtClean="0"/>
              <a:t> 3- </a:t>
            </a:r>
            <a:r>
              <a:rPr lang="ca-ES" u="sng" dirty="0" smtClean="0"/>
              <a:t>Aïllants tèrmics </a:t>
            </a:r>
            <a:r>
              <a:rPr lang="ca-ES" dirty="0"/>
              <a:t>s’utilitzen per a </a:t>
            </a:r>
            <a:r>
              <a:rPr lang="ca-ES" dirty="0" smtClean="0"/>
              <a:t>recobrir parets i façanes d’edificis </a:t>
            </a:r>
          </a:p>
          <a:p>
            <a:pPr marL="0" indent="0">
              <a:buNone/>
            </a:pPr>
            <a:r>
              <a:rPr lang="ca-ES" dirty="0" smtClean="0"/>
              <a:t> 4- </a:t>
            </a:r>
            <a:r>
              <a:rPr lang="ca-ES" u="sng" dirty="0" smtClean="0"/>
              <a:t>resistents a l’oxidació  i a productes químics</a:t>
            </a:r>
            <a:r>
              <a:rPr lang="ca-ES" dirty="0" smtClean="0"/>
              <a:t> </a:t>
            </a:r>
            <a:r>
              <a:rPr lang="ca-ES" dirty="0"/>
              <a:t>s’utilitzen per a </a:t>
            </a:r>
            <a:r>
              <a:rPr lang="ca-ES" dirty="0" smtClean="0"/>
              <a:t>canonades d’aigua i envasos de productes químics</a:t>
            </a:r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ca-ES" dirty="0" smtClean="0">
              <a:hlinkClick r:id="rId2"/>
            </a:endParaRPr>
          </a:p>
          <a:p>
            <a:pPr marL="0" indent="0">
              <a:buNone/>
            </a:pPr>
            <a:r>
              <a:rPr lang="ca-ES" dirty="0" smtClean="0">
                <a:hlinkClick r:id="rId2"/>
              </a:rPr>
              <a:t>https</a:t>
            </a:r>
            <a:r>
              <a:rPr lang="ca-ES" dirty="0">
                <a:hlinkClick r:id="rId2"/>
              </a:rPr>
              <a:t>://</a:t>
            </a:r>
            <a:r>
              <a:rPr lang="ca-ES" dirty="0" smtClean="0">
                <a:hlinkClick r:id="rId2"/>
              </a:rPr>
              <a:t>www.youtube.com/watch?v=CoON34IEIdk</a:t>
            </a:r>
            <a:endParaRPr lang="ca-ES" dirty="0" smtClean="0"/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507" y="3653004"/>
            <a:ext cx="2564146" cy="1721908"/>
          </a:xfrm>
          <a:prstGeom prst="rect">
            <a:avLst/>
          </a:prstGeom>
        </p:spPr>
      </p:pic>
      <p:pic>
        <p:nvPicPr>
          <p:cNvPr id="4100" name="Picture 4" descr="Resultado de imagen de pieza de plastico de coch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44" y="3203699"/>
            <a:ext cx="2733047" cy="204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282" y="3203699"/>
            <a:ext cx="3390353" cy="203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32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17604"/>
          </a:xfrm>
        </p:spPr>
        <p:txBody>
          <a:bodyPr>
            <a:normAutofit/>
          </a:bodyPr>
          <a:lstStyle/>
          <a:p>
            <a:pPr algn="ctr"/>
            <a:r>
              <a:rPr lang="ca-ES" sz="3600" dirty="0" smtClean="0">
                <a:solidFill>
                  <a:srgbClr val="FF0000"/>
                </a:solidFill>
              </a:rPr>
              <a:t>MATERIALS CERÀMICS</a:t>
            </a:r>
            <a:endParaRPr lang="ca-ES" sz="3600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97280" y="930729"/>
            <a:ext cx="10058400" cy="5382985"/>
          </a:xfrm>
        </p:spPr>
        <p:txBody>
          <a:bodyPr/>
          <a:lstStyle/>
          <a:p>
            <a:r>
              <a:rPr lang="ca-ES" dirty="0" smtClean="0"/>
              <a:t>Són materials durs, fràgils i molt resistents a les altes temperatures, exemples: </a:t>
            </a:r>
          </a:p>
          <a:p>
            <a:r>
              <a:rPr lang="ca-ES" dirty="0" smtClean="0"/>
              <a:t>Vidre , argila, porcellana,  ciment , ...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33612"/>
            <a:ext cx="2003652" cy="150080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0867" y="1733612"/>
            <a:ext cx="5991225" cy="29051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54" y="3622221"/>
            <a:ext cx="2190750" cy="20859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1091" y="3210262"/>
            <a:ext cx="2291580" cy="160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3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78811"/>
          </a:xfrm>
        </p:spPr>
        <p:txBody>
          <a:bodyPr>
            <a:normAutofit fontScale="90000"/>
          </a:bodyPr>
          <a:lstStyle/>
          <a:p>
            <a:pPr algn="ctr"/>
            <a:r>
              <a:rPr lang="ca-ES" sz="3600" b="1" dirty="0" smtClean="0">
                <a:solidFill>
                  <a:srgbClr val="FF0000"/>
                </a:solidFill>
              </a:rPr>
              <a:t>MATERIALS TÈXTILS</a:t>
            </a:r>
            <a:endParaRPr lang="ca-ES" sz="3600" b="1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97280" y="808264"/>
            <a:ext cx="10058400" cy="5518030"/>
          </a:xfrm>
        </p:spPr>
        <p:txBody>
          <a:bodyPr>
            <a:normAutofit fontScale="92500" lnSpcReduction="10000"/>
          </a:bodyPr>
          <a:lstStyle/>
          <a:p>
            <a:r>
              <a:rPr lang="ca-ES" dirty="0" smtClean="0"/>
              <a:t>Les fibres tèxtils segons el seu origen poden ser :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dirty="0">
                <a:hlinkClick r:id="rId2"/>
              </a:rPr>
              <a:t>https://</a:t>
            </a:r>
            <a:r>
              <a:rPr lang="ca-ES" dirty="0" smtClean="0">
                <a:hlinkClick r:id="rId2"/>
              </a:rPr>
              <a:t>www.youtube.com/watch?v=TdHnEmZxTig</a:t>
            </a:r>
            <a:endParaRPr lang="ca-ES" dirty="0" smtClean="0"/>
          </a:p>
          <a:p>
            <a:endParaRPr lang="ca-ES" dirty="0" smtClean="0"/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12</a:t>
            </a:fld>
            <a:endParaRPr lang="ca-ES"/>
          </a:p>
        </p:txBody>
      </p:sp>
      <p:sp>
        <p:nvSpPr>
          <p:cNvPr id="5" name="CuadroTexto 4"/>
          <p:cNvSpPr txBox="1"/>
          <p:nvPr/>
        </p:nvSpPr>
        <p:spPr>
          <a:xfrm>
            <a:off x="1869220" y="1869410"/>
            <a:ext cx="1061357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Naturals 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697484" y="1869410"/>
            <a:ext cx="1311762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Sintètiques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783352" y="1869410"/>
            <a:ext cx="1061357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Artificials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722910" y="2780544"/>
            <a:ext cx="1260910" cy="9233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a-ES" dirty="0" err="1">
                <a:solidFill>
                  <a:prstClr val="black"/>
                </a:solidFill>
              </a:rPr>
              <a:t>Lycra</a:t>
            </a:r>
            <a:endParaRPr lang="ca-ES" dirty="0">
              <a:solidFill>
                <a:prstClr val="black"/>
              </a:solidFill>
            </a:endParaRPr>
          </a:p>
          <a:p>
            <a:r>
              <a:rPr lang="ca-ES" dirty="0">
                <a:solidFill>
                  <a:prstClr val="black"/>
                </a:solidFill>
              </a:rPr>
              <a:t>Niló</a:t>
            </a:r>
          </a:p>
          <a:p>
            <a:r>
              <a:rPr lang="ca-ES" dirty="0">
                <a:solidFill>
                  <a:prstClr val="black"/>
                </a:solidFill>
              </a:rPr>
              <a:t> Acrílic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69443" y="2780445"/>
            <a:ext cx="1260910" cy="9233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Cotó</a:t>
            </a:r>
          </a:p>
          <a:p>
            <a:r>
              <a:rPr lang="ca-ES" dirty="0">
                <a:solidFill>
                  <a:prstClr val="black"/>
                </a:solidFill>
              </a:rPr>
              <a:t>Llana</a:t>
            </a:r>
          </a:p>
          <a:p>
            <a:r>
              <a:rPr lang="ca-ES" dirty="0">
                <a:solidFill>
                  <a:prstClr val="black"/>
                </a:solidFill>
              </a:rPr>
              <a:t>Seda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683575" y="2780445"/>
            <a:ext cx="1260910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prstClr val="black"/>
                </a:solidFill>
              </a:rPr>
              <a:t>Raió</a:t>
            </a:r>
          </a:p>
          <a:p>
            <a:r>
              <a:rPr lang="ca-ES" dirty="0">
                <a:solidFill>
                  <a:prstClr val="black"/>
                </a:solidFill>
              </a:rPr>
              <a:t>Viscosa</a:t>
            </a:r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1" name="Flecha abajo 10"/>
          <p:cNvSpPr/>
          <p:nvPr/>
        </p:nvSpPr>
        <p:spPr>
          <a:xfrm>
            <a:off x="8141609" y="2347155"/>
            <a:ext cx="423511" cy="3672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" name="Flecha abajo 11"/>
          <p:cNvSpPr/>
          <p:nvPr/>
        </p:nvSpPr>
        <p:spPr>
          <a:xfrm>
            <a:off x="5102274" y="2335981"/>
            <a:ext cx="423511" cy="3672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3" name="Flecha abajo 12"/>
          <p:cNvSpPr/>
          <p:nvPr/>
        </p:nvSpPr>
        <p:spPr>
          <a:xfrm>
            <a:off x="2188142" y="2325959"/>
            <a:ext cx="423511" cy="3672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4" name="AutoShape 2" descr="Resultat d'imatges de algod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21" y="3770956"/>
            <a:ext cx="1538639" cy="182993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481" y="3957276"/>
            <a:ext cx="2003610" cy="166153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795" y="3770956"/>
            <a:ext cx="2466975" cy="18478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3517" y="4160793"/>
            <a:ext cx="1465708" cy="1465708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6590" y="3304814"/>
            <a:ext cx="1588833" cy="15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2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95174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 smtClean="0">
                <a:solidFill>
                  <a:srgbClr val="FF0000"/>
                </a:solidFill>
              </a:rPr>
              <a:t>IMPACTE AMBIENTAL I RECICLATGE</a:t>
            </a:r>
            <a:endParaRPr lang="ca-ES" sz="4000" b="1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97280" y="981778"/>
            <a:ext cx="10058400" cy="4887316"/>
          </a:xfrm>
        </p:spPr>
        <p:txBody>
          <a:bodyPr>
            <a:normAutofit fontScale="85000" lnSpcReduction="20000"/>
          </a:bodyPr>
          <a:lstStyle/>
          <a:p>
            <a:r>
              <a:rPr lang="ca-ES" dirty="0" smtClean="0"/>
              <a:t>Per reciclar plàstics i metalls primer cal separar-los correctament, els acers amb els acers, el coure amb el coure, l’alumini amb alumini..... Els plàstics s’han de separar segons els 7 grups de </a:t>
            </a:r>
          </a:p>
          <a:p>
            <a:r>
              <a:rPr lang="ca-ES" dirty="0"/>
              <a:t>p</a:t>
            </a:r>
            <a:r>
              <a:rPr lang="ca-ES" dirty="0" smtClean="0"/>
              <a:t>làstics que coneixem. Els plàstics termoplàstics són els més fàcils de reciclar.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dirty="0" smtClean="0">
                <a:solidFill>
                  <a:srgbClr val="FF0000"/>
                </a:solidFill>
              </a:rPr>
              <a:t>RECICLANT</a:t>
            </a:r>
            <a:r>
              <a:rPr lang="ca-ES" dirty="0" smtClean="0"/>
              <a:t> els materials estalviem matèries primeres, energia i aigua.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RECICLANT</a:t>
            </a:r>
            <a:r>
              <a:rPr lang="ca-ES" dirty="0" smtClean="0"/>
              <a:t> els materials evitem o reduïm la contaminació del medi ambient.</a:t>
            </a:r>
            <a:endParaRPr lang="ca-ES" dirty="0"/>
          </a:p>
          <a:p>
            <a:r>
              <a:rPr lang="ca-ES" dirty="0">
                <a:hlinkClick r:id="rId2"/>
              </a:rPr>
              <a:t>https://</a:t>
            </a:r>
            <a:r>
              <a:rPr lang="ca-ES" dirty="0" smtClean="0">
                <a:hlinkClick r:id="rId2"/>
              </a:rPr>
              <a:t>www.youtube.com/watch?v=bXOyzkA0a4U</a:t>
            </a:r>
            <a:endParaRPr lang="ca-ES" dirty="0" smtClean="0"/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13</a:t>
            </a:fld>
            <a:endParaRPr lang="ca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001" y="2824463"/>
            <a:ext cx="4364851" cy="153578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0920" y="2217119"/>
            <a:ext cx="2143125" cy="21431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3345" y="2754940"/>
            <a:ext cx="1487113" cy="1480504"/>
          </a:xfrm>
          <a:prstGeom prst="rect">
            <a:avLst/>
          </a:prstGeom>
        </p:spPr>
      </p:pic>
      <p:sp>
        <p:nvSpPr>
          <p:cNvPr id="9" name="Flecha curvada hacia arriba 8"/>
          <p:cNvSpPr/>
          <p:nvPr/>
        </p:nvSpPr>
        <p:spPr>
          <a:xfrm>
            <a:off x="9395436" y="4235444"/>
            <a:ext cx="1490967" cy="81997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07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10826"/>
          </a:xfrm>
        </p:spPr>
        <p:txBody>
          <a:bodyPr/>
          <a:lstStyle/>
          <a:p>
            <a:pPr algn="ctr"/>
            <a:r>
              <a:rPr lang="ca-ES" dirty="0" smtClean="0">
                <a:solidFill>
                  <a:srgbClr val="FF0000"/>
                </a:solidFill>
              </a:rPr>
              <a:t>ACTIVITATS DE REPÀS TEMA 5</a:t>
            </a:r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97280" y="1734981"/>
            <a:ext cx="10058400" cy="4149151"/>
          </a:xfrm>
        </p:spPr>
        <p:txBody>
          <a:bodyPr>
            <a:normAutofit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METALLS:</a:t>
            </a:r>
          </a:p>
          <a:p>
            <a:r>
              <a:rPr lang="ca-ES" sz="1600" dirty="0" smtClean="0"/>
              <a:t>Pàgina 95 Activitats: 1, 4 i 5</a:t>
            </a:r>
          </a:p>
          <a:p>
            <a:r>
              <a:rPr lang="ca-ES" sz="1600" dirty="0"/>
              <a:t>Pàgina </a:t>
            </a:r>
            <a:r>
              <a:rPr lang="ca-ES" sz="1600" dirty="0" smtClean="0"/>
              <a:t>96 </a:t>
            </a:r>
            <a:r>
              <a:rPr lang="ca-ES" sz="1600" dirty="0"/>
              <a:t>Activitats: </a:t>
            </a:r>
            <a:r>
              <a:rPr lang="ca-ES" sz="1600" dirty="0" smtClean="0"/>
              <a:t>6, 7 i 8</a:t>
            </a:r>
            <a:endParaRPr lang="ca-ES" sz="1600" dirty="0"/>
          </a:p>
          <a:p>
            <a:r>
              <a:rPr lang="ca-ES" sz="1600" dirty="0"/>
              <a:t>Pàgina </a:t>
            </a:r>
            <a:r>
              <a:rPr lang="ca-ES" sz="1600" dirty="0" smtClean="0"/>
              <a:t>108 </a:t>
            </a:r>
            <a:r>
              <a:rPr lang="ca-ES" sz="1600" dirty="0"/>
              <a:t>Activitats: </a:t>
            </a:r>
            <a:r>
              <a:rPr lang="ca-ES" sz="1600" dirty="0" smtClean="0"/>
              <a:t>1,3 </a:t>
            </a:r>
            <a:r>
              <a:rPr lang="ca-ES" sz="1600" dirty="0"/>
              <a:t>i </a:t>
            </a:r>
            <a:r>
              <a:rPr lang="ca-ES" sz="1600" dirty="0" smtClean="0"/>
              <a:t>7</a:t>
            </a:r>
            <a:endParaRPr lang="ca-ES" sz="1600" dirty="0"/>
          </a:p>
          <a:p>
            <a:r>
              <a:rPr lang="ca-ES" sz="1600" dirty="0"/>
              <a:t>Pàgina </a:t>
            </a:r>
            <a:r>
              <a:rPr lang="ca-ES" sz="1600" dirty="0" smtClean="0"/>
              <a:t>108 Activitats</a:t>
            </a:r>
            <a:r>
              <a:rPr lang="ca-ES" sz="1600" dirty="0"/>
              <a:t>: </a:t>
            </a:r>
            <a:r>
              <a:rPr lang="ca-ES" sz="1600" dirty="0" smtClean="0"/>
              <a:t>14</a:t>
            </a:r>
            <a:endParaRPr lang="ca-ES" sz="1600" dirty="0"/>
          </a:p>
          <a:p>
            <a:pPr marL="0" indent="0">
              <a:buNone/>
            </a:pPr>
            <a:r>
              <a:rPr lang="ca-ES" dirty="0" smtClean="0">
                <a:solidFill>
                  <a:srgbClr val="FF0000"/>
                </a:solidFill>
              </a:rPr>
              <a:t>PLÀSTICS:</a:t>
            </a:r>
          </a:p>
          <a:p>
            <a:pPr marL="0" indent="0">
              <a:buNone/>
            </a:pPr>
            <a:r>
              <a:rPr lang="ca-ES" sz="1600" dirty="0"/>
              <a:t>Pàgina </a:t>
            </a:r>
            <a:r>
              <a:rPr lang="ca-ES" sz="1600" dirty="0" smtClean="0"/>
              <a:t>98  </a:t>
            </a:r>
            <a:r>
              <a:rPr lang="ca-ES" sz="1600" dirty="0"/>
              <a:t>Activitats: </a:t>
            </a:r>
            <a:r>
              <a:rPr lang="ca-ES" sz="1600" dirty="0" smtClean="0"/>
              <a:t>9 i 10 </a:t>
            </a:r>
            <a:endParaRPr lang="ca-ES" sz="1600" dirty="0"/>
          </a:p>
          <a:p>
            <a:pPr marL="0" indent="0">
              <a:buNone/>
            </a:pPr>
            <a:r>
              <a:rPr lang="ca-ES" sz="1600" dirty="0"/>
              <a:t>Pàgina </a:t>
            </a:r>
            <a:r>
              <a:rPr lang="ca-ES" sz="1600" dirty="0" smtClean="0"/>
              <a:t>99 </a:t>
            </a:r>
            <a:r>
              <a:rPr lang="ca-ES" sz="1600" dirty="0"/>
              <a:t>Activitats: </a:t>
            </a:r>
            <a:r>
              <a:rPr lang="ca-ES" sz="1600" dirty="0" smtClean="0"/>
              <a:t>11,12, 13 i 14</a:t>
            </a:r>
            <a:endParaRPr lang="ca-ES" sz="1600" dirty="0"/>
          </a:p>
          <a:p>
            <a:pPr marL="0" indent="0">
              <a:buNone/>
            </a:pPr>
            <a:r>
              <a:rPr lang="ca-ES" sz="1600" dirty="0"/>
              <a:t>Pàgina 108 Activitats: </a:t>
            </a:r>
            <a:r>
              <a:rPr lang="ca-ES" sz="1600" dirty="0" smtClean="0"/>
              <a:t>2, 5 i 9</a:t>
            </a:r>
            <a:endParaRPr lang="ca-ES" sz="1600" dirty="0"/>
          </a:p>
          <a:p>
            <a:pPr marL="0" indent="0">
              <a:buNone/>
            </a:pPr>
            <a:r>
              <a:rPr lang="ca-ES" sz="1600" dirty="0"/>
              <a:t>Pàgina </a:t>
            </a:r>
            <a:r>
              <a:rPr lang="ca-ES" sz="1600" dirty="0" smtClean="0"/>
              <a:t>109 </a:t>
            </a:r>
            <a:r>
              <a:rPr lang="ca-ES" sz="1600" dirty="0"/>
              <a:t>Activitats: </a:t>
            </a:r>
            <a:r>
              <a:rPr lang="ca-ES" sz="1600" dirty="0" smtClean="0"/>
              <a:t>12</a:t>
            </a:r>
            <a:endParaRPr lang="ca-ES" sz="1600" dirty="0"/>
          </a:p>
          <a:p>
            <a:pPr marL="0" indent="0">
              <a:buNone/>
            </a:pPr>
            <a:endParaRPr lang="ca-ES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a-ES" sz="1600" dirty="0">
              <a:solidFill>
                <a:srgbClr val="FF0000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14</a:t>
            </a:fld>
            <a:endParaRPr lang="ca-ES"/>
          </a:p>
        </p:txBody>
      </p:sp>
      <p:sp>
        <p:nvSpPr>
          <p:cNvPr id="4" name="Títol 1"/>
          <p:cNvSpPr txBox="1">
            <a:spLocks/>
          </p:cNvSpPr>
          <p:nvPr/>
        </p:nvSpPr>
        <p:spPr>
          <a:xfrm>
            <a:off x="683623" y="2550832"/>
            <a:ext cx="10058400" cy="15591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6" name="AutoShape 2" descr="Resultat d'imatges de jerseis de llana fets a mÃ 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828" y="4094363"/>
            <a:ext cx="2563369" cy="17058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828" y="1975179"/>
            <a:ext cx="2482898" cy="158163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383" y="3664945"/>
            <a:ext cx="1847850" cy="24669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8383" y="2082121"/>
            <a:ext cx="2055359" cy="136774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8622" y="1975180"/>
            <a:ext cx="1689766" cy="168976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1793" y="389200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5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7280" y="-192368"/>
            <a:ext cx="10058400" cy="1559131"/>
          </a:xfrm>
        </p:spPr>
        <p:txBody>
          <a:bodyPr/>
          <a:lstStyle/>
          <a:p>
            <a:pPr algn="ctr"/>
            <a:r>
              <a:rPr lang="ca-ES" dirty="0" smtClean="0">
                <a:solidFill>
                  <a:srgbClr val="FF0000"/>
                </a:solidFill>
              </a:rPr>
              <a:t>METALLS</a:t>
            </a:r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97280" y="1567543"/>
            <a:ext cx="10058400" cy="4615543"/>
          </a:xfrm>
        </p:spPr>
        <p:txBody>
          <a:bodyPr>
            <a:normAutofit fontScale="92500" lnSpcReduction="20000"/>
          </a:bodyPr>
          <a:lstStyle/>
          <a:p>
            <a:endParaRPr lang="ca-ES" dirty="0" smtClean="0"/>
          </a:p>
          <a:p>
            <a:r>
              <a:rPr lang="ca-ES" sz="2400" dirty="0" smtClean="0">
                <a:solidFill>
                  <a:srgbClr val="FF0000"/>
                </a:solidFill>
              </a:rPr>
              <a:t>METALLS</a:t>
            </a:r>
            <a:r>
              <a:rPr lang="ca-ES" dirty="0" smtClean="0"/>
              <a:t>  purs són elements químics que es trobem a la natura combinats amb altres elements i formen els minerals. Els metalls purs gairebé mai s’utilitzen en el seu estat natural, per això normalment es barregen amb altres per formar els aliatges</a:t>
            </a:r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sz="2400" dirty="0" smtClean="0">
                <a:solidFill>
                  <a:srgbClr val="FF0000"/>
                </a:solidFill>
              </a:rPr>
              <a:t>ALIATGES</a:t>
            </a:r>
            <a:r>
              <a:rPr lang="ca-ES" dirty="0" smtClean="0"/>
              <a:t> són materials metàl·lics formats per un metall pur, al que se li afegeixen altres metalls o elements químics. </a:t>
            </a:r>
            <a:r>
              <a:rPr lang="ca-ES" b="1" dirty="0" smtClean="0"/>
              <a:t>Els aliatges milloren la qualitat dels metalls</a:t>
            </a:r>
            <a:r>
              <a:rPr lang="ca-ES" dirty="0" smtClean="0"/>
              <a:t>.</a:t>
            </a:r>
          </a:p>
          <a:p>
            <a:endParaRPr lang="ca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2</a:t>
            </a:fld>
            <a:endParaRPr lang="ca-ES"/>
          </a:p>
        </p:txBody>
      </p:sp>
      <p:sp>
        <p:nvSpPr>
          <p:cNvPr id="4" name="Títol 1"/>
          <p:cNvSpPr txBox="1">
            <a:spLocks/>
          </p:cNvSpPr>
          <p:nvPr/>
        </p:nvSpPr>
        <p:spPr>
          <a:xfrm>
            <a:off x="1097280" y="1807030"/>
            <a:ext cx="10058400" cy="45768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5" name="Títol 1"/>
          <p:cNvSpPr txBox="1">
            <a:spLocks/>
          </p:cNvSpPr>
          <p:nvPr/>
        </p:nvSpPr>
        <p:spPr>
          <a:xfrm>
            <a:off x="1249680" y="2623403"/>
            <a:ext cx="10058400" cy="15591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6" name="AutoShape 2" descr="Resultado de imagen de bauxi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64" y="3099150"/>
            <a:ext cx="2205944" cy="16975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816" y="3255832"/>
            <a:ext cx="2350563" cy="156419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80" y="3276298"/>
            <a:ext cx="2800350" cy="1638300"/>
          </a:xfrm>
          <a:prstGeom prst="rect">
            <a:avLst/>
          </a:prstGeom>
        </p:spPr>
      </p:pic>
      <p:sp>
        <p:nvSpPr>
          <p:cNvPr id="14" name="Flecha derecha 13"/>
          <p:cNvSpPr/>
          <p:nvPr/>
        </p:nvSpPr>
        <p:spPr>
          <a:xfrm>
            <a:off x="3338112" y="3971253"/>
            <a:ext cx="583894" cy="314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5" name="Flecha derecha 14"/>
          <p:cNvSpPr/>
          <p:nvPr/>
        </p:nvSpPr>
        <p:spPr>
          <a:xfrm>
            <a:off x="7152586" y="4012019"/>
            <a:ext cx="583894" cy="314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8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0842" y="248288"/>
            <a:ext cx="10058400" cy="5799972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METALLS PURS  </a:t>
            </a:r>
            <a:r>
              <a:rPr lang="ca-ES" dirty="0" smtClean="0">
                <a:solidFill>
                  <a:schemeClr val="tx1"/>
                </a:solidFill>
              </a:rPr>
              <a:t>estudiarem els següents:</a:t>
            </a:r>
          </a:p>
          <a:p>
            <a:r>
              <a:rPr lang="ca-ES" b="1" dirty="0" smtClean="0">
                <a:solidFill>
                  <a:schemeClr val="tx1"/>
                </a:solidFill>
              </a:rPr>
              <a:t>Ferro pur </a:t>
            </a:r>
            <a:r>
              <a:rPr lang="ca-ES" dirty="0" smtClean="0">
                <a:solidFill>
                  <a:schemeClr val="tx1"/>
                </a:solidFill>
              </a:rPr>
              <a:t>no te gaires aplicacions</a:t>
            </a:r>
          </a:p>
          <a:p>
            <a:r>
              <a:rPr lang="ca-ES" b="1" dirty="0" smtClean="0">
                <a:solidFill>
                  <a:schemeClr val="tx1"/>
                </a:solidFill>
              </a:rPr>
              <a:t>Coure </a:t>
            </a:r>
            <a:r>
              <a:rPr lang="ca-ES" dirty="0" smtClean="0">
                <a:solidFill>
                  <a:schemeClr val="tx1"/>
                </a:solidFill>
              </a:rPr>
              <a:t> molt utilitzat en electricitat</a:t>
            </a:r>
          </a:p>
          <a:p>
            <a:endParaRPr lang="ca-ES" dirty="0">
              <a:solidFill>
                <a:schemeClr val="tx1"/>
              </a:solidFill>
            </a:endParaRPr>
          </a:p>
          <a:p>
            <a:r>
              <a:rPr lang="ca-ES" b="1" dirty="0" smtClean="0">
                <a:solidFill>
                  <a:schemeClr val="tx1"/>
                </a:solidFill>
              </a:rPr>
              <a:t>Alumini i titani </a:t>
            </a:r>
            <a:r>
              <a:rPr lang="ca-ES" dirty="0" smtClean="0">
                <a:solidFill>
                  <a:schemeClr val="tx1"/>
                </a:solidFill>
              </a:rPr>
              <a:t>són molt lleugers , pesen poc. I molt utilitzats en construcció</a:t>
            </a:r>
          </a:p>
          <a:p>
            <a:r>
              <a:rPr lang="ca-ES" b="1" dirty="0" smtClean="0">
                <a:solidFill>
                  <a:schemeClr val="tx1"/>
                </a:solidFill>
              </a:rPr>
              <a:t>Zinc</a:t>
            </a:r>
            <a:r>
              <a:rPr lang="ca-ES" dirty="0" smtClean="0">
                <a:solidFill>
                  <a:schemeClr val="tx1"/>
                </a:solidFill>
              </a:rPr>
              <a:t> recobreix peces d’acer perquè triga a </a:t>
            </a:r>
            <a:r>
              <a:rPr lang="ca-ES" dirty="0" err="1" smtClean="0">
                <a:solidFill>
                  <a:schemeClr val="tx1"/>
                </a:solidFill>
              </a:rPr>
              <a:t>oxidarse</a:t>
            </a:r>
            <a:endParaRPr lang="ca-ES" dirty="0" smtClean="0">
              <a:solidFill>
                <a:schemeClr val="tx1"/>
              </a:solidFill>
            </a:endParaRPr>
          </a:p>
          <a:p>
            <a:r>
              <a:rPr lang="ca-ES" b="1" dirty="0" smtClean="0">
                <a:solidFill>
                  <a:schemeClr val="tx1"/>
                </a:solidFill>
              </a:rPr>
              <a:t>Crom</a:t>
            </a:r>
            <a:r>
              <a:rPr lang="ca-ES" dirty="0" smtClean="0">
                <a:solidFill>
                  <a:schemeClr val="tx1"/>
                </a:solidFill>
              </a:rPr>
              <a:t> resisteix molt bé l’oxidació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6826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42371"/>
            <a:ext cx="10058400" cy="5626723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ALIATGES METÀL·LICS  </a:t>
            </a:r>
            <a:r>
              <a:rPr lang="ca-ES" dirty="0" smtClean="0">
                <a:solidFill>
                  <a:schemeClr val="tx1"/>
                </a:solidFill>
              </a:rPr>
              <a:t>estudiarem els següents:</a:t>
            </a:r>
          </a:p>
          <a:p>
            <a:r>
              <a:rPr lang="ca-ES" b="1" dirty="0" smtClean="0">
                <a:solidFill>
                  <a:schemeClr val="tx1"/>
                </a:solidFill>
              </a:rPr>
              <a:t>Acer</a:t>
            </a:r>
            <a:r>
              <a:rPr lang="ca-ES" dirty="0" smtClean="0">
                <a:solidFill>
                  <a:schemeClr val="tx1"/>
                </a:solidFill>
              </a:rPr>
              <a:t> són aliatges de ferro i una petita quantitat de carboni.</a:t>
            </a:r>
          </a:p>
          <a:p>
            <a:r>
              <a:rPr lang="ca-ES" b="1" dirty="0" smtClean="0">
                <a:solidFill>
                  <a:schemeClr val="tx1"/>
                </a:solidFill>
              </a:rPr>
              <a:t>Llautó </a:t>
            </a:r>
            <a:r>
              <a:rPr lang="ca-ES" dirty="0" smtClean="0">
                <a:solidFill>
                  <a:schemeClr val="tx1"/>
                </a:solidFill>
              </a:rPr>
              <a:t>són aliatges de coure i zinc, són de color daurat molt lluent</a:t>
            </a:r>
          </a:p>
          <a:p>
            <a:endParaRPr lang="ca-ES" dirty="0">
              <a:solidFill>
                <a:schemeClr val="tx1"/>
              </a:solidFill>
            </a:endParaRPr>
          </a:p>
          <a:p>
            <a:r>
              <a:rPr lang="ca-ES" b="1" dirty="0" smtClean="0">
                <a:solidFill>
                  <a:schemeClr val="tx1"/>
                </a:solidFill>
              </a:rPr>
              <a:t>Bronzes</a:t>
            </a:r>
            <a:r>
              <a:rPr lang="ca-ES" dirty="0" smtClean="0">
                <a:solidFill>
                  <a:schemeClr val="tx1"/>
                </a:solidFill>
              </a:rPr>
              <a:t> són aliatges de coure i estany, són de color </a:t>
            </a:r>
            <a:r>
              <a:rPr lang="ca-ES" dirty="0" err="1" smtClean="0">
                <a:solidFill>
                  <a:schemeClr val="tx1"/>
                </a:solidFill>
              </a:rPr>
              <a:t>atoronjat</a:t>
            </a:r>
            <a:r>
              <a:rPr lang="ca-ES" dirty="0" smtClean="0">
                <a:solidFill>
                  <a:schemeClr val="tx1"/>
                </a:solidFill>
              </a:rPr>
              <a:t> </a:t>
            </a:r>
          </a:p>
          <a:p>
            <a:r>
              <a:rPr lang="ca-ES" b="1" dirty="0" err="1" smtClean="0">
                <a:solidFill>
                  <a:schemeClr val="tx1"/>
                </a:solidFill>
              </a:rPr>
              <a:t>Alitges</a:t>
            </a:r>
            <a:r>
              <a:rPr lang="ca-ES" b="1" dirty="0" smtClean="0">
                <a:solidFill>
                  <a:schemeClr val="tx1"/>
                </a:solidFill>
              </a:rPr>
              <a:t> lleugers  </a:t>
            </a:r>
            <a:r>
              <a:rPr lang="ca-ES" dirty="0" smtClean="0">
                <a:solidFill>
                  <a:schemeClr val="tx1"/>
                </a:solidFill>
              </a:rPr>
              <a:t>són fets de alumini o titani i altres metalls.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551" y="2236582"/>
            <a:ext cx="3248772" cy="16383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967" y="3458838"/>
            <a:ext cx="2066925" cy="22098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4680850"/>
            <a:ext cx="2847975" cy="16002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11" y="4788816"/>
            <a:ext cx="2405272" cy="12807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849" y="393194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61695"/>
          </a:xfrm>
        </p:spPr>
        <p:txBody>
          <a:bodyPr>
            <a:normAutofit/>
          </a:bodyPr>
          <a:lstStyle/>
          <a:p>
            <a:pPr algn="ctr"/>
            <a:r>
              <a:rPr lang="ca-ES" sz="2800" b="1" dirty="0" smtClean="0">
                <a:solidFill>
                  <a:srgbClr val="FF0000"/>
                </a:solidFill>
              </a:rPr>
              <a:t>PROPIETATS I APLICACIONS DELS METALLS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848298"/>
            <a:ext cx="10058400" cy="5020796"/>
          </a:xfrm>
        </p:spPr>
        <p:txBody>
          <a:bodyPr/>
          <a:lstStyle/>
          <a:p>
            <a:r>
              <a:rPr lang="ca-ES" dirty="0" smtClean="0"/>
              <a:t>1- RESISTENTS  suporten forces sense deformar-se ni trencar-se, el més resistents són els acers i el titani</a:t>
            </a:r>
          </a:p>
          <a:p>
            <a:endParaRPr lang="ca-ES" dirty="0" smtClean="0"/>
          </a:p>
          <a:p>
            <a:r>
              <a:rPr lang="ca-ES" dirty="0" smtClean="0"/>
              <a:t>2- DURS Els acers són molt durs per això són d’acer les serres llimes, ganivets ..</a:t>
            </a:r>
          </a:p>
          <a:p>
            <a:r>
              <a:rPr lang="ca-ES" dirty="0" smtClean="0"/>
              <a:t>3- MAGNÈTICS són atrets pels imants, el ferro i acers són ferromagnètics</a:t>
            </a:r>
          </a:p>
          <a:p>
            <a:r>
              <a:rPr lang="ca-ES" dirty="0" smtClean="0"/>
              <a:t>4- CONDUCTORS DE LA CALOR I DE LA ELÈCTRICITAT ,els millors conductors són la plata el coure i l’alumini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05" y="3844587"/>
            <a:ext cx="2390775" cy="1914525"/>
          </a:xfrm>
          <a:prstGeom prst="rect">
            <a:avLst/>
          </a:prstGeom>
        </p:spPr>
      </p:pic>
      <p:pic>
        <p:nvPicPr>
          <p:cNvPr id="1034" name="Picture 10" descr="Resultado de imagen de grua electromagnet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238" y="3561875"/>
            <a:ext cx="2307219" cy="230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03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56077"/>
          </a:xfrm>
        </p:spPr>
        <p:txBody>
          <a:bodyPr>
            <a:normAutofit/>
          </a:bodyPr>
          <a:lstStyle/>
          <a:p>
            <a:pPr algn="ctr"/>
            <a:r>
              <a:rPr lang="ca-ES" sz="4000" b="1" dirty="0">
                <a:solidFill>
                  <a:srgbClr val="FF0000"/>
                </a:solidFill>
              </a:rPr>
              <a:t>OBTENCIÓ DELS METALLS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942680"/>
            <a:ext cx="10058400" cy="4926414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La metal·lúrgia  </a:t>
            </a:r>
            <a:r>
              <a:rPr lang="ca-ES" dirty="0" smtClean="0"/>
              <a:t>és el procés destinat  a l’obtenció de metalls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La siderúrgia </a:t>
            </a:r>
            <a:r>
              <a:rPr lang="ca-ES" dirty="0" smtClean="0"/>
              <a:t>és el procés d’obtenció de metalls fèrrics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L’alt forn </a:t>
            </a:r>
            <a:r>
              <a:rPr lang="ca-ES" dirty="0" smtClean="0"/>
              <a:t>és un recipient d’on s’obté el ferro colat , te uns 30m d’alçada i suporta temperatures superiors als 1700 ºC. A l’alt forn s’introdueix mineral de ferro, pedra calcària i carbó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1028" name="Picture 4" descr="Resultado de imagen de ALT FOR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161" y="2953671"/>
            <a:ext cx="4072381" cy="31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de ALT FOR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01" y="2808976"/>
            <a:ext cx="4115744" cy="273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36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629" y="499621"/>
            <a:ext cx="7073363" cy="5369367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07805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1454"/>
          </a:xfrm>
        </p:spPr>
        <p:txBody>
          <a:bodyPr/>
          <a:lstStyle/>
          <a:p>
            <a:pPr algn="ctr"/>
            <a:r>
              <a:rPr lang="ca-ES" dirty="0" smtClean="0">
                <a:solidFill>
                  <a:srgbClr val="FF0000"/>
                </a:solidFill>
              </a:rPr>
              <a:t>PLÀSTICS</a:t>
            </a:r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/>
          <a:lstStyle/>
          <a:p>
            <a:r>
              <a:rPr lang="ca-ES" dirty="0" smtClean="0"/>
              <a:t>Els plàstics són materials formats per polímers (molècules gegants obtingudes industrialment ) i als quals és molt fàcil donar forma aplicant-hi calor i pressió. Hi ha molts tipus de plàstics, els classificarem en: </a:t>
            </a:r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8</a:t>
            </a:fld>
            <a:endParaRPr lang="ca-ES"/>
          </a:p>
        </p:txBody>
      </p:sp>
      <p:sp>
        <p:nvSpPr>
          <p:cNvPr id="5" name="Rectángulo redondeado 4"/>
          <p:cNvSpPr/>
          <p:nvPr/>
        </p:nvSpPr>
        <p:spPr>
          <a:xfrm>
            <a:off x="2745262" y="2801267"/>
            <a:ext cx="5882326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400" b="1" dirty="0">
                <a:solidFill>
                  <a:prstClr val="white"/>
                </a:solidFill>
              </a:rPr>
              <a:t>PLÀSTICS</a:t>
            </a:r>
            <a:endParaRPr lang="es-ES" sz="2400" b="1" dirty="0">
              <a:solidFill>
                <a:prstClr val="white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2250210" y="4832357"/>
            <a:ext cx="1554216" cy="175987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1600" b="1" dirty="0">
                <a:solidFill>
                  <a:prstClr val="white"/>
                </a:solidFill>
              </a:rPr>
              <a:t>Polietilè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PVC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Polipropilè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Poliestirè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Poliamida</a:t>
            </a:r>
          </a:p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7610473" y="3501266"/>
            <a:ext cx="1582102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white"/>
                </a:solidFill>
              </a:rPr>
              <a:t>ELASTÒMERS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4876116" y="3508218"/>
            <a:ext cx="1720627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white"/>
                </a:solidFill>
              </a:rPr>
              <a:t>TERMOSTABLES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2183886" y="3855717"/>
            <a:ext cx="1827166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white"/>
                </a:solidFill>
              </a:rPr>
              <a:t>TERMOPLÀSTICS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5568043" y="3233057"/>
            <a:ext cx="236764" cy="187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Flecha abajo 10"/>
          <p:cNvSpPr/>
          <p:nvPr/>
        </p:nvSpPr>
        <p:spPr>
          <a:xfrm>
            <a:off x="2908936" y="3237139"/>
            <a:ext cx="236764" cy="187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2" name="Flecha abajo 11"/>
          <p:cNvSpPr/>
          <p:nvPr/>
        </p:nvSpPr>
        <p:spPr>
          <a:xfrm>
            <a:off x="8297091" y="3233057"/>
            <a:ext cx="236764" cy="187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4986837" y="4557564"/>
            <a:ext cx="1345474" cy="148519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1600" b="1" dirty="0">
                <a:solidFill>
                  <a:prstClr val="white"/>
                </a:solidFill>
              </a:rPr>
              <a:t>Baquelita 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Melamina</a:t>
            </a: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7817776" y="4554395"/>
            <a:ext cx="1414252" cy="153616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sz="1600" b="1" dirty="0">
                <a:solidFill>
                  <a:prstClr val="white"/>
                </a:solidFill>
              </a:rPr>
              <a:t>Poliuretà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Làtex</a:t>
            </a:r>
          </a:p>
          <a:p>
            <a:r>
              <a:rPr lang="ca-ES" sz="1600" b="1" dirty="0">
                <a:solidFill>
                  <a:prstClr val="white"/>
                </a:solidFill>
              </a:rPr>
              <a:t>Neoprè</a:t>
            </a:r>
            <a:endParaRPr lang="es-ES" sz="1600" b="1" dirty="0">
              <a:solidFill>
                <a:prstClr val="white"/>
              </a:solidFill>
            </a:endParaRPr>
          </a:p>
        </p:txBody>
      </p:sp>
      <p:sp>
        <p:nvSpPr>
          <p:cNvPr id="16" name="Flecha abajo 15"/>
          <p:cNvSpPr/>
          <p:nvPr/>
        </p:nvSpPr>
        <p:spPr>
          <a:xfrm>
            <a:off x="2916852" y="4265401"/>
            <a:ext cx="236764" cy="4590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7" name="Flecha abajo 16"/>
          <p:cNvSpPr/>
          <p:nvPr/>
        </p:nvSpPr>
        <p:spPr>
          <a:xfrm>
            <a:off x="5568043" y="3986094"/>
            <a:ext cx="236764" cy="4590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8" name="Flecha abajo 17"/>
          <p:cNvSpPr/>
          <p:nvPr/>
        </p:nvSpPr>
        <p:spPr>
          <a:xfrm>
            <a:off x="8283141" y="4003842"/>
            <a:ext cx="236764" cy="4590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pic>
        <p:nvPicPr>
          <p:cNvPr id="3076" name="Picture 4" descr="Resultado de imagen de BAQUEL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61" y="34405"/>
            <a:ext cx="26289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n de NEOPRE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458" y="4213738"/>
            <a:ext cx="2172846" cy="217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1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03695"/>
            <a:ext cx="10318580" cy="5765399"/>
          </a:xfrm>
        </p:spPr>
        <p:txBody>
          <a:bodyPr>
            <a:normAutofit fontScale="92500"/>
          </a:bodyPr>
          <a:lstStyle/>
          <a:p>
            <a:r>
              <a:rPr lang="ca-ES" dirty="0" smtClean="0">
                <a:solidFill>
                  <a:schemeClr val="tx1"/>
                </a:solidFill>
              </a:rPr>
              <a:t>                                 S’estoven  quan els escalfem </a:t>
            </a:r>
          </a:p>
          <a:p>
            <a:endParaRPr lang="ca-ES" dirty="0" smtClean="0">
              <a:solidFill>
                <a:srgbClr val="FF0000"/>
              </a:solidFill>
            </a:endParaRPr>
          </a:p>
          <a:p>
            <a:r>
              <a:rPr lang="ca-ES" dirty="0">
                <a:solidFill>
                  <a:srgbClr val="FF0000"/>
                </a:solidFill>
              </a:rPr>
              <a:t> </a:t>
            </a:r>
            <a:r>
              <a:rPr lang="ca-ES" dirty="0" smtClean="0">
                <a:solidFill>
                  <a:srgbClr val="FF0000"/>
                </a:solidFill>
              </a:rPr>
              <a:t>                             </a:t>
            </a:r>
            <a:r>
              <a:rPr lang="ca-ES" dirty="0" smtClean="0">
                <a:solidFill>
                  <a:schemeClr val="tx1"/>
                </a:solidFill>
              </a:rPr>
              <a:t>Es degraden i perden les seves propietats quan els escalfem</a:t>
            </a:r>
            <a:endParaRPr lang="ca-ES" dirty="0">
              <a:solidFill>
                <a:schemeClr val="tx1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r>
              <a:rPr lang="ca-ES" dirty="0" smtClean="0">
                <a:solidFill>
                  <a:srgbClr val="FF0000"/>
                </a:solidFill>
              </a:rPr>
              <a:t>                           </a:t>
            </a:r>
            <a:r>
              <a:rPr lang="ca-ES" dirty="0" smtClean="0">
                <a:solidFill>
                  <a:schemeClr val="tx1"/>
                </a:solidFill>
              </a:rPr>
              <a:t>Són elàstics, es deformen quan els estirem o els aixafem, però tornen a recuperar la forma quan deixem anar la força.</a:t>
            </a:r>
            <a:endParaRPr lang="ca-ES" dirty="0">
              <a:solidFill>
                <a:schemeClr val="tx1"/>
              </a:solidFill>
            </a:endParaRPr>
          </a:p>
          <a:p>
            <a:endParaRPr lang="ca-ES" sz="3200" dirty="0" smtClean="0">
              <a:solidFill>
                <a:srgbClr val="FF0000"/>
              </a:solidFill>
            </a:endParaRPr>
          </a:p>
          <a:p>
            <a:pPr algn="ctr"/>
            <a:r>
              <a:rPr lang="ca-ES" b="1" dirty="0" smtClean="0">
                <a:solidFill>
                  <a:srgbClr val="FF0000"/>
                </a:solidFill>
              </a:rPr>
              <a:t>OBTENCIÓ </a:t>
            </a:r>
            <a:r>
              <a:rPr lang="ca-ES" b="1" dirty="0">
                <a:solidFill>
                  <a:srgbClr val="FF0000"/>
                </a:solidFill>
              </a:rPr>
              <a:t>DELS </a:t>
            </a:r>
            <a:r>
              <a:rPr lang="ca-ES" b="1" dirty="0" smtClean="0">
                <a:solidFill>
                  <a:srgbClr val="FF0000"/>
                </a:solidFill>
              </a:rPr>
              <a:t>PLÀSTICS </a:t>
            </a:r>
          </a:p>
          <a:p>
            <a:r>
              <a:rPr lang="ca-ES" dirty="0" smtClean="0">
                <a:solidFill>
                  <a:schemeClr val="tx1"/>
                </a:solidFill>
              </a:rPr>
              <a:t>A les indústries petroquímiques, a partir del petroli s’obté la nafta, que és un producte format per molècules simples. A les Indústries químiques es combinen aquestes molècules i formen molècules grans </a:t>
            </a:r>
            <a:r>
              <a:rPr lang="ca-ES" dirty="0" err="1" smtClean="0">
                <a:solidFill>
                  <a:schemeClr val="tx1"/>
                </a:solidFill>
              </a:rPr>
              <a:t>anomedades</a:t>
            </a:r>
            <a:r>
              <a:rPr lang="ca-ES" dirty="0" smtClean="0">
                <a:solidFill>
                  <a:schemeClr val="tx1"/>
                </a:solidFill>
              </a:rPr>
              <a:t>  </a:t>
            </a:r>
            <a:r>
              <a:rPr lang="ca-ES" dirty="0" smtClean="0">
                <a:solidFill>
                  <a:srgbClr val="FF0000"/>
                </a:solidFill>
              </a:rPr>
              <a:t>polímers.</a:t>
            </a: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ca-ES" sz="3200" dirty="0">
              <a:solidFill>
                <a:srgbClr val="FF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BF61-4E08-48FB-8B48-F28B20889765}" type="slidenum">
              <a:rPr lang="ca-ES" smtClean="0"/>
              <a:pPr/>
              <a:t>9</a:t>
            </a:fld>
            <a:endParaRPr lang="ca-ES"/>
          </a:p>
        </p:txBody>
      </p:sp>
      <p:sp>
        <p:nvSpPr>
          <p:cNvPr id="5" name="Rectángulo redondeado 4"/>
          <p:cNvSpPr/>
          <p:nvPr/>
        </p:nvSpPr>
        <p:spPr>
          <a:xfrm>
            <a:off x="1097280" y="117044"/>
            <a:ext cx="1827166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white"/>
                </a:solidFill>
              </a:rPr>
              <a:t>TERMOPLÀSTICS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097280" y="992018"/>
            <a:ext cx="1720627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white"/>
                </a:solidFill>
              </a:rPr>
              <a:t>TERMOSTABLES</a:t>
            </a:r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1097280" y="1866992"/>
            <a:ext cx="1582102" cy="3755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>
                <a:solidFill>
                  <a:prstClr val="white"/>
                </a:solidFill>
              </a:rPr>
              <a:t>ELASTÒMERS</a:t>
            </a:r>
            <a:endParaRPr lang="es-ES" dirty="0">
              <a:solidFill>
                <a:prstClr val="white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51" y="4732257"/>
            <a:ext cx="5594143" cy="113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538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724</Words>
  <Application>Microsoft Office PowerPoint</Application>
  <PresentationFormat>Panorámica</PresentationFormat>
  <Paragraphs>145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TEMA 5 </vt:lpstr>
      <vt:lpstr>METALLS</vt:lpstr>
      <vt:lpstr>Presentación de PowerPoint</vt:lpstr>
      <vt:lpstr>Presentación de PowerPoint</vt:lpstr>
      <vt:lpstr>PROPIETATS I APLICACIONS DELS METALLS</vt:lpstr>
      <vt:lpstr>OBTENCIÓ DELS METALLS</vt:lpstr>
      <vt:lpstr>Presentación de PowerPoint</vt:lpstr>
      <vt:lpstr>PLÀSTICS</vt:lpstr>
      <vt:lpstr>Presentación de PowerPoint</vt:lpstr>
      <vt:lpstr>PROPIETATS I APLICACIONS DELS PLÀSTICS </vt:lpstr>
      <vt:lpstr>MATERIALS CERÀMICS</vt:lpstr>
      <vt:lpstr>MATERIALS TÈXTILS</vt:lpstr>
      <vt:lpstr>IMPACTE AMBIENTAL I RECICLATGE</vt:lpstr>
      <vt:lpstr>ACTIVITATS DE REPÀS TEMA 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5 </dc:title>
  <dc:creator>Pau set i vuit</dc:creator>
  <cp:lastModifiedBy>Pau set i vuit</cp:lastModifiedBy>
  <cp:revision>5</cp:revision>
  <dcterms:created xsi:type="dcterms:W3CDTF">2020-04-05T18:42:25Z</dcterms:created>
  <dcterms:modified xsi:type="dcterms:W3CDTF">2020-04-05T18:50:48Z</dcterms:modified>
</cp:coreProperties>
</file>