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3461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58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7593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5420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175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1022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5920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0902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1273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881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5168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23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75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4169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408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546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61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162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KE6CBobHm0" TargetMode="External"/><Relationship Id="rId7" Type="http://schemas.openxmlformats.org/officeDocument/2006/relationships/hyperlink" Target="https://www.ecoembes.com/es" TargetMode="External"/><Relationship Id="rId2" Type="http://schemas.openxmlformats.org/officeDocument/2006/relationships/hyperlink" Target="https://www.youtube.com/watch?v=F_y6QyUhdy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YgXecJ4n-UM" TargetMode="External"/><Relationship Id="rId5" Type="http://schemas.openxmlformats.org/officeDocument/2006/relationships/hyperlink" Target="https://www.youtube.com/watch?v=PxvG4TBjzMg&amp;t=434s" TargetMode="External"/><Relationship Id="rId4" Type="http://schemas.openxmlformats.org/officeDocument/2006/relationships/hyperlink" Target="https://www.youtube.com/watch?v=crRlF_mLqCk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4.jpeg"/><Relationship Id="rId7" Type="http://schemas.openxmlformats.org/officeDocument/2006/relationships/image" Target="../media/image19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10" Type="http://schemas.openxmlformats.org/officeDocument/2006/relationships/image" Target="../media/image50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Tema 4</a:t>
            </a:r>
            <a:endParaRPr lang="es-ES" dirty="0"/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err="1" smtClean="0"/>
              <a:t>Materials</a:t>
            </a:r>
            <a:r>
              <a:rPr lang="es-ES" dirty="0" smtClean="0"/>
              <a:t> </a:t>
            </a:r>
            <a:r>
              <a:rPr lang="es-ES" dirty="0" err="1" smtClean="0"/>
              <a:t>d’ús</a:t>
            </a:r>
            <a:r>
              <a:rPr lang="es-ES" dirty="0" smtClean="0"/>
              <a:t> </a:t>
            </a:r>
            <a:r>
              <a:rPr lang="es-ES" dirty="0" err="1" smtClean="0"/>
              <a:t>tècnic</a:t>
            </a:r>
            <a:r>
              <a:rPr lang="es-ES" dirty="0" smtClean="0"/>
              <a:t>:</a:t>
            </a:r>
          </a:p>
          <a:p>
            <a:r>
              <a:rPr lang="es-ES" dirty="0" err="1" smtClean="0"/>
              <a:t>Papers</a:t>
            </a:r>
            <a:r>
              <a:rPr lang="es-ES" dirty="0" smtClean="0"/>
              <a:t> i fustes</a:t>
            </a:r>
            <a:endParaRPr lang="es-ES" dirty="0"/>
          </a:p>
        </p:txBody>
      </p:sp>
      <p:pic>
        <p:nvPicPr>
          <p:cNvPr id="1026" name="Picture 2" descr="https://encrypted-tbn0.gstatic.com/images?q=tbn:ANd9GcR89GXgvTOPMobMW7cFIb3T0wTQ1tCHYYwZaPBCwWaEBIrbH8NCiEJ_K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669" y="1924046"/>
            <a:ext cx="1143000" cy="70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encrypted-tbn0.gstatic.com/images?q=tbn:ANd9GcQfgUIVjmiW_lnkhX8IPYTdyYwZK7t7ZorzB0nZ7cwyyoUtSoMVXqDc2N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703" y="1871131"/>
            <a:ext cx="1821544" cy="1247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encrypted-tbn0.gstatic.com/images?q=tbn:ANd9GcS2fFHFaWFHG6zxhDy_QSdx0Xktc10eezcKwzjAep9aq9rvXztkLnYeQ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312" y="4012615"/>
            <a:ext cx="1057275" cy="105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encrypted-tbn0.gstatic.com/images?q=tbn:ANd9GcSO29Os322M6F2MxkpO1ThtbYaNpYICrdpPKSz4NbEmwYaF9UJNP-uLQ0J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669" y="3937418"/>
            <a:ext cx="130492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82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5401" y="1019175"/>
            <a:ext cx="9601196" cy="4856693"/>
          </a:xfrm>
        </p:spPr>
        <p:txBody>
          <a:bodyPr>
            <a:normAutofit fontScale="92500" lnSpcReduction="20000"/>
          </a:bodyPr>
          <a:lstStyle/>
          <a:p>
            <a:r>
              <a:rPr lang="ca-ES" dirty="0" smtClean="0">
                <a:solidFill>
                  <a:srgbClr val="FF0000"/>
                </a:solidFill>
              </a:rPr>
              <a:t>Fabricació del paper</a:t>
            </a:r>
          </a:p>
          <a:p>
            <a:r>
              <a:rPr lang="es-ES" sz="2000" dirty="0">
                <a:hlinkClick r:id="rId2"/>
              </a:rPr>
              <a:t>https://</a:t>
            </a:r>
            <a:r>
              <a:rPr lang="es-ES" sz="2000" dirty="0" smtClean="0">
                <a:hlinkClick r:id="rId2"/>
              </a:rPr>
              <a:t>www.youtube.com/watch?v=F_y6QyUhdyk</a:t>
            </a:r>
            <a:endParaRPr lang="es-ES" sz="2000" dirty="0" smtClean="0"/>
          </a:p>
          <a:p>
            <a:r>
              <a:rPr lang="ca-ES" sz="2000" dirty="0">
                <a:hlinkClick r:id="rId3"/>
              </a:rPr>
              <a:t>https://</a:t>
            </a:r>
            <a:r>
              <a:rPr lang="ca-ES" sz="2000" dirty="0" smtClean="0">
                <a:hlinkClick r:id="rId3"/>
              </a:rPr>
              <a:t>www.youtube.com/watch?v=iKE6CBobHm0</a:t>
            </a:r>
            <a:r>
              <a:rPr lang="ca-ES" sz="2000" dirty="0" smtClean="0"/>
              <a:t>   </a:t>
            </a:r>
            <a:r>
              <a:rPr lang="ca-ES" sz="1200" dirty="0" smtClean="0"/>
              <a:t>(</a:t>
            </a:r>
            <a:r>
              <a:rPr lang="es-ES" sz="1200" dirty="0"/>
              <a:t>Impacto ambiental de la fabricación del </a:t>
            </a:r>
            <a:r>
              <a:rPr lang="es-ES" sz="1200" dirty="0" smtClean="0"/>
              <a:t>papel)</a:t>
            </a:r>
          </a:p>
          <a:p>
            <a:endParaRPr lang="es-ES" sz="1200" dirty="0" smtClean="0">
              <a:hlinkClick r:id="rId4"/>
            </a:endParaRPr>
          </a:p>
          <a:p>
            <a:r>
              <a:rPr lang="es-ES" sz="2000" dirty="0" smtClean="0">
                <a:hlinkClick r:id="rId4"/>
              </a:rPr>
              <a:t>https</a:t>
            </a:r>
            <a:r>
              <a:rPr lang="es-ES" sz="2000" dirty="0">
                <a:hlinkClick r:id="rId4"/>
              </a:rPr>
              <a:t>://</a:t>
            </a:r>
            <a:r>
              <a:rPr lang="es-ES" sz="2000" dirty="0" smtClean="0">
                <a:hlinkClick r:id="rId4"/>
              </a:rPr>
              <a:t>www.youtube.com/watch?v=crRlF_mLqCk</a:t>
            </a:r>
            <a:r>
              <a:rPr lang="es-ES" sz="2000" dirty="0" smtClean="0"/>
              <a:t> </a:t>
            </a:r>
            <a:r>
              <a:rPr lang="es-ES" sz="1200" dirty="0" smtClean="0"/>
              <a:t>(Molí </a:t>
            </a:r>
            <a:r>
              <a:rPr lang="es-ES" sz="1200" dirty="0" err="1" smtClean="0"/>
              <a:t>paperer</a:t>
            </a:r>
            <a:r>
              <a:rPr lang="es-ES" sz="1200" dirty="0" smtClean="0"/>
              <a:t> de </a:t>
            </a:r>
            <a:r>
              <a:rPr lang="es-ES" sz="1200" dirty="0" err="1" smtClean="0"/>
              <a:t>Capellades</a:t>
            </a:r>
            <a:r>
              <a:rPr lang="es-ES" sz="1200" dirty="0" smtClean="0"/>
              <a:t>)</a:t>
            </a:r>
          </a:p>
          <a:p>
            <a:endParaRPr lang="es-ES" sz="1200" dirty="0"/>
          </a:p>
          <a:p>
            <a:r>
              <a:rPr lang="ca-ES" dirty="0" smtClean="0">
                <a:solidFill>
                  <a:srgbClr val="FF0000"/>
                </a:solidFill>
              </a:rPr>
              <a:t>Fabricació de la fusta aglomerada</a:t>
            </a:r>
          </a:p>
          <a:p>
            <a:r>
              <a:rPr lang="ca-ES" sz="2200" dirty="0">
                <a:solidFill>
                  <a:schemeClr val="tx1"/>
                </a:solidFill>
                <a:hlinkClick r:id="rId5"/>
              </a:rPr>
              <a:t>https://</a:t>
            </a:r>
            <a:r>
              <a:rPr lang="ca-ES" sz="2200" smtClean="0">
                <a:solidFill>
                  <a:schemeClr val="tx1"/>
                </a:solidFill>
                <a:hlinkClick r:id="rId5"/>
              </a:rPr>
              <a:t>www.youtube.com/watch?v=PxvG4TBjzMg&amp;t=434s</a:t>
            </a:r>
            <a:r>
              <a:rPr lang="ca-ES" sz="2200" smtClean="0">
                <a:solidFill>
                  <a:schemeClr val="tx1"/>
                </a:solidFill>
              </a:rPr>
              <a:t>   </a:t>
            </a:r>
            <a:r>
              <a:rPr lang="ca-ES" sz="1300" smtClean="0">
                <a:solidFill>
                  <a:schemeClr val="tx1"/>
                </a:solidFill>
              </a:rPr>
              <a:t>(</a:t>
            </a:r>
            <a:r>
              <a:rPr lang="ca-ES" sz="1300" dirty="0" smtClean="0">
                <a:solidFill>
                  <a:schemeClr val="tx1"/>
                </a:solidFill>
              </a:rPr>
              <a:t>Què qui </a:t>
            </a:r>
            <a:r>
              <a:rPr lang="ca-ES" sz="1300" smtClean="0">
                <a:solidFill>
                  <a:schemeClr val="tx1"/>
                </a:solidFill>
              </a:rPr>
              <a:t>com TV3 30</a:t>
            </a:r>
            <a:r>
              <a:rPr lang="ca-ES" sz="1300" dirty="0" smtClean="0">
                <a:solidFill>
                  <a:schemeClr val="tx1"/>
                </a:solidFill>
              </a:rPr>
              <a:t>’)</a:t>
            </a:r>
          </a:p>
          <a:p>
            <a:endParaRPr lang="ca-ES" sz="2200" dirty="0" smtClean="0">
              <a:solidFill>
                <a:schemeClr val="tx1"/>
              </a:solidFill>
            </a:endParaRPr>
          </a:p>
          <a:p>
            <a:r>
              <a:rPr lang="ca-ES" sz="2000" dirty="0">
                <a:solidFill>
                  <a:srgbClr val="FF0000"/>
                </a:solidFill>
                <a:hlinkClick r:id="rId6"/>
              </a:rPr>
              <a:t>https://</a:t>
            </a:r>
            <a:r>
              <a:rPr lang="ca-ES" sz="2000" dirty="0" smtClean="0">
                <a:solidFill>
                  <a:srgbClr val="FF0000"/>
                </a:solidFill>
                <a:hlinkClick r:id="rId6"/>
              </a:rPr>
              <a:t>www.youtube.com/watch?v=YgXecJ4n-UM</a:t>
            </a:r>
            <a:endParaRPr lang="ca-ES" sz="2000" dirty="0" smtClean="0">
              <a:solidFill>
                <a:srgbClr val="FF0000"/>
              </a:solidFill>
            </a:endParaRPr>
          </a:p>
          <a:p>
            <a:endParaRPr lang="ca-ES" dirty="0" smtClean="0">
              <a:solidFill>
                <a:srgbClr val="FF0000"/>
              </a:solidFill>
            </a:endParaRPr>
          </a:p>
          <a:p>
            <a:r>
              <a:rPr lang="ca-ES" dirty="0" smtClean="0">
                <a:solidFill>
                  <a:srgbClr val="FF0000"/>
                </a:solidFill>
              </a:rPr>
              <a:t>Reciclatge </a:t>
            </a:r>
          </a:p>
          <a:p>
            <a:r>
              <a:rPr lang="es-ES" sz="2000" dirty="0">
                <a:solidFill>
                  <a:srgbClr val="FF0000"/>
                </a:solidFill>
                <a:hlinkClick r:id="rId7"/>
              </a:rPr>
              <a:t>https://</a:t>
            </a:r>
            <a:r>
              <a:rPr lang="es-ES" sz="2000" dirty="0" smtClean="0">
                <a:solidFill>
                  <a:srgbClr val="FF0000"/>
                </a:solidFill>
                <a:hlinkClick r:id="rId7"/>
              </a:rPr>
              <a:t>www.ecoembes.com/es</a:t>
            </a:r>
            <a:endParaRPr lang="es-ES" sz="2000" dirty="0" smtClean="0">
              <a:solidFill>
                <a:srgbClr val="FF0000"/>
              </a:solidFill>
            </a:endParaRPr>
          </a:p>
          <a:p>
            <a:endParaRPr lang="es-ES" dirty="0" smtClean="0">
              <a:solidFill>
                <a:srgbClr val="FF0000"/>
              </a:solidFill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197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295401" y="655560"/>
            <a:ext cx="9601196" cy="890211"/>
          </a:xfrm>
        </p:spPr>
        <p:txBody>
          <a:bodyPr/>
          <a:lstStyle/>
          <a:p>
            <a:r>
              <a:rPr lang="es-ES" dirty="0" err="1" smtClean="0">
                <a:solidFill>
                  <a:srgbClr val="FF0000"/>
                </a:solidFill>
              </a:rPr>
              <a:t>Reciclatge</a:t>
            </a:r>
            <a:r>
              <a:rPr lang="es-ES" dirty="0" smtClean="0">
                <a:solidFill>
                  <a:srgbClr val="FF0000"/>
                </a:solidFill>
              </a:rPr>
              <a:t> i impacte ambiental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410" y="1349829"/>
            <a:ext cx="5896589" cy="4028237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123406" y="5378066"/>
            <a:ext cx="9927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solidFill>
                  <a:prstClr val="black"/>
                </a:solidFill>
              </a:rPr>
              <a:t>Si volem evitar l’impacte ambiental dels materials hem d’aplicar la regla de les 3R  (REDUÏR , REUTILITZAR I RECICLAR) 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6" name="Picture 2" descr="Resultat d'imatges de les 3 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52" y="1894114"/>
            <a:ext cx="4508591" cy="292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90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295401" y="807962"/>
            <a:ext cx="9601196" cy="628954"/>
          </a:xfrm>
        </p:spPr>
        <p:txBody>
          <a:bodyPr>
            <a:normAutofit fontScale="90000"/>
          </a:bodyPr>
          <a:lstStyle/>
          <a:p>
            <a:r>
              <a:rPr lang="es-ES" dirty="0" err="1" smtClean="0">
                <a:solidFill>
                  <a:srgbClr val="FF0000"/>
                </a:solidFill>
              </a:rPr>
              <a:t>Activitats</a:t>
            </a:r>
            <a:r>
              <a:rPr lang="es-ES" dirty="0" smtClean="0">
                <a:solidFill>
                  <a:srgbClr val="FF0000"/>
                </a:solidFill>
              </a:rPr>
              <a:t> </a:t>
            </a:r>
            <a:r>
              <a:rPr lang="es-ES" dirty="0" err="1" smtClean="0">
                <a:solidFill>
                  <a:srgbClr val="FF0000"/>
                </a:solidFill>
              </a:rPr>
              <a:t>repas</a:t>
            </a:r>
            <a:r>
              <a:rPr lang="es-ES" dirty="0" smtClean="0">
                <a:solidFill>
                  <a:srgbClr val="FF0000"/>
                </a:solidFill>
              </a:rPr>
              <a:t> T-4 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295401" y="1503999"/>
            <a:ext cx="9601196" cy="4859381"/>
          </a:xfrm>
        </p:spPr>
        <p:txBody>
          <a:bodyPr>
            <a:normAutofit fontScale="55000" lnSpcReduction="20000"/>
          </a:bodyPr>
          <a:lstStyle/>
          <a:p>
            <a:r>
              <a:rPr lang="ca-ES" sz="2900" dirty="0"/>
              <a:t>1</a:t>
            </a:r>
            <a:r>
              <a:rPr lang="ca-ES" sz="2900" dirty="0" smtClean="0"/>
              <a:t>- Escriu V o F de les següents afirmacions:</a:t>
            </a:r>
          </a:p>
          <a:p>
            <a:r>
              <a:rPr lang="ca-ES" sz="2900" dirty="0" smtClean="0"/>
              <a:t>A) El llistó és llarg i prim</a:t>
            </a:r>
          </a:p>
          <a:p>
            <a:r>
              <a:rPr lang="ca-ES" sz="2900" dirty="0" smtClean="0"/>
              <a:t>B)La fullola és un tipus de paper</a:t>
            </a:r>
          </a:p>
          <a:p>
            <a:r>
              <a:rPr lang="ca-ES" sz="2900" dirty="0" smtClean="0"/>
              <a:t>C)El cartró ploma és un tipus de cartró</a:t>
            </a:r>
          </a:p>
          <a:p>
            <a:r>
              <a:rPr lang="ca-ES" sz="2900" dirty="0" smtClean="0"/>
              <a:t>D)El mineral d’alumini és un material</a:t>
            </a:r>
          </a:p>
          <a:p>
            <a:endParaRPr lang="ca-ES" sz="2900" dirty="0" smtClean="0"/>
          </a:p>
          <a:p>
            <a:r>
              <a:rPr lang="ca-ES" sz="2900" dirty="0"/>
              <a:t>2</a:t>
            </a:r>
            <a:r>
              <a:rPr lang="ca-ES" sz="2900" dirty="0" smtClean="0"/>
              <a:t>- Quina diferencia hi ha entre primeres matèries i materials?</a:t>
            </a:r>
          </a:p>
          <a:p>
            <a:r>
              <a:rPr lang="ca-ES" sz="2900" dirty="0"/>
              <a:t>3</a:t>
            </a:r>
            <a:r>
              <a:rPr lang="ca-ES" sz="2900" dirty="0" smtClean="0"/>
              <a:t>- Fes una llista dels materials que coneixes i digues per a que utilitzaries ca un d’ells</a:t>
            </a:r>
          </a:p>
          <a:p>
            <a:r>
              <a:rPr lang="ca-ES" sz="2900" dirty="0"/>
              <a:t>4</a:t>
            </a:r>
            <a:r>
              <a:rPr lang="ca-ES" sz="2900" dirty="0" smtClean="0"/>
              <a:t>- Quants tipus de papers i cartrons hem estudiat?</a:t>
            </a:r>
          </a:p>
          <a:p>
            <a:r>
              <a:rPr lang="ca-ES" sz="2900" dirty="0"/>
              <a:t>5</a:t>
            </a:r>
            <a:r>
              <a:rPr lang="ca-ES" sz="2900" dirty="0" smtClean="0"/>
              <a:t>- Quin tipus de cartró serveix per fer maquetes?</a:t>
            </a:r>
          </a:p>
          <a:p>
            <a:r>
              <a:rPr lang="ca-ES" sz="2900" dirty="0"/>
              <a:t>6</a:t>
            </a:r>
            <a:r>
              <a:rPr lang="ca-ES" sz="2900" dirty="0" smtClean="0"/>
              <a:t>- Fes una llista de les utilitats del paper i cartró</a:t>
            </a:r>
          </a:p>
          <a:p>
            <a:r>
              <a:rPr lang="ca-ES" sz="2900" dirty="0"/>
              <a:t>7</a:t>
            </a:r>
            <a:r>
              <a:rPr lang="ca-ES" sz="2900" dirty="0" smtClean="0"/>
              <a:t>- Fes una llista d’ objectes i coses fabricades en fusta</a:t>
            </a:r>
          </a:p>
          <a:p>
            <a:r>
              <a:rPr lang="ca-ES" sz="2900" dirty="0"/>
              <a:t>8</a:t>
            </a:r>
            <a:r>
              <a:rPr lang="ca-ES" sz="2900" dirty="0" smtClean="0"/>
              <a:t>- Quines són les fustes transformades?</a:t>
            </a:r>
          </a:p>
          <a:p>
            <a:r>
              <a:rPr lang="ca-ES" sz="2900" dirty="0"/>
              <a:t>9</a:t>
            </a:r>
            <a:r>
              <a:rPr lang="ca-ES" sz="2900" dirty="0" smtClean="0"/>
              <a:t>- Fes una classificació  de les fustes naturals estudiades</a:t>
            </a:r>
          </a:p>
          <a:p>
            <a:endParaRPr lang="es-ES" sz="2900" dirty="0" smtClean="0"/>
          </a:p>
          <a:p>
            <a:endParaRPr lang="es-ES" dirty="0"/>
          </a:p>
        </p:txBody>
      </p:sp>
      <p:sp>
        <p:nvSpPr>
          <p:cNvPr id="4" name="Cara sonriente 3"/>
          <p:cNvSpPr/>
          <p:nvPr/>
        </p:nvSpPr>
        <p:spPr>
          <a:xfrm>
            <a:off x="7566222" y="4378233"/>
            <a:ext cx="1447799" cy="1391195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5" name="Llamada ovalada 4"/>
          <p:cNvSpPr/>
          <p:nvPr/>
        </p:nvSpPr>
        <p:spPr>
          <a:xfrm>
            <a:off x="9389660" y="4378233"/>
            <a:ext cx="2129050" cy="794657"/>
          </a:xfrm>
          <a:prstGeom prst="wedgeEllipseCallout">
            <a:avLst>
              <a:gd name="adj1" fmla="val -85548"/>
              <a:gd name="adj2" fmla="val 6387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prstClr val="black"/>
                </a:solidFill>
              </a:rPr>
              <a:t>FI 2a AVALUACIÓ</a:t>
            </a:r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4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309257"/>
          </a:xfrm>
        </p:spPr>
        <p:txBody>
          <a:bodyPr>
            <a:normAutofit fontScale="90000"/>
          </a:bodyPr>
          <a:lstStyle/>
          <a:p>
            <a:r>
              <a:rPr lang="ca-ES" dirty="0" smtClean="0"/>
              <a:t>.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295402" y="1780674"/>
            <a:ext cx="9601196" cy="4127279"/>
          </a:xfrm>
        </p:spPr>
        <p:txBody>
          <a:bodyPr/>
          <a:lstStyle/>
          <a:p>
            <a:r>
              <a:rPr lang="ca-ES" dirty="0" smtClean="0"/>
              <a:t>Quins materials utilitzarem si volem construir un objecte, per exemple:</a:t>
            </a:r>
          </a:p>
          <a:p>
            <a:endParaRPr lang="ca-ES" dirty="0" smtClean="0"/>
          </a:p>
          <a:p>
            <a:r>
              <a:rPr lang="ca-ES" dirty="0" smtClean="0"/>
              <a:t>Una bicicleta</a:t>
            </a:r>
          </a:p>
          <a:p>
            <a:r>
              <a:rPr lang="ca-ES" dirty="0" smtClean="0"/>
              <a:t>Un bolígraf</a:t>
            </a:r>
          </a:p>
          <a:p>
            <a:r>
              <a:rPr lang="ca-ES" dirty="0" smtClean="0"/>
              <a:t>Una llibreta</a:t>
            </a:r>
          </a:p>
          <a:p>
            <a:r>
              <a:rPr lang="ca-ES" dirty="0" smtClean="0"/>
              <a:t>............</a:t>
            </a:r>
          </a:p>
          <a:p>
            <a:endParaRPr lang="ca-ES" dirty="0"/>
          </a:p>
        </p:txBody>
      </p:sp>
      <p:pic>
        <p:nvPicPr>
          <p:cNvPr id="2052" name="Picture 4" descr="https://encrypted-tbn0.gstatic.com/images?q=tbn:ANd9GcQ-Zt-bjsdYxTdR2aPOqJkFJaqad_nvAJ9sYeUfJXZUVpoKrVbBGScxdw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426" y="3144253"/>
            <a:ext cx="2549105" cy="160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046" y="2614863"/>
            <a:ext cx="1980054" cy="1732548"/>
          </a:xfrm>
          <a:prstGeom prst="rect">
            <a:avLst/>
          </a:prstGeom>
        </p:spPr>
      </p:pic>
      <p:pic>
        <p:nvPicPr>
          <p:cNvPr id="2054" name="Picture 6" descr="https://encrypted-tbn0.gstatic.com/images?q=tbn:ANd9GcQF6gpPtKMC2tGoLvneNVxGvMCvBv8qGbPfu5m-NLhA17vRwlljSMHc3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5938" y="3529263"/>
            <a:ext cx="1925052" cy="192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29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295401" y="759417"/>
            <a:ext cx="9601196" cy="5116451"/>
          </a:xfrm>
        </p:spPr>
        <p:txBody>
          <a:bodyPr/>
          <a:lstStyle/>
          <a:p>
            <a:r>
              <a:rPr lang="ca-ES" dirty="0" smtClean="0">
                <a:solidFill>
                  <a:srgbClr val="FF0000"/>
                </a:solidFill>
              </a:rPr>
              <a:t>TOTS ELS MATERIALS S’OBTENEN DE LA NATURA</a:t>
            </a:r>
          </a:p>
          <a:p>
            <a:r>
              <a:rPr lang="ca-ES" dirty="0" smtClean="0">
                <a:solidFill>
                  <a:schemeClr val="tx1"/>
                </a:solidFill>
              </a:rPr>
              <a:t>Els materials els triarem tenint en compte les seves propietats, triarem aquells que serveixen millor per al que volem aconseguir.</a:t>
            </a:r>
          </a:p>
          <a:p>
            <a:r>
              <a:rPr lang="ca-ES" dirty="0" smtClean="0">
                <a:solidFill>
                  <a:schemeClr val="tx1"/>
                </a:solidFill>
              </a:rPr>
              <a:t>De la natura obtenim les primeres matèries que per transformació s’obtenen els materials que utilitzem per fabricar objectes.</a:t>
            </a:r>
            <a:endParaRPr lang="ca-E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94845" y="3008946"/>
            <a:ext cx="2572719" cy="480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prstClr val="white"/>
                </a:solidFill>
              </a:rPr>
              <a:t>PRIMRES MATÈRIES</a:t>
            </a: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94845" y="5476963"/>
            <a:ext cx="2572719" cy="480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prstClr val="white"/>
                </a:solidFill>
              </a:rPr>
              <a:t>OBJECTES</a:t>
            </a: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98164" y="4340099"/>
            <a:ext cx="2572719" cy="480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prstClr val="white"/>
                </a:solidFill>
              </a:rPr>
              <a:t>MATERIALS</a:t>
            </a: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9" name="Fletxa cap avall 8"/>
          <p:cNvSpPr/>
          <p:nvPr/>
        </p:nvSpPr>
        <p:spPr>
          <a:xfrm>
            <a:off x="2564968" y="3647401"/>
            <a:ext cx="232473" cy="498409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0" name="Fletxa cap avall 9"/>
          <p:cNvSpPr/>
          <p:nvPr/>
        </p:nvSpPr>
        <p:spPr>
          <a:xfrm>
            <a:off x="2564966" y="4898570"/>
            <a:ext cx="232475" cy="500369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Crida amb línia 1 10"/>
          <p:cNvSpPr/>
          <p:nvPr/>
        </p:nvSpPr>
        <p:spPr>
          <a:xfrm>
            <a:off x="4223657" y="3615711"/>
            <a:ext cx="2145059" cy="530099"/>
          </a:xfrm>
          <a:prstGeom prst="borderCallout1">
            <a:avLst>
              <a:gd name="adj1" fmla="val 47499"/>
              <a:gd name="adj2" fmla="val -4333"/>
              <a:gd name="adj3" fmla="val 55001"/>
              <a:gd name="adj4" fmla="val -5625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black"/>
              </a:solidFill>
            </a:endParaRPr>
          </a:p>
          <a:p>
            <a:pPr algn="ctr"/>
            <a:r>
              <a:rPr lang="es-ES" dirty="0">
                <a:solidFill>
                  <a:prstClr val="black"/>
                </a:solidFill>
              </a:rPr>
              <a:t>TRANSFORMACIÓ</a:t>
            </a:r>
            <a:r>
              <a:rPr lang="es-ES" dirty="0">
                <a:solidFill>
                  <a:prstClr val="white"/>
                </a:solidFill>
              </a:rPr>
              <a:t>ACIÓ</a:t>
            </a: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3" name="Crida amb línia 1 12"/>
          <p:cNvSpPr/>
          <p:nvPr/>
        </p:nvSpPr>
        <p:spPr>
          <a:xfrm>
            <a:off x="4495704" y="4883704"/>
            <a:ext cx="1544150" cy="530099"/>
          </a:xfrm>
          <a:prstGeom prst="borderCallout1">
            <a:avLst>
              <a:gd name="adj1" fmla="val 47499"/>
              <a:gd name="adj2" fmla="val -4333"/>
              <a:gd name="adj3" fmla="val 55001"/>
              <a:gd name="adj4" fmla="val -5625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black"/>
              </a:solidFill>
            </a:endParaRPr>
          </a:p>
          <a:p>
            <a:pPr algn="ctr"/>
            <a:r>
              <a:rPr lang="es-ES" dirty="0">
                <a:solidFill>
                  <a:prstClr val="black"/>
                </a:solidFill>
              </a:rPr>
              <a:t>FABRICACIÓ</a:t>
            </a:r>
            <a:r>
              <a:rPr lang="es-ES" dirty="0">
                <a:solidFill>
                  <a:prstClr val="white"/>
                </a:solidFill>
              </a:rPr>
              <a:t>ACIÓ</a:t>
            </a: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5" name="Diagrama de flux: procés 14"/>
          <p:cNvSpPr/>
          <p:nvPr/>
        </p:nvSpPr>
        <p:spPr>
          <a:xfrm>
            <a:off x="8839197" y="3008945"/>
            <a:ext cx="2046514" cy="480447"/>
          </a:xfrm>
          <a:prstGeom prst="flowChartProces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prstClr val="black"/>
                </a:solidFill>
              </a:rPr>
              <a:t>CAUTXÚ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6" name="Diagrama de flux: procés 15"/>
          <p:cNvSpPr/>
          <p:nvPr/>
        </p:nvSpPr>
        <p:spPr>
          <a:xfrm>
            <a:off x="8850083" y="4340098"/>
            <a:ext cx="2046514" cy="480447"/>
          </a:xfrm>
          <a:prstGeom prst="flowChartProces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prstClr val="black"/>
                </a:solidFill>
              </a:rPr>
              <a:t>GOMA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7" name="Diagrama de flux: procés 16"/>
          <p:cNvSpPr/>
          <p:nvPr/>
        </p:nvSpPr>
        <p:spPr>
          <a:xfrm>
            <a:off x="8850083" y="5361502"/>
            <a:ext cx="2046514" cy="480447"/>
          </a:xfrm>
          <a:prstGeom prst="flowChartProces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prstClr val="black"/>
                </a:solidFill>
              </a:rPr>
              <a:t>RODA </a:t>
            </a:r>
            <a:endParaRPr lang="es-ES" dirty="0">
              <a:solidFill>
                <a:prstClr val="black"/>
              </a:solidFill>
            </a:endParaRPr>
          </a:p>
        </p:txBody>
      </p:sp>
      <p:pic>
        <p:nvPicPr>
          <p:cNvPr id="3074" name="Picture 2" descr="https://encrypted-tbn0.gstatic.com/images?q=tbn:ANd9GcTomh9q7cuhOLQINaL20PzQcoXJGGJu8OCPZcKd3VmUEYAzELNap2lQSxN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715" y="2885423"/>
            <a:ext cx="2019247" cy="106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encrypted-tbn0.gstatic.com/images?q=tbn:ANd9GcSp88Psws2PtGUL0VCiZK_p82dWrW-BajjnoHdiQSf5_AHeYKhsOPqB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055" y="4035978"/>
            <a:ext cx="1401932" cy="1057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encrypted-tbn0.gstatic.com/images?q=tbn:ANd9GcQd6yMvXz-tDgR0XFuik3q2z5x13paMxr2BKO2eth3LhkZBfjM-N3LEY6O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286" y="4982600"/>
            <a:ext cx="102870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63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295401" y="655562"/>
            <a:ext cx="9601196" cy="1303867"/>
          </a:xfrm>
        </p:spPr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PAPERS I CARTRONS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295401" y="1632857"/>
            <a:ext cx="9601196" cy="4855029"/>
          </a:xfrm>
        </p:spPr>
        <p:txBody>
          <a:bodyPr>
            <a:normAutofit fontScale="92500" lnSpcReduction="10000"/>
          </a:bodyPr>
          <a:lstStyle/>
          <a:p>
            <a:endParaRPr lang="es-ES" dirty="0" smtClean="0"/>
          </a:p>
          <a:p>
            <a:r>
              <a:rPr lang="es-ES" dirty="0" err="1" smtClean="0"/>
              <a:t>S’obtenen</a:t>
            </a:r>
            <a:r>
              <a:rPr lang="es-ES" dirty="0" smtClean="0"/>
              <a:t> de les fustes </a:t>
            </a:r>
            <a:r>
              <a:rPr lang="es-ES" dirty="0" err="1" smtClean="0"/>
              <a:t>dels</a:t>
            </a:r>
            <a:r>
              <a:rPr lang="es-ES" dirty="0" smtClean="0"/>
              <a:t> </a:t>
            </a:r>
            <a:r>
              <a:rPr lang="es-ES" dirty="0" err="1" smtClean="0"/>
              <a:t>arbres</a:t>
            </a:r>
            <a:r>
              <a:rPr lang="es-ES" dirty="0" smtClean="0"/>
              <a:t>, i  </a:t>
            </a:r>
            <a:r>
              <a:rPr lang="es-ES" dirty="0" err="1" smtClean="0"/>
              <a:t>paper</a:t>
            </a:r>
            <a:r>
              <a:rPr lang="es-ES" dirty="0" smtClean="0"/>
              <a:t> </a:t>
            </a:r>
            <a:r>
              <a:rPr lang="es-ES" dirty="0" err="1" smtClean="0"/>
              <a:t>usat</a:t>
            </a:r>
            <a:r>
              <a:rPr lang="es-ES" dirty="0" smtClean="0"/>
              <a:t> (</a:t>
            </a:r>
            <a:r>
              <a:rPr lang="es-ES" dirty="0" err="1" smtClean="0"/>
              <a:t>reciclat</a:t>
            </a:r>
            <a:r>
              <a:rPr lang="es-ES" dirty="0" smtClean="0"/>
              <a:t>) ,del que </a:t>
            </a:r>
            <a:r>
              <a:rPr lang="es-ES" dirty="0" err="1" smtClean="0"/>
              <a:t>s’obtenen</a:t>
            </a:r>
            <a:r>
              <a:rPr lang="es-ES" dirty="0" smtClean="0"/>
              <a:t> </a:t>
            </a:r>
            <a:r>
              <a:rPr lang="es-ES" dirty="0" err="1" smtClean="0"/>
              <a:t>fibres</a:t>
            </a:r>
            <a:r>
              <a:rPr lang="es-ES" dirty="0" smtClean="0"/>
              <a:t> de </a:t>
            </a:r>
            <a:r>
              <a:rPr lang="es-ES" dirty="0" err="1" smtClean="0"/>
              <a:t>cel·lulosa</a:t>
            </a:r>
            <a:r>
              <a:rPr lang="es-ES" dirty="0" smtClean="0"/>
              <a:t> i es forma la pasta de </a:t>
            </a:r>
            <a:r>
              <a:rPr lang="es-ES" dirty="0" err="1" smtClean="0"/>
              <a:t>paper</a:t>
            </a:r>
            <a:r>
              <a:rPr lang="es-ES" dirty="0" smtClean="0"/>
              <a:t>.</a:t>
            </a:r>
          </a:p>
          <a:p>
            <a:r>
              <a:rPr lang="es-ES" dirty="0" smtClean="0"/>
              <a:t>TIPUS DE PAPERS</a:t>
            </a:r>
          </a:p>
          <a:p>
            <a:r>
              <a:rPr lang="es-ES" dirty="0" err="1" smtClean="0"/>
              <a:t>Paper</a:t>
            </a:r>
            <a:r>
              <a:rPr lang="es-ES" dirty="0" smtClean="0"/>
              <a:t> </a:t>
            </a:r>
            <a:r>
              <a:rPr lang="es-ES" dirty="0" err="1" smtClean="0"/>
              <a:t>Kraft</a:t>
            </a:r>
            <a:endParaRPr lang="es-ES" dirty="0" smtClean="0"/>
          </a:p>
          <a:p>
            <a:r>
              <a:rPr lang="es-ES" dirty="0" err="1" smtClean="0"/>
              <a:t>Paper</a:t>
            </a:r>
            <a:r>
              <a:rPr lang="es-ES" dirty="0" smtClean="0"/>
              <a:t> per </a:t>
            </a:r>
            <a:r>
              <a:rPr lang="es-ES" dirty="0" err="1" smtClean="0"/>
              <a:t>escriure</a:t>
            </a:r>
            <a:endParaRPr lang="es-ES" dirty="0" smtClean="0"/>
          </a:p>
          <a:p>
            <a:r>
              <a:rPr lang="es-ES" dirty="0" err="1" smtClean="0"/>
              <a:t>Tissú</a:t>
            </a:r>
            <a:r>
              <a:rPr lang="es-ES" dirty="0" smtClean="0"/>
              <a:t> </a:t>
            </a:r>
          </a:p>
          <a:p>
            <a:r>
              <a:rPr lang="es-ES" dirty="0" err="1" smtClean="0"/>
              <a:t>Paper</a:t>
            </a:r>
            <a:r>
              <a:rPr lang="es-ES" dirty="0" smtClean="0"/>
              <a:t> de filtre</a:t>
            </a:r>
          </a:p>
          <a:p>
            <a:r>
              <a:rPr lang="es-ES" dirty="0" err="1" smtClean="0"/>
              <a:t>Cartolina</a:t>
            </a:r>
            <a:r>
              <a:rPr lang="es-ES" dirty="0" smtClean="0"/>
              <a:t>, </a:t>
            </a:r>
          </a:p>
          <a:p>
            <a:r>
              <a:rPr lang="es-ES" dirty="0" err="1" smtClean="0"/>
              <a:t>Cartó</a:t>
            </a:r>
            <a:r>
              <a:rPr lang="es-ES" dirty="0" smtClean="0"/>
              <a:t> </a:t>
            </a:r>
            <a:r>
              <a:rPr lang="es-ES" dirty="0" err="1" smtClean="0"/>
              <a:t>ondulat</a:t>
            </a:r>
            <a:endParaRPr lang="es-ES" dirty="0" smtClean="0"/>
          </a:p>
          <a:p>
            <a:r>
              <a:rPr lang="es-ES" dirty="0" err="1" smtClean="0"/>
              <a:t>Cartró</a:t>
            </a:r>
            <a:r>
              <a:rPr lang="es-ES" dirty="0" smtClean="0"/>
              <a:t> ploma </a:t>
            </a:r>
            <a:endParaRPr lang="es-ES" dirty="0"/>
          </a:p>
          <a:p>
            <a:endParaRPr lang="es-ES" dirty="0" smtClean="0"/>
          </a:p>
          <a:p>
            <a:endParaRPr lang="es-ES" dirty="0"/>
          </a:p>
        </p:txBody>
      </p:sp>
      <p:pic>
        <p:nvPicPr>
          <p:cNvPr id="4100" name="Picture 4" descr="https://encrypted-tbn0.gstatic.com/images?q=tbn:ANd9GcT5sjqjEz7O-1gk2EeBFrDtpFq1vS7zvDANZoOyXjeeSdh5xFFzNW5af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2438400"/>
            <a:ext cx="1126874" cy="112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encrypted-tbn0.gstatic.com/images?q=tbn:ANd9GcRLEQ1rrfp3BtQbzEBb15NCxNJZqP8-iu_f1mwhUhvxH7hW5mCfVGP8W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198" y="3712708"/>
            <a:ext cx="1543219" cy="853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encrypted-tbn0.gstatic.com/images?q=tbn:ANd9GcRlOpTX-zPABghG3CioU15eXK8rJk2gHmkHGvcT_7czVkufN6JCCxKvnp4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738" y="4138863"/>
            <a:ext cx="1689442" cy="1141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encrypted-tbn0.gstatic.com/images?q=tbn:ANd9GcSoYFl7svhBatLcDMwN0wdKlciEYua6RBDDtsyEZFqVN1oYR0d4KxiqWs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093" y="5124635"/>
            <a:ext cx="1419602" cy="94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s://encrypted-tbn0.gstatic.com/images?q=tbn:ANd9GcRNARMDrETIw0tvDpHgIw4td-iQ1EY5slL1D9CmmBpu_pIXvliaj6xPCB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418" y="4997117"/>
            <a:ext cx="1463744" cy="1175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87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>
                <a:solidFill>
                  <a:srgbClr val="FF0000"/>
                </a:solidFill>
              </a:rPr>
              <a:t>Aplicacions</a:t>
            </a:r>
            <a:r>
              <a:rPr lang="es-ES" dirty="0" smtClean="0">
                <a:solidFill>
                  <a:srgbClr val="FF0000"/>
                </a:solidFill>
              </a:rPr>
              <a:t> del </a:t>
            </a:r>
            <a:r>
              <a:rPr lang="es-ES" dirty="0" err="1" smtClean="0">
                <a:solidFill>
                  <a:srgbClr val="FF0000"/>
                </a:solidFill>
              </a:rPr>
              <a:t>paper</a:t>
            </a:r>
            <a:r>
              <a:rPr lang="es-ES" dirty="0" smtClean="0">
                <a:solidFill>
                  <a:srgbClr val="FF0000"/>
                </a:solidFill>
              </a:rPr>
              <a:t> i </a:t>
            </a:r>
            <a:r>
              <a:rPr lang="es-ES" dirty="0" err="1" smtClean="0">
                <a:solidFill>
                  <a:srgbClr val="FF0000"/>
                </a:solidFill>
              </a:rPr>
              <a:t>cartró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295401" y="2068286"/>
            <a:ext cx="9601196" cy="3807582"/>
          </a:xfrm>
        </p:spPr>
        <p:txBody>
          <a:bodyPr/>
          <a:lstStyle/>
          <a:p>
            <a:r>
              <a:rPr lang="es-ES" dirty="0" smtClean="0"/>
              <a:t>Per </a:t>
            </a:r>
            <a:r>
              <a:rPr lang="es-ES" dirty="0" err="1" smtClean="0"/>
              <a:t>escriure</a:t>
            </a:r>
            <a:endParaRPr lang="es-ES" dirty="0" smtClean="0"/>
          </a:p>
          <a:p>
            <a:r>
              <a:rPr lang="es-ES" dirty="0" smtClean="0"/>
              <a:t>Per </a:t>
            </a:r>
            <a:r>
              <a:rPr lang="es-ES" dirty="0" err="1" smtClean="0"/>
              <a:t>embalatge</a:t>
            </a:r>
            <a:endParaRPr lang="es-ES" dirty="0" smtClean="0"/>
          </a:p>
          <a:p>
            <a:r>
              <a:rPr lang="es-ES" dirty="0" smtClean="0"/>
              <a:t>Per filtres</a:t>
            </a:r>
          </a:p>
          <a:p>
            <a:r>
              <a:rPr lang="es-ES" dirty="0" smtClean="0"/>
              <a:t>Per fotografía</a:t>
            </a:r>
          </a:p>
          <a:p>
            <a:r>
              <a:rPr lang="es-ES" dirty="0" smtClean="0"/>
              <a:t>Per pintar</a:t>
            </a:r>
          </a:p>
          <a:p>
            <a:r>
              <a:rPr lang="es-ES" dirty="0" smtClean="0"/>
              <a:t>Per higiene i </a:t>
            </a:r>
            <a:r>
              <a:rPr lang="es-ES" dirty="0" err="1" smtClean="0"/>
              <a:t>neteja</a:t>
            </a:r>
            <a:endParaRPr lang="es-ES" dirty="0" smtClean="0"/>
          </a:p>
          <a:p>
            <a:r>
              <a:rPr lang="es-ES" dirty="0" smtClean="0"/>
              <a:t>Per </a:t>
            </a:r>
            <a:r>
              <a:rPr lang="es-ES" dirty="0" err="1" smtClean="0"/>
              <a:t>fer</a:t>
            </a:r>
            <a:r>
              <a:rPr lang="es-ES" dirty="0" smtClean="0"/>
              <a:t> maquetes</a:t>
            </a:r>
          </a:p>
          <a:p>
            <a:endParaRPr lang="es-ES" dirty="0"/>
          </a:p>
        </p:txBody>
      </p:sp>
      <p:pic>
        <p:nvPicPr>
          <p:cNvPr id="5122" name="Picture 2" descr="https://encrypted-tbn0.gstatic.com/images?q=tbn:ANd9GcRX1Rk44P4JN2koRE8YRWIjczuIbHWdNH7nrl1tuV-Yw8bHO5UQDfc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239" y="2723619"/>
            <a:ext cx="1143000" cy="90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encrypted-tbn0.gstatic.com/images?q=tbn:ANd9GcRwgi51N9KXISc8Bf6cjoluyUNqjkBWY5FHLi7L3_Jg3j0_dbFairNSksHzv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281" y="2010078"/>
            <a:ext cx="1362075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encrypted-tbn0.gstatic.com/images?q=tbn:ANd9GcRwpb7jXqgQJmX7Lm5AcN9fO1RXIczANd4VNdGzN0EIRgyZW_YBEPRmMOo3p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042" y="2780384"/>
            <a:ext cx="1300549" cy="1300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encrypted-tbn0.gstatic.com/images?q=tbn:ANd9GcR4xc_kxQfGoJyi5p-pYb9mcP_3LtSWSW3BkC5texxO_b-dH_uLx1mt1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886" y="3628495"/>
            <a:ext cx="1639353" cy="919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encrypted-tbn0.gstatic.com/images?q=tbn:ANd9GcSEZsbGfUQU-fXwtY8IgWZb7lxxSp1UuPrYIaqhmxGbzGaNkUBq7Cg9Hh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199" y="4575318"/>
            <a:ext cx="1624962" cy="121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s://encrypted-tbn0.gstatic.com/images?q=tbn:ANd9GcRLEQ1rrfp3BtQbzEBb15NCxNJZqP8-iu_f1mwhUhvxH7hW5mCfVGP8WIc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643" y="4752446"/>
            <a:ext cx="125730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https://encrypted-tbn0.gstatic.com/images?q=tbn:ANd9GcQ6D17B5K5jMJ1DVxMfc0b1fo-ho88pY41fR5fh69qnDgpYfBcqhm6OXqE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597" y="4992854"/>
            <a:ext cx="1428750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49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295401" y="655562"/>
            <a:ext cx="9601196" cy="911982"/>
          </a:xfrm>
        </p:spPr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LES FUSTES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295401" y="1567544"/>
            <a:ext cx="10112828" cy="4898570"/>
          </a:xfrm>
        </p:spPr>
        <p:txBody>
          <a:bodyPr>
            <a:normAutofit lnSpcReduction="10000"/>
          </a:bodyPr>
          <a:lstStyle/>
          <a:p>
            <a:r>
              <a:rPr lang="es-ES" dirty="0" err="1" smtClean="0"/>
              <a:t>S’obtenen</a:t>
            </a:r>
            <a:r>
              <a:rPr lang="es-ES" dirty="0" smtClean="0"/>
              <a:t> </a:t>
            </a:r>
            <a:r>
              <a:rPr lang="es-ES" dirty="0" err="1" smtClean="0"/>
              <a:t>dels</a:t>
            </a:r>
            <a:r>
              <a:rPr lang="es-ES" dirty="0" smtClean="0"/>
              <a:t> </a:t>
            </a:r>
            <a:r>
              <a:rPr lang="es-ES" dirty="0" err="1" smtClean="0"/>
              <a:t>arbres</a:t>
            </a:r>
            <a:r>
              <a:rPr lang="es-ES" dirty="0" smtClean="0"/>
              <a:t>, </a:t>
            </a:r>
            <a:r>
              <a:rPr lang="es-ES" dirty="0" err="1" smtClean="0"/>
              <a:t>és</a:t>
            </a:r>
            <a:r>
              <a:rPr lang="es-ES" dirty="0" smtClean="0"/>
              <a:t> un material que te </a:t>
            </a:r>
            <a:r>
              <a:rPr lang="es-ES" dirty="0" err="1" smtClean="0"/>
              <a:t>moltes</a:t>
            </a:r>
            <a:r>
              <a:rPr lang="es-ES" dirty="0" smtClean="0"/>
              <a:t> </a:t>
            </a:r>
            <a:r>
              <a:rPr lang="es-ES" dirty="0" err="1" smtClean="0"/>
              <a:t>aplicacions</a:t>
            </a:r>
            <a:r>
              <a:rPr lang="es-ES" dirty="0" smtClean="0"/>
              <a:t> i que es </a:t>
            </a:r>
            <a:r>
              <a:rPr lang="es-ES" dirty="0" err="1" smtClean="0"/>
              <a:t>coneix</a:t>
            </a:r>
            <a:r>
              <a:rPr lang="es-ES" dirty="0" smtClean="0"/>
              <a:t> desde fa </a:t>
            </a:r>
            <a:r>
              <a:rPr lang="es-ES" dirty="0" err="1" smtClean="0"/>
              <a:t>molt</a:t>
            </a:r>
            <a:r>
              <a:rPr lang="es-ES" dirty="0" smtClean="0"/>
              <a:t> de </a:t>
            </a:r>
            <a:r>
              <a:rPr lang="es-ES" dirty="0" err="1" smtClean="0"/>
              <a:t>temps</a:t>
            </a:r>
            <a:endParaRPr lang="es-ES" dirty="0" smtClean="0"/>
          </a:p>
          <a:p>
            <a:r>
              <a:rPr lang="es-ES" dirty="0" smtClean="0"/>
              <a:t>TIPUS DE FUSTES</a:t>
            </a:r>
          </a:p>
          <a:p>
            <a:r>
              <a:rPr lang="es-ES" dirty="0"/>
              <a:t> </a:t>
            </a:r>
            <a:r>
              <a:rPr lang="es-ES" dirty="0" smtClean="0"/>
              <a:t>                NATURALS   </a:t>
            </a:r>
            <a:r>
              <a:rPr lang="es-ES" dirty="0" err="1" smtClean="0"/>
              <a:t>segons</a:t>
            </a:r>
            <a:r>
              <a:rPr lang="es-ES" dirty="0" smtClean="0"/>
              <a:t> </a:t>
            </a:r>
            <a:r>
              <a:rPr lang="es-ES" dirty="0" err="1" smtClean="0"/>
              <a:t>els</a:t>
            </a:r>
            <a:r>
              <a:rPr lang="es-ES" dirty="0" smtClean="0"/>
              <a:t> </a:t>
            </a:r>
            <a:r>
              <a:rPr lang="es-ES" dirty="0" err="1" smtClean="0"/>
              <a:t>arbres</a:t>
            </a:r>
            <a:r>
              <a:rPr lang="es-ES" dirty="0" smtClean="0"/>
              <a:t>: Pi, </a:t>
            </a:r>
            <a:r>
              <a:rPr lang="es-ES" dirty="0" err="1" smtClean="0"/>
              <a:t>avet</a:t>
            </a:r>
            <a:r>
              <a:rPr lang="es-ES" dirty="0" smtClean="0"/>
              <a:t>, </a:t>
            </a:r>
            <a:r>
              <a:rPr lang="es-ES" dirty="0" err="1" smtClean="0"/>
              <a:t>roure</a:t>
            </a:r>
            <a:r>
              <a:rPr lang="es-ES" dirty="0" smtClean="0"/>
              <a:t>, </a:t>
            </a:r>
            <a:r>
              <a:rPr lang="es-ES" dirty="0" err="1" smtClean="0"/>
              <a:t>faig</a:t>
            </a:r>
            <a:r>
              <a:rPr lang="es-ES" dirty="0" smtClean="0"/>
              <a:t>, </a:t>
            </a:r>
          </a:p>
          <a:p>
            <a:r>
              <a:rPr lang="es-ES" dirty="0"/>
              <a:t> </a:t>
            </a:r>
            <a:r>
              <a:rPr lang="es-ES" dirty="0" smtClean="0"/>
              <a:t>                                       </a:t>
            </a:r>
            <a:r>
              <a:rPr lang="es-ES" dirty="0" err="1" smtClean="0"/>
              <a:t>segons</a:t>
            </a:r>
            <a:r>
              <a:rPr lang="es-ES" dirty="0" smtClean="0"/>
              <a:t> la forma:  </a:t>
            </a:r>
            <a:r>
              <a:rPr lang="es-ES" dirty="0" err="1" smtClean="0"/>
              <a:t>llistó</a:t>
            </a:r>
            <a:r>
              <a:rPr lang="es-ES" dirty="0" smtClean="0"/>
              <a:t>, </a:t>
            </a:r>
            <a:r>
              <a:rPr lang="es-ES" dirty="0" err="1" smtClean="0"/>
              <a:t>tauler</a:t>
            </a:r>
            <a:r>
              <a:rPr lang="es-ES" dirty="0" smtClean="0"/>
              <a:t>, </a:t>
            </a:r>
            <a:r>
              <a:rPr lang="es-ES" dirty="0" err="1" smtClean="0"/>
              <a:t>tauló</a:t>
            </a:r>
            <a:r>
              <a:rPr lang="es-ES" dirty="0" smtClean="0"/>
              <a:t>, </a:t>
            </a:r>
            <a:r>
              <a:rPr lang="es-ES" dirty="0" err="1" smtClean="0"/>
              <a:t>motllura</a:t>
            </a:r>
            <a:r>
              <a:rPr lang="es-ES" dirty="0" smtClean="0"/>
              <a:t>, </a:t>
            </a:r>
            <a:r>
              <a:rPr lang="es-ES" dirty="0" err="1" smtClean="0"/>
              <a:t>xapa</a:t>
            </a:r>
            <a:r>
              <a:rPr lang="es-ES" dirty="0" smtClean="0"/>
              <a:t>,…..</a:t>
            </a:r>
          </a:p>
          <a:p>
            <a:endParaRPr lang="es-ES" dirty="0" smtClean="0"/>
          </a:p>
          <a:p>
            <a:r>
              <a:rPr lang="es-ES" dirty="0"/>
              <a:t> </a:t>
            </a:r>
            <a:r>
              <a:rPr lang="es-ES" dirty="0" smtClean="0"/>
              <a:t>               TRANSFORMADES   </a:t>
            </a:r>
            <a:r>
              <a:rPr lang="es-ES" dirty="0" err="1" smtClean="0"/>
              <a:t>Tauler</a:t>
            </a:r>
            <a:r>
              <a:rPr lang="es-ES" dirty="0" smtClean="0"/>
              <a:t> de </a:t>
            </a:r>
            <a:r>
              <a:rPr lang="es-ES" dirty="0" err="1" smtClean="0"/>
              <a:t>contraplacat</a:t>
            </a:r>
            <a:r>
              <a:rPr lang="es-ES" dirty="0" smtClean="0"/>
              <a:t> , </a:t>
            </a:r>
          </a:p>
          <a:p>
            <a:r>
              <a:rPr lang="es-ES" dirty="0"/>
              <a:t> </a:t>
            </a:r>
            <a:r>
              <a:rPr lang="es-ES" dirty="0" smtClean="0"/>
              <a:t>                                                     </a:t>
            </a:r>
            <a:r>
              <a:rPr lang="es-ES" dirty="0" err="1" smtClean="0"/>
              <a:t>Tauler</a:t>
            </a:r>
            <a:r>
              <a:rPr lang="es-ES" dirty="0" smtClean="0"/>
              <a:t> de </a:t>
            </a:r>
            <a:r>
              <a:rPr lang="es-ES" dirty="0" err="1" smtClean="0"/>
              <a:t>partícules</a:t>
            </a:r>
            <a:r>
              <a:rPr lang="es-ES" dirty="0" smtClean="0"/>
              <a:t> (</a:t>
            </a:r>
            <a:r>
              <a:rPr lang="es-ES" dirty="0" err="1" smtClean="0"/>
              <a:t>aglomerat</a:t>
            </a:r>
            <a:r>
              <a:rPr lang="es-ES" dirty="0" smtClean="0"/>
              <a:t>)</a:t>
            </a:r>
          </a:p>
          <a:p>
            <a:r>
              <a:rPr lang="es-ES" dirty="0"/>
              <a:t> </a:t>
            </a:r>
            <a:r>
              <a:rPr lang="es-ES" dirty="0" smtClean="0"/>
              <a:t>                                                     </a:t>
            </a:r>
            <a:r>
              <a:rPr lang="es-ES" dirty="0" err="1" smtClean="0"/>
              <a:t>Tauler</a:t>
            </a:r>
            <a:r>
              <a:rPr lang="es-ES" dirty="0" smtClean="0"/>
              <a:t> de </a:t>
            </a:r>
            <a:r>
              <a:rPr lang="es-ES" dirty="0" err="1" smtClean="0"/>
              <a:t>fibres</a:t>
            </a:r>
            <a:r>
              <a:rPr lang="es-ES" dirty="0" smtClean="0"/>
              <a:t> (DM)</a:t>
            </a:r>
          </a:p>
          <a:p>
            <a:r>
              <a:rPr lang="es-ES" dirty="0"/>
              <a:t> </a:t>
            </a:r>
            <a:r>
              <a:rPr lang="es-ES" dirty="0" smtClean="0"/>
              <a:t>                                                      </a:t>
            </a:r>
            <a:r>
              <a:rPr lang="es-ES" dirty="0" err="1"/>
              <a:t>F</a:t>
            </a:r>
            <a:r>
              <a:rPr lang="es-ES" dirty="0" err="1" smtClean="0"/>
              <a:t>ullola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7172" name="Picture 4" descr="https://encrypted-tbn0.gstatic.com/images?q=tbn:ANd9GcQsP5keYlrLZ7KyRUcxrPifzJbRbxucwkrjmvwgc0KVltuILzbe5YW2O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545" y="4903729"/>
            <a:ext cx="1682750" cy="125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encrypted-tbn0.gstatic.com/images?q=tbn:ANd9GcREFfO4_DgZIDZj-Y2uib14xo9UcCt31wuX3IxSkhES4YZlb7_J4Ncrg2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374" y="5181600"/>
            <a:ext cx="1660279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encrypted-tbn0.gstatic.com/images?q=tbn:ANd9GcTsOhj4FgdjYjTBuVqyFWc-1P7kJvXKI7tVQ8yMT-9W53U7N1onrs8nra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2024" y="4171951"/>
            <a:ext cx="1428750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s://encrypted-tbn0.gstatic.com/images?q=tbn:ANd9GcSLfizsl_UbPnY-QVTM1EpuKn50ik4uvvfg3dkoGHp_GbKpRNxC59cTkU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300" y="3681412"/>
            <a:ext cx="1155700" cy="115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26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encrypted-tbn0.gstatic.com/images?q=tbn:ANd9GcToK1tDqfW27Sj969edMlg-Gw9MqJr-SzY8FmffVGYaoZx2zztTNGnu54L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01" y="802105"/>
            <a:ext cx="2091702" cy="98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encrypted-tbn0.gstatic.com/images?q=tbn:ANd9GcTGjqylxzaz39MtPdREUiXMSo7TwyBNNudDIQFtZI5qt57IVHEF9Kgrzu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863" y="802105"/>
            <a:ext cx="2132012" cy="98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encrypted-tbn0.gstatic.com/images?q=tbn:ANd9GcR7bhjox9Aqc_agobrCCpgXTP3oeWEQlkdbEgNQDVxM-KGuCbpgK1m_Z_J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335" y="802105"/>
            <a:ext cx="1691854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encrypted-tbn0.gstatic.com/images?q=tbn:ANd9GcRefCvVPeMyFqfaG_ak47mXCCB0-EYS5iIOJ5ekwkHfO_bBcX2NLZTNHz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4165" y="802105"/>
            <a:ext cx="2091698" cy="98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eparación 3"/>
          <p:cNvSpPr/>
          <p:nvPr/>
        </p:nvSpPr>
        <p:spPr>
          <a:xfrm>
            <a:off x="1134479" y="1983205"/>
            <a:ext cx="2066924" cy="320842"/>
          </a:xfrm>
          <a:prstGeom prst="flowChartPreparation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rgbClr val="FF0000"/>
                </a:solidFill>
              </a:rPr>
              <a:t>F</a:t>
            </a:r>
            <a:r>
              <a:rPr lang="ca-ES" dirty="0">
                <a:solidFill>
                  <a:srgbClr val="FF0000"/>
                </a:solidFill>
              </a:rPr>
              <a:t>usta de pi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9" name="Preparación 8"/>
          <p:cNvSpPr/>
          <p:nvPr/>
        </p:nvSpPr>
        <p:spPr>
          <a:xfrm>
            <a:off x="3915864" y="1996490"/>
            <a:ext cx="2218236" cy="320842"/>
          </a:xfrm>
          <a:prstGeom prst="flowChartPreparation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rgbClr val="FF0000"/>
                </a:solidFill>
              </a:rPr>
              <a:t>Fusta d’avet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10" name="Preparación 9"/>
          <p:cNvSpPr/>
          <p:nvPr/>
        </p:nvSpPr>
        <p:spPr>
          <a:xfrm>
            <a:off x="6410325" y="1996490"/>
            <a:ext cx="2476500" cy="320842"/>
          </a:xfrm>
          <a:prstGeom prst="flowChartPreparation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rgbClr val="FF0000"/>
                </a:solidFill>
              </a:rPr>
              <a:t>Fusta de roure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11" name="Preparación 10"/>
          <p:cNvSpPr/>
          <p:nvPr/>
        </p:nvSpPr>
        <p:spPr>
          <a:xfrm>
            <a:off x="9163051" y="1996490"/>
            <a:ext cx="2257424" cy="320842"/>
          </a:xfrm>
          <a:prstGeom prst="flowChartPreparation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rgbClr val="FF0000"/>
                </a:solidFill>
              </a:rPr>
              <a:t>Fusta de faig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12" name="Preparación 11"/>
          <p:cNvSpPr/>
          <p:nvPr/>
        </p:nvSpPr>
        <p:spPr>
          <a:xfrm>
            <a:off x="1134479" y="4406566"/>
            <a:ext cx="1303921" cy="320842"/>
          </a:xfrm>
          <a:prstGeom prst="flowChartPreparation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rgbClr val="FF0000"/>
                </a:solidFill>
              </a:rPr>
              <a:t>L</a:t>
            </a:r>
            <a:r>
              <a:rPr lang="ca-ES" dirty="0">
                <a:solidFill>
                  <a:srgbClr val="FF0000"/>
                </a:solidFill>
              </a:rPr>
              <a:t>listó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6154" name="Picture 10" descr="https://encrypted-tbn0.gstatic.com/images?q=tbn:ANd9GcRKMjRoPJFIgkwPOlHwHJK_TzwpHcOcYKhxzsGlBcRyq3LFPUUBYe_ZO9qV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2" y="2847975"/>
            <a:ext cx="133350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s://encrypted-tbn0.gstatic.com/images?q=tbn:ANd9GcSQkwj6eP2X4btwm4O8fKovtCTrYEM4qmhwcwDQyTBQGpXkSUZzxmVbW-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900" y="2947987"/>
            <a:ext cx="126682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https://encrypted-tbn0.gstatic.com/images?q=tbn:ANd9GcS1xEyt60zVVhoL5PzH3CNGC2xKjLKQG-QcISyJJzP2_pTljUxnZ4wmB_E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125" y="2847975"/>
            <a:ext cx="1333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https://encrypted-tbn0.gstatic.com/images?q=tbn:ANd9GcRPU4aI_DgHd67WpVVDdZBqGeUeXWljn3MqGTwy-XoB_BdD7GvV51QUvLD3Tw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948" y="2847975"/>
            <a:ext cx="1304925" cy="130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https://encrypted-tbn0.gstatic.com/images?q=tbn:ANd9GcTsOASP5amhK9WXkinIpoAxUHd2YgamhhaeWSsk4Qcf1z1UJHs56cv82xw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6848" y="2976562"/>
            <a:ext cx="1333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Preparación 17"/>
          <p:cNvSpPr/>
          <p:nvPr/>
        </p:nvSpPr>
        <p:spPr>
          <a:xfrm>
            <a:off x="3331494" y="4356184"/>
            <a:ext cx="1164306" cy="320842"/>
          </a:xfrm>
          <a:prstGeom prst="flowChartPreparation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rgbClr val="FF0000"/>
                </a:solidFill>
              </a:rPr>
              <a:t>Tauló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19" name="Preparación 18"/>
          <p:cNvSpPr/>
          <p:nvPr/>
        </p:nvSpPr>
        <p:spPr>
          <a:xfrm>
            <a:off x="5317457" y="4354680"/>
            <a:ext cx="1327232" cy="320842"/>
          </a:xfrm>
          <a:prstGeom prst="flowChartPreparation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rgbClr val="FF0000"/>
                </a:solidFill>
              </a:rPr>
              <a:t>Tauler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20" name="Preparación 19"/>
          <p:cNvSpPr/>
          <p:nvPr/>
        </p:nvSpPr>
        <p:spPr>
          <a:xfrm>
            <a:off x="7536948" y="4406566"/>
            <a:ext cx="1626103" cy="320842"/>
          </a:xfrm>
          <a:prstGeom prst="flowChartPreparation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rgbClr val="FF0000"/>
                </a:solidFill>
              </a:rPr>
              <a:t>Motllura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21" name="Preparación 20"/>
          <p:cNvSpPr/>
          <p:nvPr/>
        </p:nvSpPr>
        <p:spPr>
          <a:xfrm>
            <a:off x="9745329" y="4354680"/>
            <a:ext cx="1330534" cy="320842"/>
          </a:xfrm>
          <a:prstGeom prst="flowChartPreparation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err="1">
                <a:solidFill>
                  <a:srgbClr val="FF0000"/>
                </a:solidFill>
              </a:rPr>
              <a:t>Chapa</a:t>
            </a:r>
            <a:endParaRPr lang="es-E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12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295401" y="938590"/>
            <a:ext cx="9601196" cy="607182"/>
          </a:xfrm>
        </p:spPr>
        <p:txBody>
          <a:bodyPr>
            <a:normAutofit fontScale="90000"/>
          </a:bodyPr>
          <a:lstStyle/>
          <a:p>
            <a:r>
              <a:rPr lang="es-ES" dirty="0" err="1" smtClean="0">
                <a:solidFill>
                  <a:srgbClr val="FF0000"/>
                </a:solidFill>
              </a:rPr>
              <a:t>Aplicacions</a:t>
            </a:r>
            <a:r>
              <a:rPr lang="es-ES" dirty="0" smtClean="0">
                <a:solidFill>
                  <a:srgbClr val="FF0000"/>
                </a:solidFill>
              </a:rPr>
              <a:t> de les fustes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295401" y="1545772"/>
            <a:ext cx="9601196" cy="4920342"/>
          </a:xfrm>
        </p:spPr>
        <p:txBody>
          <a:bodyPr/>
          <a:lstStyle/>
          <a:p>
            <a:r>
              <a:rPr lang="es-ES" dirty="0" smtClean="0"/>
              <a:t>Per </a:t>
            </a:r>
            <a:r>
              <a:rPr lang="es-ES" dirty="0" err="1" smtClean="0"/>
              <a:t>fer</a:t>
            </a:r>
            <a:r>
              <a:rPr lang="es-ES" dirty="0" smtClean="0"/>
              <a:t> pasta de </a:t>
            </a:r>
            <a:r>
              <a:rPr lang="es-ES" dirty="0" err="1" smtClean="0"/>
              <a:t>paper</a:t>
            </a:r>
            <a:endParaRPr lang="es-ES" dirty="0" smtClean="0"/>
          </a:p>
          <a:p>
            <a:r>
              <a:rPr lang="es-ES" dirty="0" smtClean="0"/>
              <a:t>Per construcción </a:t>
            </a:r>
            <a:r>
              <a:rPr lang="es-ES" dirty="0" err="1" smtClean="0"/>
              <a:t>d’estructures</a:t>
            </a:r>
            <a:r>
              <a:rPr lang="es-ES" dirty="0" smtClean="0"/>
              <a:t>: </a:t>
            </a:r>
            <a:r>
              <a:rPr lang="es-ES" dirty="0" err="1" smtClean="0"/>
              <a:t>ponts</a:t>
            </a:r>
            <a:r>
              <a:rPr lang="es-ES" dirty="0" smtClean="0"/>
              <a:t> ,</a:t>
            </a:r>
            <a:r>
              <a:rPr lang="es-ES" dirty="0" err="1" smtClean="0"/>
              <a:t>vaixells</a:t>
            </a:r>
            <a:r>
              <a:rPr lang="es-ES" dirty="0" smtClean="0"/>
              <a:t>, </a:t>
            </a:r>
            <a:r>
              <a:rPr lang="es-ES" dirty="0" err="1" smtClean="0"/>
              <a:t>edificis</a:t>
            </a:r>
            <a:r>
              <a:rPr lang="es-ES" dirty="0" smtClean="0"/>
              <a:t> </a:t>
            </a:r>
          </a:p>
          <a:p>
            <a:r>
              <a:rPr lang="es-ES" dirty="0" err="1" smtClean="0"/>
              <a:t>Embalatges</a:t>
            </a:r>
            <a:r>
              <a:rPr lang="es-ES" dirty="0" smtClean="0"/>
              <a:t> </a:t>
            </a:r>
            <a:r>
              <a:rPr lang="es-ES" dirty="0" err="1" smtClean="0"/>
              <a:t>caixes</a:t>
            </a:r>
            <a:r>
              <a:rPr lang="es-ES" dirty="0" smtClean="0"/>
              <a:t>…..</a:t>
            </a:r>
          </a:p>
          <a:p>
            <a:r>
              <a:rPr lang="es-ES" dirty="0" err="1" smtClean="0"/>
              <a:t>Escultures</a:t>
            </a:r>
            <a:r>
              <a:rPr lang="es-ES" dirty="0" smtClean="0"/>
              <a:t> i </a:t>
            </a:r>
            <a:r>
              <a:rPr lang="es-ES" dirty="0" err="1" smtClean="0"/>
              <a:t>objectes</a:t>
            </a:r>
            <a:r>
              <a:rPr lang="es-ES" dirty="0" smtClean="0"/>
              <a:t> </a:t>
            </a:r>
            <a:r>
              <a:rPr lang="es-ES" dirty="0" err="1" smtClean="0"/>
              <a:t>decoratius</a:t>
            </a:r>
            <a:endParaRPr lang="es-ES" dirty="0" smtClean="0"/>
          </a:p>
          <a:p>
            <a:r>
              <a:rPr lang="es-ES" dirty="0" smtClean="0"/>
              <a:t>Portes, </a:t>
            </a:r>
            <a:r>
              <a:rPr lang="es-ES" dirty="0" err="1" smtClean="0"/>
              <a:t>finestres</a:t>
            </a:r>
            <a:r>
              <a:rPr lang="es-ES" dirty="0" smtClean="0"/>
              <a:t> mobles, </a:t>
            </a:r>
            <a:r>
              <a:rPr lang="es-ES" dirty="0" err="1" smtClean="0"/>
              <a:t>estris</a:t>
            </a:r>
            <a:r>
              <a:rPr lang="es-ES" dirty="0" smtClean="0"/>
              <a:t> de </a:t>
            </a:r>
            <a:r>
              <a:rPr lang="es-ES" dirty="0" err="1" smtClean="0"/>
              <a:t>cuina</a:t>
            </a:r>
            <a:r>
              <a:rPr lang="es-ES" dirty="0" smtClean="0"/>
              <a:t> , </a:t>
            </a:r>
            <a:r>
              <a:rPr lang="es-ES" dirty="0" err="1" smtClean="0"/>
              <a:t>mànecs</a:t>
            </a:r>
            <a:r>
              <a:rPr lang="es-ES" dirty="0" smtClean="0"/>
              <a:t> </a:t>
            </a:r>
            <a:r>
              <a:rPr lang="es-ES" dirty="0" err="1" smtClean="0"/>
              <a:t>d’eines</a:t>
            </a:r>
            <a:r>
              <a:rPr lang="es-ES" dirty="0" smtClean="0"/>
              <a:t>,…..</a:t>
            </a:r>
          </a:p>
          <a:p>
            <a:r>
              <a:rPr lang="es-ES" dirty="0" smtClean="0"/>
              <a:t>…….</a:t>
            </a:r>
          </a:p>
          <a:p>
            <a:endParaRPr lang="es-ES" dirty="0"/>
          </a:p>
        </p:txBody>
      </p:sp>
      <p:pic>
        <p:nvPicPr>
          <p:cNvPr id="8194" name="Picture 2" descr="https://encrypted-tbn0.gstatic.com/images?q=tbn:ANd9GcQ3BNApHwGhNfhZUa2y_7cHNUkuV2zl6rKfhrEoxrePO-NzFVBN2Iaj-K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650" y="1304925"/>
            <a:ext cx="2073876" cy="77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encrypted-tbn0.gstatic.com/images?q=tbn:ANd9GcS88pzGw4UZUzDGAVNV2lksCvajiAlCVS34S3xjB-l6aSlIh9Cbq1piT9e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5275" y="2524125"/>
            <a:ext cx="13716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encrypted-tbn0.gstatic.com/images?q=tbn:ANd9GcQQUihlLrOovTSGaoGkDFt5nRZwwtGqlaYcGhfbvdjeziNHpLLA7NwKP_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9213" y="4104443"/>
            <a:ext cx="1428750" cy="105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encrypted-tbn0.gstatic.com/images?q=tbn:ANd9GcR9XozXiguFwSM6MkExPOrl1xQT-Ryj9O4pbf5Ex-JAHryki9Lwmckqjc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550" y="4410075"/>
            <a:ext cx="1276350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s://encrypted-tbn0.gstatic.com/images?q=tbn:ANd9GcRaJ0Pp4mWZ6hReDKWdjAiDeyU0SFovJKCv1uB49tTi-edVqibUErUeRI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725" y="4633081"/>
            <a:ext cx="13620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s://encrypted-tbn0.gstatic.com/images?q=tbn:ANd9GcQhBC33BZ-29VczmGG4Jyv1GQ_Y6G7Fjw_ZraZGnojWNl_o7CKCPtAts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237" y="4789487"/>
            <a:ext cx="876300" cy="109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https://encrypted-tbn0.gstatic.com/images?q=tbn:ANd9GcQmN4Wc86DccYJdYQu3JVbUgzDfkP_TT6Nurh8OwmWkU5aZul9k9bwB9q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738" y="4452106"/>
            <a:ext cx="1019175" cy="130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8" name="Picture 16" descr="https://encrypted-tbn0.gstatic.com/images?q=tbn:ANd9GcQxBbDlBzA-carJ-Dy__y9dOzeIWe-zO7SJZltIlMlljyT60RKT9wG1R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762" y="2650102"/>
            <a:ext cx="138112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0" name="Picture 18" descr="https://encrypted-tbn0.gstatic.com/images?q=tbn:ANd9GcSXkONqDp5Em4_pJbhFExMCaBomZG2XxNPNg-vk-na77UovfofsPzZqH9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" y="813408"/>
            <a:ext cx="1362075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01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5401" y="744583"/>
            <a:ext cx="9601196" cy="5721531"/>
          </a:xfrm>
        </p:spPr>
        <p:txBody>
          <a:bodyPr/>
          <a:lstStyle/>
          <a:p>
            <a:pPr algn="ctr"/>
            <a:r>
              <a:rPr lang="ca-ES" dirty="0">
                <a:solidFill>
                  <a:srgbClr val="FF0000"/>
                </a:solidFill>
              </a:rPr>
              <a:t>PROPIETATS DE LES FUSTES</a:t>
            </a:r>
          </a:p>
          <a:p>
            <a:endParaRPr lang="ca-ES" dirty="0" smtClean="0"/>
          </a:p>
          <a:p>
            <a:r>
              <a:rPr lang="ca-ES" dirty="0" smtClean="0"/>
              <a:t>RESISTÈNCIA </a:t>
            </a:r>
            <a:r>
              <a:rPr lang="ca-ES" dirty="0"/>
              <a:t>amb fustes es construeixen ponts, cases....</a:t>
            </a:r>
          </a:p>
          <a:p>
            <a:endParaRPr lang="ca-ES" dirty="0" smtClean="0"/>
          </a:p>
          <a:p>
            <a:r>
              <a:rPr lang="ca-ES" dirty="0" smtClean="0"/>
              <a:t>DENSITAT </a:t>
            </a:r>
            <a:r>
              <a:rPr lang="ca-ES" dirty="0"/>
              <a:t>les fustes són lleugeres i suren en l’aigua per això es fan vaixells.....</a:t>
            </a:r>
          </a:p>
          <a:p>
            <a:r>
              <a:rPr lang="ca-ES" dirty="0"/>
              <a:t>TOVA la fusta es </a:t>
            </a:r>
            <a:r>
              <a:rPr lang="ca-ES" dirty="0" smtClean="0"/>
              <a:t>treballa  </a:t>
            </a:r>
            <a:r>
              <a:rPr lang="ca-ES" dirty="0"/>
              <a:t>amb facilitat</a:t>
            </a:r>
            <a:r>
              <a:rPr lang="ca-ES" dirty="0" smtClean="0"/>
              <a:t>...</a:t>
            </a:r>
          </a:p>
          <a:p>
            <a:r>
              <a:rPr lang="ca-ES" dirty="0" smtClean="0"/>
              <a:t>HIGROSCOPICITAT les fustes es dilaten amb el aigua i la humitat </a:t>
            </a:r>
          </a:p>
          <a:p>
            <a:r>
              <a:rPr lang="ca-ES" dirty="0" smtClean="0"/>
              <a:t>CONDUCTIVITAT les fustes són aïllants de la calor i de la electricitat</a:t>
            </a:r>
            <a:endParaRPr lang="ca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7380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rgánico">
  <a:themeElements>
    <a:clrScheme name="Orgá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á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á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552</Words>
  <Application>Microsoft Office PowerPoint</Application>
  <PresentationFormat>Panorámica</PresentationFormat>
  <Paragraphs>107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5" baseType="lpstr">
      <vt:lpstr>Arial</vt:lpstr>
      <vt:lpstr>Garamond</vt:lpstr>
      <vt:lpstr>1_Orgánico</vt:lpstr>
      <vt:lpstr>Tema 4</vt:lpstr>
      <vt:lpstr>.</vt:lpstr>
      <vt:lpstr>Presentación de PowerPoint</vt:lpstr>
      <vt:lpstr>PAPERS I CARTRONS</vt:lpstr>
      <vt:lpstr>Aplicacions del paper i cartró</vt:lpstr>
      <vt:lpstr>LES FUSTES</vt:lpstr>
      <vt:lpstr>Presentación de PowerPoint</vt:lpstr>
      <vt:lpstr>Aplicacions de les fustes</vt:lpstr>
      <vt:lpstr>Presentación de PowerPoint</vt:lpstr>
      <vt:lpstr>Presentación de PowerPoint</vt:lpstr>
      <vt:lpstr>Reciclatge i impacte ambiental</vt:lpstr>
      <vt:lpstr>Activitats repas T-4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4</dc:title>
  <dc:creator>Pau set i vuit</dc:creator>
  <cp:lastModifiedBy>Pau set i vuit</cp:lastModifiedBy>
  <cp:revision>1</cp:revision>
  <dcterms:created xsi:type="dcterms:W3CDTF">2020-04-05T18:37:25Z</dcterms:created>
  <dcterms:modified xsi:type="dcterms:W3CDTF">2020-04-05T18:38:01Z</dcterms:modified>
</cp:coreProperties>
</file>