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638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5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956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639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54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670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417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143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28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79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63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12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66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943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399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23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079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67080D-A3BE-428B-B9F9-89250EDC073C}" type="datetimeFigureOut">
              <a:rPr lang="es-ES" smtClean="0">
                <a:solidFill>
                  <a:prstClr val="black"/>
                </a:solidFill>
              </a:rPr>
              <a:pPr/>
              <a:t>05/04/2020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3E2475-6090-43E0-8574-F6B932C035DC}" type="slidenum">
              <a:rPr lang="es-ES" smtClean="0">
                <a:solidFill>
                  <a:prstClr val="black"/>
                </a:solidFill>
              </a:rPr>
              <a:pPr/>
              <a:t>‹Nº›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2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tpTZjV-ewU" TargetMode="External"/><Relationship Id="rId2" Type="http://schemas.openxmlformats.org/officeDocument/2006/relationships/hyperlink" Target="https://matematicasparaticharito.wordpress.com/2015/07/07/como-trazar-lineas-paralela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lideshare.net/jpipo/tecno-1-ud1vist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www.tecno12-18.com/mud/vistas1/vistas1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a-ES" dirty="0" smtClean="0">
                <a:solidFill>
                  <a:schemeClr val="accent2">
                    <a:lumMod val="75000"/>
                  </a:schemeClr>
                </a:solidFill>
              </a:rPr>
              <a:t>TEMA- 3</a:t>
            </a:r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>
                <a:solidFill>
                  <a:srgbClr val="FF0000"/>
                </a:solidFill>
              </a:rPr>
              <a:t>Tècniques de representació gràfica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34318"/>
          </a:xfrm>
        </p:spPr>
        <p:txBody>
          <a:bodyPr>
            <a:normAutofit lnSpcReduction="1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El dibuix tècnic- </a:t>
            </a:r>
            <a:r>
              <a:rPr lang="ca-ES" dirty="0" smtClean="0">
                <a:solidFill>
                  <a:schemeClr val="tx1"/>
                </a:solidFill>
              </a:rPr>
              <a:t>representa la forma i la mida dels objectes, amb exactitud, d’una manera objectiva i seguint unes normes internacionals. Tipus:</a:t>
            </a:r>
          </a:p>
          <a:p>
            <a:r>
              <a:rPr lang="ca-ES" dirty="0" smtClean="0">
                <a:solidFill>
                  <a:srgbClr val="FF0000"/>
                </a:solidFill>
              </a:rPr>
              <a:t>L’esbós</a:t>
            </a:r>
            <a:r>
              <a:rPr lang="ca-ES" dirty="0" smtClean="0">
                <a:solidFill>
                  <a:schemeClr val="tx1"/>
                </a:solidFill>
              </a:rPr>
              <a:t> és un dibuix fet a mà alçada que pretén donar una idea de l’objecte que volem dissenyar       </a:t>
            </a:r>
          </a:p>
          <a:p>
            <a:endParaRPr lang="ca-ES" dirty="0">
              <a:solidFill>
                <a:schemeClr val="tx1"/>
              </a:solidFill>
            </a:endParaRPr>
          </a:p>
          <a:p>
            <a:endParaRPr lang="ca-ES" dirty="0" smtClean="0">
              <a:solidFill>
                <a:schemeClr val="tx1"/>
              </a:solidFill>
            </a:endParaRPr>
          </a:p>
          <a:p>
            <a:endParaRPr lang="ca-ES" dirty="0">
              <a:solidFill>
                <a:schemeClr val="tx1"/>
              </a:solidFill>
            </a:endParaRPr>
          </a:p>
          <a:p>
            <a:r>
              <a:rPr lang="ca-ES" dirty="0" smtClean="0">
                <a:solidFill>
                  <a:schemeClr val="accent2">
                    <a:lumMod val="75000"/>
                  </a:schemeClr>
                </a:solidFill>
              </a:rPr>
              <a:t>Activitat: fes l’esbós del teu estoig i del teu bolígraf</a:t>
            </a:r>
            <a:r>
              <a:rPr lang="ca-ES" dirty="0" smtClean="0">
                <a:solidFill>
                  <a:schemeClr val="tx1"/>
                </a:solidFill>
              </a:rPr>
              <a:t>                                                          </a:t>
            </a:r>
          </a:p>
          <a:p>
            <a:endParaRPr lang="ca-ES" dirty="0">
              <a:solidFill>
                <a:schemeClr val="tx1"/>
              </a:solidFill>
            </a:endParaRPr>
          </a:p>
          <a:p>
            <a:endParaRPr lang="ca-ES" dirty="0" smtClean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62" y="4391025"/>
            <a:ext cx="2049313" cy="12001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8142">
            <a:off x="9884136" y="3728270"/>
            <a:ext cx="1098027" cy="237482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74" y="4038599"/>
            <a:ext cx="35048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5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762000"/>
            <a:ext cx="9601196" cy="5113868"/>
          </a:xfrm>
        </p:spPr>
        <p:txBody>
          <a:bodyPr>
            <a:normAutofit lnSpcReduction="1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SUPORTS I ESTRIS DE DIBUIX TÈCNIC</a:t>
            </a:r>
          </a:p>
          <a:p>
            <a:r>
              <a:rPr lang="ca-ES" dirty="0" smtClean="0">
                <a:solidFill>
                  <a:schemeClr val="tx1"/>
                </a:solidFill>
              </a:rPr>
              <a:t>Estudiarem: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El paper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El llapis 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Els retoladors tècnics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La goma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El regle graduat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El joc d’escaires  escaire i cartabó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El transportador</a:t>
            </a:r>
          </a:p>
          <a:p>
            <a:pPr marL="457200" indent="-457200">
              <a:buFont typeface="+mj-lt"/>
              <a:buAutoNum type="arabicPeriod"/>
            </a:pPr>
            <a:r>
              <a:rPr lang="ca-ES" dirty="0" smtClean="0">
                <a:solidFill>
                  <a:schemeClr val="tx1"/>
                </a:solidFill>
              </a:rPr>
              <a:t>El compàs</a:t>
            </a:r>
          </a:p>
          <a:p>
            <a:pPr marL="457200" indent="-457200">
              <a:buFont typeface="+mj-lt"/>
              <a:buAutoNum type="arabicPeriod"/>
            </a:pP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290110"/>
            <a:ext cx="2350300" cy="165311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556" y="4733925"/>
            <a:ext cx="1614488" cy="9241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076" y="3177763"/>
            <a:ext cx="3252204" cy="248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5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1371600"/>
            <a:ext cx="9601196" cy="3570818"/>
          </a:xfrm>
        </p:spPr>
        <p:txBody>
          <a:bodyPr/>
          <a:lstStyle/>
          <a:p>
            <a:r>
              <a:rPr lang="ca-ES" dirty="0" smtClean="0"/>
              <a:t>DURESA DEL LLAPIS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625" y="2517775"/>
            <a:ext cx="73406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1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4708" y="958070"/>
            <a:ext cx="6100009" cy="389468"/>
          </a:xfrm>
        </p:spPr>
        <p:txBody>
          <a:bodyPr>
            <a:normAutofit fontScale="90000"/>
          </a:bodyPr>
          <a:lstStyle/>
          <a:p>
            <a:r>
              <a:rPr lang="ca-ES" sz="2400" dirty="0" smtClean="0">
                <a:solidFill>
                  <a:srgbClr val="FF0000"/>
                </a:solidFill>
              </a:rPr>
              <a:t>Traçar línies paral·leles i perpendiculars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1638300"/>
            <a:ext cx="9601196" cy="4237568"/>
          </a:xfrm>
        </p:spPr>
        <p:txBody>
          <a:bodyPr/>
          <a:lstStyle/>
          <a:p>
            <a:r>
              <a:rPr lang="es-ES" sz="1800" dirty="0">
                <a:hlinkClick r:id="rId2"/>
              </a:rPr>
              <a:t>https://matematicasparaticharito.wordpress.com/2015/07/07/como-trazar-lineas-paralelas</a:t>
            </a:r>
            <a:r>
              <a:rPr lang="es-ES" sz="1800" dirty="0" smtClean="0">
                <a:hlinkClick r:id="rId2"/>
              </a:rPr>
              <a:t>/</a:t>
            </a:r>
            <a:endParaRPr lang="es-ES" sz="1800" dirty="0" smtClean="0"/>
          </a:p>
          <a:p>
            <a:r>
              <a:rPr lang="es-ES" sz="1800" dirty="0">
                <a:hlinkClick r:id="rId3"/>
              </a:rPr>
              <a:t>https://</a:t>
            </a:r>
            <a:r>
              <a:rPr lang="es-ES" sz="1800" dirty="0" smtClean="0">
                <a:hlinkClick r:id="rId3"/>
              </a:rPr>
              <a:t>www.youtube.com/watch?v=4tpTZjV-ewU</a:t>
            </a:r>
            <a:endParaRPr lang="es-ES" sz="1800" dirty="0" smtClean="0"/>
          </a:p>
          <a:p>
            <a:r>
              <a:rPr lang="ca-ES" dirty="0" smtClean="0">
                <a:solidFill>
                  <a:srgbClr val="FF0000"/>
                </a:solidFill>
              </a:rPr>
              <a:t>LÀMINA 1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26" y="2484442"/>
            <a:ext cx="6366830" cy="357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5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1" y="923925"/>
            <a:ext cx="9601196" cy="685800"/>
          </a:xfrm>
        </p:spPr>
        <p:txBody>
          <a:bodyPr>
            <a:normAutofit fontScale="9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Activitats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3001" y="1804457"/>
            <a:ext cx="9601196" cy="3318936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1</a:t>
            </a:r>
            <a:r>
              <a:rPr lang="ca-ES" dirty="0" smtClean="0"/>
              <a:t>- Traçar angles de 30º, 45º 60º,75º, 90º i 105º amb el joc d’escaires (làmina2)</a:t>
            </a:r>
          </a:p>
          <a:p>
            <a:r>
              <a:rPr lang="ca-ES" dirty="0" smtClean="0">
                <a:solidFill>
                  <a:srgbClr val="FF0000"/>
                </a:solidFill>
              </a:rPr>
              <a:t>2</a:t>
            </a:r>
            <a:r>
              <a:rPr lang="ca-ES" dirty="0" smtClean="0"/>
              <a:t>- Dibuixa a escala 2:1  l’objecte acotat de la activitat 9 pag.67</a:t>
            </a:r>
          </a:p>
          <a:p>
            <a:r>
              <a:rPr lang="ca-ES" dirty="0" smtClean="0">
                <a:solidFill>
                  <a:srgbClr val="FF0000"/>
                </a:solidFill>
              </a:rPr>
              <a:t>3</a:t>
            </a:r>
            <a:r>
              <a:rPr lang="ca-ES" dirty="0" smtClean="0"/>
              <a:t>- </a:t>
            </a:r>
            <a:r>
              <a:rPr lang="ca-ES" dirty="0" err="1"/>
              <a:t>A</a:t>
            </a:r>
            <a:r>
              <a:rPr lang="ca-ES" dirty="0" err="1" smtClean="0"/>
              <a:t>ct</a:t>
            </a:r>
            <a:r>
              <a:rPr lang="ca-ES" dirty="0" smtClean="0"/>
              <a:t>. 10 </a:t>
            </a:r>
            <a:r>
              <a:rPr lang="ca-ES" dirty="0" err="1" smtClean="0"/>
              <a:t>pag</a:t>
            </a:r>
            <a:r>
              <a:rPr lang="ca-ES" dirty="0" smtClean="0"/>
              <a:t> 67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53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70443"/>
          </a:xfrm>
        </p:spPr>
        <p:txBody>
          <a:bodyPr>
            <a:normAutofit/>
          </a:bodyPr>
          <a:lstStyle/>
          <a:p>
            <a:r>
              <a:rPr lang="ca-ES" sz="2400" dirty="0" smtClean="0">
                <a:solidFill>
                  <a:srgbClr val="FF0000"/>
                </a:solidFill>
              </a:rPr>
              <a:t>Normes sobre l’acotament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81126" y="1552575"/>
            <a:ext cx="9601196" cy="4476750"/>
          </a:xfrm>
        </p:spPr>
        <p:txBody>
          <a:bodyPr/>
          <a:lstStyle/>
          <a:p>
            <a:r>
              <a:rPr lang="ca-ES" dirty="0" smtClean="0"/>
              <a:t>Acotar és posar un conjunt de línies, xifres i símbols sobre un dibuix per indicar-ne les dimensions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388" y="2414307"/>
            <a:ext cx="6611273" cy="377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75193"/>
          </a:xfrm>
        </p:spPr>
        <p:txBody>
          <a:bodyPr>
            <a:normAutofit/>
          </a:bodyPr>
          <a:lstStyle/>
          <a:p>
            <a:r>
              <a:rPr lang="ca-ES" sz="2400" dirty="0" smtClean="0">
                <a:solidFill>
                  <a:srgbClr val="FF0000"/>
                </a:solidFill>
              </a:rPr>
              <a:t>Escales de dibuix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2" y="1537757"/>
            <a:ext cx="9601196" cy="3318936"/>
          </a:xfrm>
        </p:spPr>
        <p:txBody>
          <a:bodyPr/>
          <a:lstStyle/>
          <a:p>
            <a:r>
              <a:rPr lang="ca-ES" dirty="0" smtClean="0"/>
              <a:t>Escala gràfica és el nombre de vegades que el dibuix ha estat reduït o ampliat respecte de la realitat.</a:t>
            </a:r>
          </a:p>
          <a:p>
            <a:r>
              <a:rPr lang="ca-ES" dirty="0" smtClean="0"/>
              <a:t>                         </a:t>
            </a:r>
          </a:p>
          <a:p>
            <a:r>
              <a:rPr lang="ca-ES" dirty="0">
                <a:solidFill>
                  <a:srgbClr val="00B050"/>
                </a:solidFill>
              </a:rPr>
              <a:t> </a:t>
            </a:r>
            <a:r>
              <a:rPr lang="ca-ES" dirty="0" smtClean="0">
                <a:solidFill>
                  <a:srgbClr val="00B050"/>
                </a:solidFill>
              </a:rPr>
              <a:t>                                </a:t>
            </a:r>
            <a:endParaRPr lang="ca-ES" dirty="0" smtClean="0">
              <a:solidFill>
                <a:schemeClr val="tx1"/>
              </a:solidFill>
            </a:endParaRPr>
          </a:p>
          <a:p>
            <a:endParaRPr lang="ca-ES" dirty="0" smtClean="0">
              <a:solidFill>
                <a:schemeClr val="tx1"/>
              </a:solidFill>
            </a:endParaRPr>
          </a:p>
          <a:p>
            <a:r>
              <a:rPr lang="ca-ES" dirty="0" smtClean="0">
                <a:solidFill>
                  <a:schemeClr val="tx1"/>
                </a:solidFill>
              </a:rPr>
              <a:t>Hi ha tres tipus d’escala: de reducció, natural i de ampliació</a:t>
            </a:r>
            <a:endParaRPr lang="ca-ES" dirty="0">
              <a:solidFill>
                <a:schemeClr val="tx1"/>
              </a:solidFill>
            </a:endParaRPr>
          </a:p>
          <a:p>
            <a:endParaRPr lang="ca-ES" dirty="0" smtClean="0"/>
          </a:p>
          <a:p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3160295" y="2583614"/>
            <a:ext cx="5343625" cy="1227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b="1" dirty="0">
                <a:solidFill>
                  <a:prstClr val="white"/>
                </a:solidFill>
              </a:rPr>
              <a:t>              </a:t>
            </a:r>
            <a:r>
              <a:rPr lang="ca-ES" sz="2400" b="1" dirty="0">
                <a:solidFill>
                  <a:prstClr val="white"/>
                </a:solidFill>
              </a:rPr>
              <a:t>Escala </a:t>
            </a:r>
            <a:r>
              <a:rPr lang="ca-ES" sz="2400" b="1" dirty="0">
                <a:solidFill>
                  <a:prstClr val="white"/>
                </a:solidFill>
              </a:rPr>
              <a:t>= mida dibuix /mida real</a:t>
            </a:r>
          </a:p>
        </p:txBody>
      </p:sp>
    </p:spTree>
    <p:extLst>
      <p:ext uri="{BB962C8B-B14F-4D97-AF65-F5344CB8AC3E}">
        <p14:creationId xmlns:p14="http://schemas.microsoft.com/office/powerpoint/2010/main" val="18032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389468"/>
          </a:xfrm>
        </p:spPr>
        <p:txBody>
          <a:bodyPr>
            <a:noAutofit/>
          </a:bodyPr>
          <a:lstStyle/>
          <a:p>
            <a:r>
              <a:rPr lang="ca-ES" sz="2400" dirty="0" smtClean="0">
                <a:solidFill>
                  <a:srgbClr val="FF0000"/>
                </a:solidFill>
              </a:rPr>
              <a:t>Tipus d’escala gràfica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2" y="1371601"/>
            <a:ext cx="9601196" cy="4908883"/>
          </a:xfrm>
        </p:spPr>
        <p:txBody>
          <a:bodyPr>
            <a:normAutofit/>
          </a:bodyPr>
          <a:lstStyle/>
          <a:p>
            <a:r>
              <a:rPr lang="ca-ES" dirty="0"/>
              <a:t/>
            </a:r>
            <a:br>
              <a:rPr lang="ca-ES" dirty="0"/>
            </a:br>
            <a:r>
              <a:rPr lang="ca-ES" sz="1800" dirty="0" smtClean="0">
                <a:solidFill>
                  <a:srgbClr val="FF0000"/>
                </a:solidFill>
              </a:rPr>
              <a:t>Escala de reducció </a:t>
            </a:r>
          </a:p>
          <a:p>
            <a:r>
              <a:rPr lang="ca-ES" sz="1800" dirty="0" smtClean="0">
                <a:solidFill>
                  <a:schemeClr val="tx1"/>
                </a:solidFill>
              </a:rPr>
              <a:t>E= 1/2</a:t>
            </a:r>
          </a:p>
          <a:p>
            <a:r>
              <a:rPr lang="ca-ES" sz="1800" dirty="0" smtClean="0">
                <a:solidFill>
                  <a:schemeClr val="tx1"/>
                </a:solidFill>
              </a:rPr>
              <a:t>E=1:2</a:t>
            </a:r>
          </a:p>
          <a:p>
            <a:endParaRPr lang="ca-ES" dirty="0" smtClean="0">
              <a:solidFill>
                <a:srgbClr val="FF0000"/>
              </a:solidFill>
            </a:endParaRPr>
          </a:p>
          <a:p>
            <a:r>
              <a:rPr lang="ca-ES" sz="1800" dirty="0" smtClean="0">
                <a:solidFill>
                  <a:srgbClr val="FF0000"/>
                </a:solidFill>
              </a:rPr>
              <a:t>                                                     Escala d’ampliació</a:t>
            </a:r>
          </a:p>
          <a:p>
            <a:r>
              <a:rPr lang="ca-ES" sz="1800" dirty="0" smtClean="0">
                <a:solidFill>
                  <a:schemeClr val="tx1"/>
                </a:solidFill>
              </a:rPr>
              <a:t>                                                        E=2/1</a:t>
            </a:r>
          </a:p>
          <a:p>
            <a:r>
              <a:rPr lang="ca-ES" sz="1800" dirty="0" smtClean="0">
                <a:solidFill>
                  <a:schemeClr val="tx1"/>
                </a:solidFill>
              </a:rPr>
              <a:t>                                                         E=2:1</a:t>
            </a:r>
          </a:p>
          <a:p>
            <a:r>
              <a:rPr lang="ca-ES" sz="1800" dirty="0">
                <a:solidFill>
                  <a:srgbClr val="FF0000"/>
                </a:solidFill>
              </a:rPr>
              <a:t>Escala </a:t>
            </a:r>
            <a:r>
              <a:rPr lang="ca-ES" sz="1800" dirty="0" smtClean="0">
                <a:solidFill>
                  <a:srgbClr val="FF0000"/>
                </a:solidFill>
              </a:rPr>
              <a:t>natural</a:t>
            </a:r>
            <a:endParaRPr lang="ca-ES" sz="1800" dirty="0" smtClean="0">
              <a:solidFill>
                <a:schemeClr val="tx1"/>
              </a:solidFill>
            </a:endParaRPr>
          </a:p>
          <a:p>
            <a:r>
              <a:rPr lang="ca-ES" sz="1900" dirty="0" smtClean="0">
                <a:solidFill>
                  <a:schemeClr val="tx1"/>
                </a:solidFill>
              </a:rPr>
              <a:t>E=1/1</a:t>
            </a:r>
          </a:p>
          <a:p>
            <a:r>
              <a:rPr lang="ca-ES" sz="1900" dirty="0" smtClean="0">
                <a:solidFill>
                  <a:schemeClr val="tx1"/>
                </a:solidFill>
              </a:rPr>
              <a:t>E=1:1</a:t>
            </a:r>
          </a:p>
          <a:p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652" y="1761069"/>
            <a:ext cx="2296695" cy="13247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409" y="3384885"/>
            <a:ext cx="3165744" cy="178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4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7171" y="701395"/>
            <a:ext cx="9601196" cy="421552"/>
          </a:xfrm>
        </p:spPr>
        <p:txBody>
          <a:bodyPr>
            <a:noAutofit/>
          </a:bodyPr>
          <a:lstStyle/>
          <a:p>
            <a:r>
              <a:rPr lang="ca-ES" sz="2400" dirty="0" smtClean="0">
                <a:solidFill>
                  <a:srgbClr val="FF0000"/>
                </a:solidFill>
              </a:rPr>
              <a:t>Escala gràfica</a:t>
            </a:r>
            <a:endParaRPr lang="es-ES" sz="2400" dirty="0">
              <a:solidFill>
                <a:srgbClr val="FF000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65" y="1331495"/>
            <a:ext cx="5715820" cy="244963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261" y="3781132"/>
            <a:ext cx="6164055" cy="205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98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81973"/>
          </a:xfrm>
        </p:spPr>
        <p:txBody>
          <a:bodyPr>
            <a:normAutofit fontScale="90000"/>
          </a:bodyPr>
          <a:lstStyle/>
          <a:p>
            <a:r>
              <a:rPr lang="ca-ES" sz="2400" dirty="0" smtClean="0">
                <a:solidFill>
                  <a:srgbClr val="FF0000"/>
                </a:solidFill>
              </a:rPr>
              <a:t>Activitats repàs tema 3</a:t>
            </a:r>
            <a:br>
              <a:rPr lang="ca-ES" sz="2400" dirty="0" smtClean="0">
                <a:solidFill>
                  <a:srgbClr val="FF0000"/>
                </a:solidFill>
              </a:rPr>
            </a:b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23211" y="1578363"/>
            <a:ext cx="9601196" cy="443742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Quins són els estris de dibuix tècnic estudiats ?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Quin tipus de paper i llapis utilitzem en tecnologia?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El joc d’escaires esta format per ......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Quines són les fases del dibuix tècnic?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Què és l’esbós?. Fes l’esbós d’un </a:t>
            </a:r>
            <a:r>
              <a:rPr lang="ca-ES" sz="2000" dirty="0" err="1" smtClean="0"/>
              <a:t>tlf</a:t>
            </a:r>
            <a:r>
              <a:rPr lang="ca-ES" sz="2000" dirty="0" smtClean="0"/>
              <a:t>. Mòbil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Que és el croquis ?.  “””””””””””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El plànol és.....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Dibuixa les tres vistes d’ un llibre , un text, un con, .....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Què vol dir acotar ?. Quins són els elements d’acotament?. Fes un dibuix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Escala gràfica, tipus.</a:t>
            </a:r>
          </a:p>
          <a:p>
            <a:pPr marL="457200" indent="-457200">
              <a:buFont typeface="+mj-lt"/>
              <a:buAutoNum type="arabicPeriod"/>
            </a:pPr>
            <a:r>
              <a:rPr lang="ca-ES" sz="2000" dirty="0" smtClean="0"/>
              <a:t>Si un mòbil mesura 150mm de llarg. Quant mesurarà  si el volem dibuixar a escala :  ½ , 1/3 , 2/1 .Quins tipus d’escala </a:t>
            </a:r>
            <a:r>
              <a:rPr lang="ca-ES" sz="2000" smtClean="0"/>
              <a:t>són aquestes?.</a:t>
            </a:r>
            <a:endParaRPr lang="ca-ES" sz="2000" dirty="0" smtClean="0"/>
          </a:p>
          <a:p>
            <a:pPr marL="457200" indent="-457200">
              <a:buFont typeface="+mj-lt"/>
              <a:buAutoNum type="arabicPeriod"/>
            </a:pPr>
            <a:endParaRPr lang="ca-ES" sz="2000" dirty="0" smtClean="0"/>
          </a:p>
          <a:p>
            <a:pPr marL="457200" indent="-457200">
              <a:buFont typeface="+mj-lt"/>
              <a:buAutoNum type="arabicPeriod"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1136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90626" y="1166282"/>
            <a:ext cx="9601196" cy="3318936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El croquis </a:t>
            </a:r>
            <a:r>
              <a:rPr lang="ca-ES" dirty="0" smtClean="0"/>
              <a:t>és un dibuix fet a mà alçada, seguint unes normes bàsiques. </a:t>
            </a:r>
          </a:p>
          <a:p>
            <a:r>
              <a:rPr lang="ca-ES" dirty="0" smtClean="0"/>
              <a:t>Les normes que utilitzarem són: dibuixar les tres vistes del objecte o l’objecte en 3D  i posar les mides ( acotar)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01" y="3307079"/>
            <a:ext cx="4517785" cy="190309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838" y="2981325"/>
            <a:ext cx="3068502" cy="255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33846"/>
          </a:xfrm>
        </p:spPr>
        <p:txBody>
          <a:bodyPr>
            <a:normAutofit fontScale="9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Tres vistes d’un objecte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60" y="1552575"/>
            <a:ext cx="6286615" cy="4719888"/>
          </a:xfrm>
        </p:spPr>
      </p:pic>
    </p:spTree>
    <p:extLst>
      <p:ext uri="{BB962C8B-B14F-4D97-AF65-F5344CB8AC3E}">
        <p14:creationId xmlns:p14="http://schemas.microsoft.com/office/powerpoint/2010/main" val="337352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153" y="3032709"/>
            <a:ext cx="2171520" cy="250983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77" y="1410630"/>
            <a:ext cx="7880349" cy="261222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219200" y="4605772"/>
            <a:ext cx="638475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 err="1">
                <a:solidFill>
                  <a:prstClr val="black"/>
                </a:solidFill>
              </a:rPr>
              <a:t>Presentació:dibuix</a:t>
            </a:r>
            <a:r>
              <a:rPr lang="ca-ES" dirty="0">
                <a:solidFill>
                  <a:prstClr val="black"/>
                </a:solidFill>
              </a:rPr>
              <a:t> tècnic, tres vistes</a:t>
            </a:r>
          </a:p>
          <a:p>
            <a:r>
              <a:rPr lang="es-ES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es-ES" dirty="0">
                <a:solidFill>
                  <a:prstClr val="black"/>
                </a:solidFill>
                <a:hlinkClick r:id="rId4"/>
              </a:rPr>
              <a:t>www.slideshare.net/jpipo/tecno-1-ud1vistes</a:t>
            </a:r>
            <a:endParaRPr lang="es-ES" dirty="0">
              <a:solidFill>
                <a:prstClr val="black"/>
              </a:solidFill>
            </a:endParaRPr>
          </a:p>
          <a:p>
            <a:endParaRPr lang="es-ES" dirty="0">
              <a:solidFill>
                <a:prstClr val="black"/>
              </a:solidFill>
            </a:endParaRPr>
          </a:p>
          <a:p>
            <a:endParaRPr lang="es-ES" sz="1200" dirty="0">
              <a:solidFill>
                <a:prstClr val="black"/>
              </a:solidFill>
            </a:endParaRPr>
          </a:p>
          <a:p>
            <a:endParaRPr lang="es-E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58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866775"/>
            <a:ext cx="9601196" cy="5009093"/>
          </a:xfrm>
        </p:spPr>
        <p:txBody>
          <a:bodyPr>
            <a:normAutofit fontScale="92500" lnSpcReduction="1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LES TRES VISTES O SISTEMA DE PROJECCIONS</a:t>
            </a:r>
          </a:p>
          <a:p>
            <a:endParaRPr lang="ca-ES" dirty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endParaRPr lang="ca-ES" dirty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endParaRPr lang="ca-ES" dirty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endParaRPr lang="ca-ES" dirty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r>
              <a:rPr lang="ca-ES" dirty="0" smtClean="0">
                <a:solidFill>
                  <a:srgbClr val="FF0000"/>
                </a:solidFill>
                <a:hlinkClick r:id="rId2"/>
              </a:rPr>
              <a:t>http</a:t>
            </a:r>
            <a:r>
              <a:rPr lang="ca-ES" dirty="0">
                <a:solidFill>
                  <a:srgbClr val="FF0000"/>
                </a:solidFill>
                <a:hlinkClick r:id="rId2"/>
              </a:rPr>
              <a:t>://</a:t>
            </a:r>
            <a:r>
              <a:rPr lang="ca-ES" dirty="0" smtClean="0">
                <a:solidFill>
                  <a:srgbClr val="FF0000"/>
                </a:solidFill>
                <a:hlinkClick r:id="rId2"/>
              </a:rPr>
              <a:t>www.tecno12-18.com/mud/vistas1/vistas1.asp</a:t>
            </a:r>
            <a:endParaRPr lang="ca-ES" dirty="0" smtClean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endParaRPr lang="ca-ES" dirty="0" smtClean="0">
              <a:solidFill>
                <a:srgbClr val="FF0000"/>
              </a:solidFill>
            </a:endParaRPr>
          </a:p>
          <a:p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1" y="1733550"/>
            <a:ext cx="4838700" cy="36290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1733550"/>
            <a:ext cx="3124200" cy="361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0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01763"/>
          </a:xfrm>
        </p:spPr>
        <p:txBody>
          <a:bodyPr>
            <a:normAutofit fontScale="90000"/>
          </a:bodyPr>
          <a:lstStyle/>
          <a:p>
            <a:r>
              <a:rPr lang="ca-ES" dirty="0" smtClean="0">
                <a:solidFill>
                  <a:srgbClr val="FF0000"/>
                </a:solidFill>
              </a:rPr>
              <a:t>Activitats 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60" y="1844842"/>
            <a:ext cx="3520241" cy="35202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66" y="1772653"/>
            <a:ext cx="3592430" cy="35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0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5069" y="1167069"/>
            <a:ext cx="8158688" cy="429120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15067" y="1796716"/>
            <a:ext cx="8158690" cy="3003883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078" y="713874"/>
            <a:ext cx="7147310" cy="536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15067" y="1604211"/>
            <a:ext cx="8158690" cy="3196387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39" y="1245108"/>
            <a:ext cx="7345171" cy="55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781050"/>
            <a:ext cx="9601196" cy="5094818"/>
          </a:xfrm>
        </p:spPr>
        <p:txBody>
          <a:bodyPr/>
          <a:lstStyle/>
          <a:p>
            <a:r>
              <a:rPr lang="ca-ES" dirty="0" smtClean="0">
                <a:solidFill>
                  <a:srgbClr val="FF0000"/>
                </a:solidFill>
              </a:rPr>
              <a:t>El plànol </a:t>
            </a:r>
            <a:r>
              <a:rPr lang="ca-ES" dirty="0" smtClean="0"/>
              <a:t>és un dibuix fet amb els estris de dibuix i proporcional a les mides del objecte, es a dir, a escala</a:t>
            </a:r>
          </a:p>
          <a:p>
            <a:r>
              <a:rPr lang="ca-ES" dirty="0" smtClean="0"/>
              <a:t>El dibuix  ha de estar acotat i a escala.</a:t>
            </a:r>
          </a:p>
          <a:p>
            <a:endParaRPr lang="ca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1" y="2890837"/>
            <a:ext cx="3733799" cy="276100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04875" y="2051838"/>
            <a:ext cx="2259896" cy="454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2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432</Words>
  <Application>Microsoft Office PowerPoint</Application>
  <PresentationFormat>Panorámica</PresentationFormat>
  <Paragraphs>81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1" baseType="lpstr">
      <vt:lpstr>Arial</vt:lpstr>
      <vt:lpstr>Garamond</vt:lpstr>
      <vt:lpstr>1_Orgánico</vt:lpstr>
      <vt:lpstr>TEMA- 3 Tècniques de representació gràfica</vt:lpstr>
      <vt:lpstr>Presentación de PowerPoint</vt:lpstr>
      <vt:lpstr>Tres vistes d’un objecte</vt:lpstr>
      <vt:lpstr>Presentación de PowerPoint</vt:lpstr>
      <vt:lpstr>Presentación de PowerPoint</vt:lpstr>
      <vt:lpstr>Activitats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Traçar línies paral·leles i perpendiculars</vt:lpstr>
      <vt:lpstr>Activitats</vt:lpstr>
      <vt:lpstr>Normes sobre l’acotament</vt:lpstr>
      <vt:lpstr>Escales de dibuix</vt:lpstr>
      <vt:lpstr>Tipus d’escala gràfica</vt:lpstr>
      <vt:lpstr>Escala gràfica</vt:lpstr>
      <vt:lpstr>Activitats repàs tema 3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TEMA- 3 Tècniques de representació gràfica</dc:title>
  <dc:creator>Pau set i vuit</dc:creator>
  <cp:lastModifiedBy>Pau set i vuit</cp:lastModifiedBy>
  <cp:revision>1</cp:revision>
  <dcterms:created xsi:type="dcterms:W3CDTF">2020-04-05T18:29:06Z</dcterms:created>
  <dcterms:modified xsi:type="dcterms:W3CDTF">2020-04-05T18:29:52Z</dcterms:modified>
</cp:coreProperties>
</file>