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E709A-9735-4AB1-B703-4B7B2F955184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295CE-55BB-4B5F-ACF4-0E74928290D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4504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B069-385B-461E-B1FB-68621CA9F2B5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7418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3B069-385B-461E-B1FB-68621CA9F2B5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9167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C4FA-878F-40EA-A390-7F0CF721DB76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61E2B77-87FF-4DD1-9AD9-4D3F371FA00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2982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C4FA-878F-40EA-A390-7F0CF721DB76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1E2B77-87FF-4DD1-9AD9-4D3F371FA00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8438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C4FA-878F-40EA-A390-7F0CF721DB76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1E2B77-87FF-4DD1-9AD9-4D3F371FA007}" type="slidenum">
              <a:rPr lang="fr-FR" smtClean="0"/>
              <a:t>‹Nº›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9080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C4FA-878F-40EA-A390-7F0CF721DB76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1E2B77-87FF-4DD1-9AD9-4D3F371FA00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3166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C4FA-878F-40EA-A390-7F0CF721DB76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1E2B77-87FF-4DD1-9AD9-4D3F371FA007}" type="slidenum">
              <a:rPr lang="fr-FR" smtClean="0"/>
              <a:t>‹Nº›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3159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C4FA-878F-40EA-A390-7F0CF721DB76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1E2B77-87FF-4DD1-9AD9-4D3F371FA00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0191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C4FA-878F-40EA-A390-7F0CF721DB76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B77-87FF-4DD1-9AD9-4D3F371FA00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134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C4FA-878F-40EA-A390-7F0CF721DB76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B77-87FF-4DD1-9AD9-4D3F371FA00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1016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C4FA-878F-40EA-A390-7F0CF721DB76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B77-87FF-4DD1-9AD9-4D3F371FA00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7054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C4FA-878F-40EA-A390-7F0CF721DB76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1E2B77-87FF-4DD1-9AD9-4D3F371FA00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6739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C4FA-878F-40EA-A390-7F0CF721DB76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61E2B77-87FF-4DD1-9AD9-4D3F371FA00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099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C4FA-878F-40EA-A390-7F0CF721DB76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61E2B77-87FF-4DD1-9AD9-4D3F371FA00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2742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C4FA-878F-40EA-A390-7F0CF721DB76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B77-87FF-4DD1-9AD9-4D3F371FA00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242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C4FA-878F-40EA-A390-7F0CF721DB76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B77-87FF-4DD1-9AD9-4D3F371FA00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0654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C4FA-878F-40EA-A390-7F0CF721DB76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B77-87FF-4DD1-9AD9-4D3F371FA00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17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C4FA-878F-40EA-A390-7F0CF721DB76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1E2B77-87FF-4DD1-9AD9-4D3F371FA00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8197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4C4FA-878F-40EA-A390-7F0CF721DB76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61E2B77-87FF-4DD1-9AD9-4D3F371FA00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267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A8c2o0sRIA" TargetMode="External"/><Relationship Id="rId2" Type="http://schemas.openxmlformats.org/officeDocument/2006/relationships/hyperlink" Target="https://www.youtube.com/watch?v=_IRHM_EPjnY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youtube.com/watch?v=UIEyZiEJpJY" TargetMode="External"/><Relationship Id="rId4" Type="http://schemas.openxmlformats.org/officeDocument/2006/relationships/hyperlink" Target="https://www.youtube.com/watch?v=1XmvbKXuDko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5Y8T0EsMYg" TargetMode="External"/><Relationship Id="rId2" Type="http://schemas.openxmlformats.org/officeDocument/2006/relationships/hyperlink" Target="https://www.youtube.com/watch?v=WdJR8iTH1kw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y5xyUNIaUo" TargetMode="External"/><Relationship Id="rId2" Type="http://schemas.openxmlformats.org/officeDocument/2006/relationships/hyperlink" Target="https://www.youtube.com/watch?v=i82wD4wIgho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c8BzT6P5Ug8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248274" cy="2142205"/>
          </a:xfrm>
        </p:spPr>
        <p:txBody>
          <a:bodyPr>
            <a:normAutofit/>
          </a:bodyPr>
          <a:lstStyle/>
          <a:p>
            <a:r>
              <a:rPr lang="es-ES" sz="800" dirty="0" smtClean="0"/>
              <a:t>.</a:t>
            </a:r>
            <a:endParaRPr lang="es-ES" sz="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94884" y="4316411"/>
            <a:ext cx="4387516" cy="1451812"/>
          </a:xfrm>
        </p:spPr>
        <p:txBody>
          <a:bodyPr>
            <a:normAutofit/>
          </a:bodyPr>
          <a:lstStyle/>
          <a:p>
            <a:pPr algn="l"/>
            <a:r>
              <a:rPr lang="ca-ES" dirty="0" smtClean="0"/>
              <a:t>Nom:   .........      ............     ............</a:t>
            </a:r>
            <a:endParaRPr lang="es-ES" dirty="0"/>
          </a:p>
          <a:p>
            <a:pPr algn="l"/>
            <a:r>
              <a:rPr lang="ca-ES" dirty="0" smtClean="0"/>
              <a:t>Grup:   1r ESO  </a:t>
            </a:r>
            <a:r>
              <a:rPr lang="ca-ES" dirty="0" smtClean="0">
                <a:solidFill>
                  <a:schemeClr val="tx1"/>
                </a:solidFill>
              </a:rPr>
              <a:t>Ba</a:t>
            </a:r>
          </a:p>
          <a:p>
            <a:pPr algn="l"/>
            <a:r>
              <a:rPr lang="ca-ES" dirty="0" smtClean="0"/>
              <a:t>Professor: Josep Marcos</a:t>
            </a:r>
          </a:p>
          <a:p>
            <a:pPr algn="l"/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4169107" y="1258851"/>
            <a:ext cx="338855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Tecnologia</a:t>
            </a:r>
            <a:r>
              <a:rPr lang="es-E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ca-E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1r ESO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01579" y="6079958"/>
            <a:ext cx="11357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000" dirty="0" smtClean="0"/>
              <a:t>INS Baix Penedès 2019-2020</a:t>
            </a:r>
            <a:endParaRPr lang="es-ES" sz="2000" dirty="0"/>
          </a:p>
        </p:txBody>
      </p:sp>
      <p:sp>
        <p:nvSpPr>
          <p:cNvPr id="4" name="Heptágono 3"/>
          <p:cNvSpPr/>
          <p:nvPr/>
        </p:nvSpPr>
        <p:spPr>
          <a:xfrm>
            <a:off x="11582400" y="6280013"/>
            <a:ext cx="420129" cy="428367"/>
          </a:xfrm>
          <a:prstGeom prst="heptagon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85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527386"/>
          </a:xfrm>
        </p:spPr>
        <p:txBody>
          <a:bodyPr/>
          <a:lstStyle/>
          <a:p>
            <a:r>
              <a:rPr lang="ca-ES" dirty="0" smtClean="0"/>
              <a:t>El procés tecnològic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540189"/>
            <a:ext cx="8915400" cy="4946336"/>
          </a:xfrm>
        </p:spPr>
        <p:txBody>
          <a:bodyPr>
            <a:normAutofit fontScale="92500" lnSpcReduction="20000"/>
          </a:bodyPr>
          <a:lstStyle/>
          <a:p>
            <a:r>
              <a:rPr lang="ca-ES" dirty="0" smtClean="0"/>
              <a:t>És la manera de treballar de la tecnologia, és un conjunt d’accions ordenades per produir el producte tecnològic</a:t>
            </a:r>
          </a:p>
          <a:p>
            <a:endParaRPr lang="ca-ES" dirty="0"/>
          </a:p>
          <a:p>
            <a:r>
              <a:rPr lang="ca-ES" dirty="0" smtClean="0"/>
              <a:t>Necessitat                            PROCÉS                              Solució</a:t>
            </a:r>
          </a:p>
          <a:p>
            <a:r>
              <a:rPr lang="ca-ES" dirty="0"/>
              <a:t> </a:t>
            </a:r>
            <a:r>
              <a:rPr lang="ca-ES" dirty="0" smtClean="0"/>
              <a:t>                                              TECNOLÒGIC</a:t>
            </a:r>
          </a:p>
          <a:p>
            <a:endParaRPr lang="ca-ES" dirty="0"/>
          </a:p>
          <a:p>
            <a:endParaRPr lang="ca-ES" dirty="0" smtClean="0"/>
          </a:p>
          <a:p>
            <a:r>
              <a:rPr lang="ca-ES" dirty="0"/>
              <a:t> </a:t>
            </a:r>
            <a:r>
              <a:rPr lang="ca-ES" dirty="0" smtClean="0"/>
              <a:t>                                       PROJECTE           </a:t>
            </a:r>
            <a:r>
              <a:rPr lang="ca-ES" sz="1300" b="1" dirty="0" smtClean="0"/>
              <a:t>És pensar </a:t>
            </a:r>
            <a:r>
              <a:rPr lang="ca-ES" sz="1300" dirty="0" smtClean="0"/>
              <a:t>com resoldre la necessitat (Cap)</a:t>
            </a:r>
          </a:p>
          <a:p>
            <a:pPr marL="0" indent="0">
              <a:buNone/>
            </a:pPr>
            <a:r>
              <a:rPr lang="ca-ES" dirty="0" smtClean="0"/>
              <a:t>     </a:t>
            </a:r>
          </a:p>
          <a:p>
            <a:pPr marL="0" indent="0">
              <a:buNone/>
            </a:pPr>
            <a:r>
              <a:rPr lang="ca-ES" dirty="0"/>
              <a:t> </a:t>
            </a:r>
            <a:r>
              <a:rPr lang="ca-ES" dirty="0" smtClean="0"/>
              <a:t>                                           CONSTRUCCIÓ    </a:t>
            </a:r>
            <a:r>
              <a:rPr lang="ca-ES" sz="1300" b="1" dirty="0" smtClean="0"/>
              <a:t>És fer </a:t>
            </a:r>
            <a:r>
              <a:rPr lang="ca-ES" sz="1300" dirty="0" smtClean="0"/>
              <a:t>el que hem pensat en el projecte (Mans)</a:t>
            </a:r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r>
              <a:rPr lang="ca-ES" dirty="0" smtClean="0"/>
              <a:t>                                             AVALUACIÓ        </a:t>
            </a:r>
            <a:r>
              <a:rPr lang="ca-ES" sz="1300" b="1" dirty="0" smtClean="0"/>
              <a:t>És veure </a:t>
            </a:r>
            <a:r>
              <a:rPr lang="ca-ES" sz="1300" dirty="0" smtClean="0"/>
              <a:t>si el que hem construït és correcte o no.(Cap)</a:t>
            </a:r>
          </a:p>
          <a:p>
            <a:pPr marL="0" indent="0">
              <a:buNone/>
            </a:pPr>
            <a:endParaRPr lang="ca-ES" dirty="0" smtClean="0"/>
          </a:p>
          <a:p>
            <a:pPr marL="0" indent="0">
              <a:buNone/>
            </a:pPr>
            <a:r>
              <a:rPr lang="ca-ES" dirty="0">
                <a:solidFill>
                  <a:srgbClr val="FF0000"/>
                </a:solidFill>
              </a:rPr>
              <a:t> </a:t>
            </a:r>
            <a:r>
              <a:rPr lang="ca-ES" dirty="0" smtClean="0">
                <a:solidFill>
                  <a:srgbClr val="FF0000"/>
                </a:solidFill>
              </a:rPr>
              <a:t>  </a:t>
            </a:r>
            <a:r>
              <a:rPr lang="ca-ES" dirty="0" err="1">
                <a:solidFill>
                  <a:srgbClr val="FF0000"/>
                </a:solidFill>
              </a:rPr>
              <a:t>A</a:t>
            </a:r>
            <a:r>
              <a:rPr lang="ca-ES" dirty="0" err="1" smtClean="0">
                <a:solidFill>
                  <a:srgbClr val="FF0000"/>
                </a:solidFill>
              </a:rPr>
              <a:t>ct</a:t>
            </a:r>
            <a:r>
              <a:rPr lang="ca-ES" dirty="0" smtClean="0">
                <a:solidFill>
                  <a:srgbClr val="FF0000"/>
                </a:solidFill>
              </a:rPr>
              <a:t>:   3 pag:18  </a:t>
            </a:r>
            <a:r>
              <a:rPr lang="ca-ES" dirty="0" err="1" smtClean="0">
                <a:solidFill>
                  <a:srgbClr val="FF0000"/>
                </a:solidFill>
              </a:rPr>
              <a:t>act</a:t>
            </a:r>
            <a:r>
              <a:rPr lang="ca-ES" dirty="0" smtClean="0">
                <a:solidFill>
                  <a:srgbClr val="FF0000"/>
                </a:solidFill>
              </a:rPr>
              <a:t>: 3 i 4  pag:20                                       </a:t>
            </a:r>
            <a:endParaRPr lang="ca-E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a-ES" dirty="0" smtClean="0"/>
              <a:t>             </a:t>
            </a: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036B5-494B-4AEF-9720-986DBA794CC2}" type="slidenum">
              <a:rPr lang="es-ES" smtClean="0"/>
              <a:t>10</a:t>
            </a:fld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4726073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 smtClean="0"/>
              <a:t> </a:t>
            </a:r>
            <a:endParaRPr lang="es-ES" dirty="0"/>
          </a:p>
        </p:txBody>
      </p:sp>
      <p:cxnSp>
        <p:nvCxnSpPr>
          <p:cNvPr id="8" name="Conector recto de flecha 7"/>
          <p:cNvCxnSpPr/>
          <p:nvPr/>
        </p:nvCxnSpPr>
        <p:spPr>
          <a:xfrm>
            <a:off x="4233891" y="2680697"/>
            <a:ext cx="1233149" cy="281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 flipV="1">
            <a:off x="7611979" y="2703679"/>
            <a:ext cx="938463" cy="10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ipse 11"/>
          <p:cNvSpPr/>
          <p:nvPr/>
        </p:nvSpPr>
        <p:spPr>
          <a:xfrm>
            <a:off x="5556496" y="2162487"/>
            <a:ext cx="1880937" cy="115940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4" name="Conector recto de flecha 13"/>
          <p:cNvCxnSpPr/>
          <p:nvPr/>
        </p:nvCxnSpPr>
        <p:spPr>
          <a:xfrm>
            <a:off x="6569743" y="3410521"/>
            <a:ext cx="9525" cy="2688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ángulo 14"/>
          <p:cNvSpPr/>
          <p:nvPr/>
        </p:nvSpPr>
        <p:spPr>
          <a:xfrm>
            <a:off x="5283017" y="3704974"/>
            <a:ext cx="1790700" cy="342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/>
          <p:cNvSpPr/>
          <p:nvPr/>
        </p:nvSpPr>
        <p:spPr>
          <a:xfrm>
            <a:off x="5288030" y="4429303"/>
            <a:ext cx="1790700" cy="342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/>
          <p:cNvSpPr/>
          <p:nvPr/>
        </p:nvSpPr>
        <p:spPr>
          <a:xfrm>
            <a:off x="5283017" y="5050787"/>
            <a:ext cx="1790700" cy="342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6965" y="4081482"/>
            <a:ext cx="164606" cy="353599"/>
          </a:xfrm>
          <a:prstGeom prst="rect">
            <a:avLst/>
          </a:prstGeom>
        </p:spPr>
      </p:pic>
      <p:cxnSp>
        <p:nvCxnSpPr>
          <p:cNvPr id="21" name="Conector recto de flecha 20"/>
          <p:cNvCxnSpPr/>
          <p:nvPr/>
        </p:nvCxnSpPr>
        <p:spPr>
          <a:xfrm>
            <a:off x="6579268" y="4770951"/>
            <a:ext cx="9525" cy="2688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Heptágono 17"/>
          <p:cNvSpPr/>
          <p:nvPr/>
        </p:nvSpPr>
        <p:spPr>
          <a:xfrm>
            <a:off x="11504612" y="5822607"/>
            <a:ext cx="420129" cy="428367"/>
          </a:xfrm>
          <a:prstGeom prst="heptagon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Llamada rectangular 18"/>
          <p:cNvSpPr/>
          <p:nvPr/>
        </p:nvSpPr>
        <p:spPr>
          <a:xfrm>
            <a:off x="1159178" y="4838185"/>
            <a:ext cx="1277633" cy="626075"/>
          </a:xfrm>
          <a:prstGeom prst="wedgeRectCallout">
            <a:avLst>
              <a:gd name="adj1" fmla="val 106187"/>
              <a:gd name="adj2" fmla="val 44079"/>
            </a:avLst>
          </a:prstGeom>
          <a:solidFill>
            <a:schemeClr val="bg2">
              <a:lumMod val="75000"/>
            </a:schemeClr>
          </a:solidFill>
          <a:ln w="317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>
                <a:solidFill>
                  <a:schemeClr val="accent6">
                    <a:lumMod val="75000"/>
                  </a:schemeClr>
                </a:solidFill>
              </a:rPr>
              <a:t>En grup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95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59785"/>
          </a:xfrm>
        </p:spPr>
        <p:txBody>
          <a:bodyPr/>
          <a:lstStyle/>
          <a:p>
            <a:r>
              <a:rPr lang="ca-ES" dirty="0" smtClean="0"/>
              <a:t>1- El projecte tecnològic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483895"/>
            <a:ext cx="8915400" cy="3777622"/>
          </a:xfrm>
        </p:spPr>
        <p:txBody>
          <a:bodyPr>
            <a:normAutofit/>
          </a:bodyPr>
          <a:lstStyle/>
          <a:p>
            <a:r>
              <a:rPr lang="ca-ES" dirty="0" smtClean="0"/>
              <a:t>És la primera fase del procés tecnològic. És pensar com resoldre la necessitat (Cap). Te 5 parts:</a:t>
            </a:r>
          </a:p>
          <a:p>
            <a:r>
              <a:rPr lang="ca-ES" dirty="0" smtClean="0"/>
              <a:t>1- Definir la necessitat ( exemple: construir una maqueta del sistema Solar)</a:t>
            </a:r>
          </a:p>
          <a:p>
            <a:r>
              <a:rPr lang="ca-ES" dirty="0" smtClean="0"/>
              <a:t>2- condicions  (es valorarà la utilització de materials reciclats, la mida dels planetes i la distancia al Sol ha de ser proporcional, els colors seran el més reals possibles)</a:t>
            </a:r>
          </a:p>
          <a:p>
            <a:r>
              <a:rPr lang="ca-ES" dirty="0" smtClean="0"/>
              <a:t>3- Investigar  (buscar coses semblants en Internet, en botigues, revistes ...)</a:t>
            </a:r>
          </a:p>
          <a:p>
            <a:r>
              <a:rPr lang="ca-ES" dirty="0" smtClean="0"/>
              <a:t>4- possibles solucions  ( fer esbossos de algunes solucions)</a:t>
            </a:r>
          </a:p>
          <a:p>
            <a:r>
              <a:rPr lang="ca-ES" dirty="0" smtClean="0"/>
              <a:t>5- Triar la solució que més ens agrada ( fer els plànols i dibuixos en 3D)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036B5-494B-4AEF-9720-986DBA794CC2}" type="slidenum">
              <a:rPr lang="es-ES" smtClean="0"/>
              <a:t>11</a:t>
            </a:fld>
            <a:endParaRPr lang="es-ES"/>
          </a:p>
        </p:txBody>
      </p:sp>
      <p:sp>
        <p:nvSpPr>
          <p:cNvPr id="5" name="Heptágono 4"/>
          <p:cNvSpPr/>
          <p:nvPr/>
        </p:nvSpPr>
        <p:spPr>
          <a:xfrm>
            <a:off x="11504612" y="6121302"/>
            <a:ext cx="420129" cy="428367"/>
          </a:xfrm>
          <a:prstGeom prst="heptagon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40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59785"/>
          </a:xfrm>
        </p:spPr>
        <p:txBody>
          <a:bodyPr/>
          <a:lstStyle/>
          <a:p>
            <a:r>
              <a:rPr lang="ca-ES" dirty="0" smtClean="0"/>
              <a:t>2- la fabricació o construcció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92925" y="1692442"/>
            <a:ext cx="8915400" cy="3777622"/>
          </a:xfrm>
        </p:spPr>
        <p:txBody>
          <a:bodyPr>
            <a:normAutofit/>
          </a:bodyPr>
          <a:lstStyle/>
          <a:p>
            <a:r>
              <a:rPr lang="ca-ES" dirty="0" smtClean="0"/>
              <a:t>És la segona fase del procés tecnològic. Aquí tindrem que fer realitat el nostre projecte. Abans de construir farem la llista de materials i eines que necessitem i també escriurem 2 documents:</a:t>
            </a:r>
          </a:p>
          <a:p>
            <a:r>
              <a:rPr lang="ca-ES" dirty="0" smtClean="0"/>
              <a:t>1- </a:t>
            </a:r>
            <a:r>
              <a:rPr lang="ca-ES" b="1" dirty="0" smtClean="0">
                <a:solidFill>
                  <a:schemeClr val="accent6"/>
                </a:solidFill>
              </a:rPr>
              <a:t>ESPECEJAMENT-</a:t>
            </a:r>
            <a:r>
              <a:rPr lang="ca-ES" dirty="0" smtClean="0"/>
              <a:t> És una llista de totes les peces que cal per fer el producte.</a:t>
            </a:r>
          </a:p>
          <a:p>
            <a:r>
              <a:rPr lang="ca-ES" dirty="0" smtClean="0"/>
              <a:t>2- </a:t>
            </a:r>
            <a:r>
              <a:rPr lang="ca-ES" b="1" dirty="0" smtClean="0">
                <a:solidFill>
                  <a:schemeClr val="accent6"/>
                </a:solidFill>
              </a:rPr>
              <a:t>PLA DE TREBALL- </a:t>
            </a:r>
            <a:r>
              <a:rPr lang="ca-ES" dirty="0" smtClean="0"/>
              <a:t>És una llista de totes les operacions que tenim que fer per acabar el producte, i el temps necessari.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036B5-494B-4AEF-9720-986DBA794CC2}" type="slidenum">
              <a:rPr lang="es-ES" smtClean="0"/>
              <a:t>12</a:t>
            </a:fld>
            <a:endParaRPr lang="es-ES"/>
          </a:p>
        </p:txBody>
      </p:sp>
      <p:sp>
        <p:nvSpPr>
          <p:cNvPr id="5" name="Heptágono 4"/>
          <p:cNvSpPr/>
          <p:nvPr/>
        </p:nvSpPr>
        <p:spPr>
          <a:xfrm>
            <a:off x="11294547" y="5807676"/>
            <a:ext cx="420129" cy="428367"/>
          </a:xfrm>
          <a:prstGeom prst="heptagon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19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ESPECEJAMENT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036B5-494B-4AEF-9720-986DBA794CC2}" type="slidenum">
              <a:rPr lang="es-ES" smtClean="0"/>
              <a:t>13</a:t>
            </a:fld>
            <a:endParaRPr lang="es-ES"/>
          </a:p>
        </p:txBody>
      </p:sp>
      <p:pic>
        <p:nvPicPr>
          <p:cNvPr id="8" name="Picture 2" descr="Resultat d'imatges de especejament de un boligra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431" y="2346380"/>
            <a:ext cx="2095500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esultat d'imatges de especejament de un boligra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775" y="2209716"/>
            <a:ext cx="3790950" cy="268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eptágono 5"/>
          <p:cNvSpPr/>
          <p:nvPr/>
        </p:nvSpPr>
        <p:spPr>
          <a:xfrm>
            <a:off x="11425881" y="6063049"/>
            <a:ext cx="420129" cy="428367"/>
          </a:xfrm>
          <a:prstGeom prst="heptagon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4421132"/>
          </a:xfrm>
        </p:spPr>
        <p:txBody>
          <a:bodyPr/>
          <a:lstStyle/>
          <a:p>
            <a:r>
              <a:rPr lang="ca-ES" dirty="0" smtClean="0"/>
              <a:t>PLA DE TREBALL</a:t>
            </a:r>
            <a:br>
              <a:rPr lang="ca-ES" dirty="0" smtClean="0"/>
            </a:br>
            <a:r>
              <a:rPr lang="ca-ES" dirty="0"/>
              <a:t/>
            </a:r>
            <a:br>
              <a:rPr lang="ca-ES" dirty="0"/>
            </a:br>
            <a:endParaRPr lang="es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036B5-494B-4AEF-9720-986DBA794CC2}" type="slidenum">
              <a:rPr lang="es-ES" smtClean="0"/>
              <a:t>14</a:t>
            </a:fld>
            <a:endParaRPr lang="es-ES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/>
          </p:nvPr>
        </p:nvGraphicFramePr>
        <p:xfrm>
          <a:off x="2088148" y="1907576"/>
          <a:ext cx="812799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68"/>
                <a:gridCol w="5021179"/>
                <a:gridCol w="2026652"/>
              </a:tblGrid>
              <a:tr h="370840">
                <a:tc>
                  <a:txBody>
                    <a:bodyPr/>
                    <a:lstStyle/>
                    <a:p>
                      <a:r>
                        <a:rPr lang="ca-ES" dirty="0" smtClean="0"/>
                        <a:t>Nº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a-ES" dirty="0" smtClean="0"/>
                        <a:t>OPERACIÓ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a-ES" dirty="0" smtClean="0"/>
                        <a:t>TEMPS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a-ES" dirty="0" smtClean="0"/>
                        <a:t>1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a-ES" dirty="0" smtClean="0"/>
                        <a:t>Dibuixar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a-ES" dirty="0" smtClean="0"/>
                        <a:t>1 h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a-ES" dirty="0" smtClean="0"/>
                        <a:t>2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a-ES" dirty="0" smtClean="0"/>
                        <a:t>Tallar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a-ES" dirty="0" smtClean="0"/>
                        <a:t>30 min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a-ES" dirty="0" smtClean="0"/>
                        <a:t>3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a-ES" dirty="0" smtClean="0"/>
                        <a:t>Polir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a-ES" dirty="0" smtClean="0"/>
                        <a:t>15 min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a-ES" dirty="0" smtClean="0"/>
                        <a:t>......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a-ES" dirty="0" smtClean="0"/>
                        <a:t>......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a-ES" dirty="0" smtClean="0"/>
                        <a:t>.......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Heptágono 4"/>
          <p:cNvSpPr/>
          <p:nvPr/>
        </p:nvSpPr>
        <p:spPr>
          <a:xfrm>
            <a:off x="11504611" y="6005384"/>
            <a:ext cx="420129" cy="428367"/>
          </a:xfrm>
          <a:prstGeom prst="heptagon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6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57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5443316"/>
          </a:xfrm>
        </p:spPr>
        <p:txBody>
          <a:bodyPr>
            <a:normAutofit/>
          </a:bodyPr>
          <a:lstStyle/>
          <a:p>
            <a:r>
              <a:rPr lang="ca-ES" dirty="0" smtClean="0"/>
              <a:t>3- L’AVALUACIÓ</a:t>
            </a:r>
            <a:br>
              <a:rPr lang="ca-ES" dirty="0" smtClean="0"/>
            </a:br>
            <a:r>
              <a:rPr lang="ca-ES" dirty="0"/>
              <a:t/>
            </a:r>
            <a:br>
              <a:rPr lang="ca-ES" dirty="0"/>
            </a:br>
            <a:r>
              <a:rPr lang="ca-ES" sz="1800" dirty="0" smtClean="0"/>
              <a:t>Consisteix en saber si el producte construït compleix la seva funció i si estem satisfets , si no es així caldrà fer alguna modificació</a:t>
            </a:r>
            <a:br>
              <a:rPr lang="ca-ES" sz="1800" dirty="0" smtClean="0"/>
            </a:br>
            <a:r>
              <a:rPr lang="ca-ES" sz="1800" dirty="0"/>
              <a:t/>
            </a:r>
            <a:br>
              <a:rPr lang="ca-ES" sz="1800" dirty="0"/>
            </a:br>
            <a:r>
              <a:rPr lang="ca-ES" sz="1800" dirty="0" smtClean="0"/>
              <a:t/>
            </a:r>
            <a:br>
              <a:rPr lang="ca-ES" sz="1800" dirty="0" smtClean="0"/>
            </a:br>
            <a:r>
              <a:rPr lang="ca-ES" sz="1800" dirty="0" smtClean="0"/>
              <a:t/>
            </a:r>
            <a:br>
              <a:rPr lang="ca-ES" sz="1800" dirty="0" smtClean="0"/>
            </a:br>
            <a:r>
              <a:rPr lang="ca-ES" sz="1800" dirty="0" err="1">
                <a:solidFill>
                  <a:srgbClr val="FF0000"/>
                </a:solidFill>
              </a:rPr>
              <a:t>A</a:t>
            </a:r>
            <a:r>
              <a:rPr lang="ca-ES" sz="1800" dirty="0" err="1" smtClean="0">
                <a:solidFill>
                  <a:srgbClr val="FF0000"/>
                </a:solidFill>
              </a:rPr>
              <a:t>ct</a:t>
            </a:r>
            <a:r>
              <a:rPr lang="ca-ES" sz="1800" dirty="0" smtClean="0">
                <a:solidFill>
                  <a:srgbClr val="FF0000"/>
                </a:solidFill>
              </a:rPr>
              <a:t>: 4 5 i 7 </a:t>
            </a:r>
            <a:r>
              <a:rPr lang="ca-ES" sz="1800" dirty="0" err="1" smtClean="0">
                <a:solidFill>
                  <a:srgbClr val="FF0000"/>
                </a:solidFill>
              </a:rPr>
              <a:t>pag</a:t>
            </a:r>
            <a:r>
              <a:rPr lang="ca-ES" sz="1800" dirty="0" smtClean="0">
                <a:solidFill>
                  <a:srgbClr val="FF0000"/>
                </a:solidFill>
              </a:rPr>
              <a:t>: 20 i 21</a:t>
            </a:r>
            <a:br>
              <a:rPr lang="ca-ES" sz="1800" dirty="0" smtClean="0">
                <a:solidFill>
                  <a:srgbClr val="FF0000"/>
                </a:solidFill>
              </a:rPr>
            </a:br>
            <a:r>
              <a:rPr lang="ca-ES" sz="1800" dirty="0" smtClean="0">
                <a:solidFill>
                  <a:srgbClr val="FF0000"/>
                </a:solidFill>
              </a:rPr>
              <a:t/>
            </a:r>
            <a:br>
              <a:rPr lang="ca-ES" sz="1800" dirty="0" smtClean="0">
                <a:solidFill>
                  <a:srgbClr val="FF0000"/>
                </a:solidFill>
              </a:rPr>
            </a:br>
            <a:r>
              <a:rPr lang="ca-ES" sz="1800" dirty="0" smtClean="0">
                <a:solidFill>
                  <a:srgbClr val="FF0000"/>
                </a:solidFill>
              </a:rPr>
              <a:t/>
            </a:r>
            <a:br>
              <a:rPr lang="ca-ES" sz="1800" dirty="0" smtClean="0">
                <a:solidFill>
                  <a:srgbClr val="FF0000"/>
                </a:solidFill>
              </a:rPr>
            </a:br>
            <a:r>
              <a:rPr lang="ca-ES" dirty="0" err="1" smtClean="0">
                <a:solidFill>
                  <a:schemeClr val="tx1"/>
                </a:solidFill>
              </a:rPr>
              <a:t>Videos</a:t>
            </a:r>
            <a:r>
              <a:rPr lang="ca-ES" dirty="0" smtClean="0">
                <a:solidFill>
                  <a:schemeClr val="tx1"/>
                </a:solidFill>
              </a:rPr>
              <a:t>: </a:t>
            </a:r>
            <a:r>
              <a:rPr lang="ca-ES" dirty="0">
                <a:solidFill>
                  <a:schemeClr val="tx1"/>
                </a:solidFill>
              </a:rPr>
              <a:t/>
            </a:r>
            <a:br>
              <a:rPr lang="ca-ES" dirty="0">
                <a:solidFill>
                  <a:schemeClr val="tx1"/>
                </a:solidFill>
              </a:rPr>
            </a:br>
            <a:r>
              <a:rPr lang="ca-ES" sz="1300" dirty="0">
                <a:solidFill>
                  <a:schemeClr val="tx1"/>
                </a:solidFill>
                <a:hlinkClick r:id="rId2"/>
              </a:rPr>
              <a:t>https://www.youtube.com/watch?v=_</a:t>
            </a:r>
            <a:r>
              <a:rPr lang="ca-ES" sz="1300" dirty="0" smtClean="0">
                <a:solidFill>
                  <a:schemeClr val="tx1"/>
                </a:solidFill>
                <a:hlinkClick r:id="rId2"/>
              </a:rPr>
              <a:t>IRHM_EPjnY</a:t>
            </a:r>
            <a:r>
              <a:rPr lang="ca-ES" sz="1300" dirty="0" smtClean="0">
                <a:solidFill>
                  <a:schemeClr val="tx1"/>
                </a:solidFill>
              </a:rPr>
              <a:t>     </a:t>
            </a:r>
            <a:r>
              <a:rPr lang="ca-ES" sz="1200" dirty="0">
                <a:solidFill>
                  <a:srgbClr val="FF0000"/>
                </a:solidFill>
              </a:rPr>
              <a:t>1- </a:t>
            </a:r>
            <a:r>
              <a:rPr lang="ca-ES" sz="1300" dirty="0" smtClean="0">
                <a:solidFill>
                  <a:schemeClr val="tx1"/>
                </a:solidFill>
              </a:rPr>
              <a:t> FABRICACIÓN DEL PAPEL</a:t>
            </a:r>
            <a:r>
              <a:rPr lang="ca-ES" dirty="0" smtClean="0">
                <a:solidFill>
                  <a:schemeClr val="tx1"/>
                </a:solidFill>
              </a:rPr>
              <a:t/>
            </a:r>
            <a:br>
              <a:rPr lang="ca-ES" dirty="0" smtClean="0">
                <a:solidFill>
                  <a:schemeClr val="tx1"/>
                </a:solidFill>
              </a:rPr>
            </a:br>
            <a:r>
              <a:rPr lang="ca-ES" sz="1800" dirty="0">
                <a:solidFill>
                  <a:srgbClr val="FF0000"/>
                </a:solidFill>
              </a:rPr>
              <a:t/>
            </a:r>
            <a:br>
              <a:rPr lang="ca-ES" sz="1800" dirty="0">
                <a:solidFill>
                  <a:srgbClr val="FF0000"/>
                </a:solidFill>
              </a:rPr>
            </a:br>
            <a:r>
              <a:rPr lang="ca-ES" sz="1200" dirty="0">
                <a:solidFill>
                  <a:srgbClr val="FF0000"/>
                </a:solidFill>
                <a:hlinkClick r:id="rId3"/>
              </a:rPr>
              <a:t>https://</a:t>
            </a:r>
            <a:r>
              <a:rPr lang="ca-ES" sz="1200" dirty="0" smtClean="0">
                <a:solidFill>
                  <a:srgbClr val="FF0000"/>
                </a:solidFill>
                <a:hlinkClick r:id="rId3"/>
              </a:rPr>
              <a:t>www.youtube.com/watch?v=fA8c2o0sRIA</a:t>
            </a:r>
            <a:r>
              <a:rPr lang="ca-ES" sz="1200" dirty="0" smtClean="0">
                <a:solidFill>
                  <a:srgbClr val="FF0000"/>
                </a:solidFill>
              </a:rPr>
              <a:t>            2-   </a:t>
            </a:r>
            <a:r>
              <a:rPr lang="ca-ES" sz="1200" dirty="0" smtClean="0">
                <a:solidFill>
                  <a:schemeClr val="tx1"/>
                </a:solidFill>
              </a:rPr>
              <a:t>FABRICACION DEL VIDRIO</a:t>
            </a:r>
            <a:r>
              <a:rPr lang="ca-ES" sz="1800" dirty="0">
                <a:solidFill>
                  <a:srgbClr val="FF0000"/>
                </a:solidFill>
              </a:rPr>
              <a:t/>
            </a:r>
            <a:br>
              <a:rPr lang="ca-ES" sz="1800" dirty="0">
                <a:solidFill>
                  <a:srgbClr val="FF0000"/>
                </a:solidFill>
              </a:rPr>
            </a:br>
            <a:r>
              <a:rPr lang="ca-ES" sz="1800" dirty="0" smtClean="0">
                <a:solidFill>
                  <a:srgbClr val="FF0000"/>
                </a:solidFill>
              </a:rPr>
              <a:t/>
            </a:r>
            <a:br>
              <a:rPr lang="ca-ES" sz="1800" dirty="0" smtClean="0">
                <a:solidFill>
                  <a:srgbClr val="FF0000"/>
                </a:solidFill>
              </a:rPr>
            </a:br>
            <a:r>
              <a:rPr lang="ca-ES" sz="1200" dirty="0" smtClean="0">
                <a:solidFill>
                  <a:srgbClr val="FF0000"/>
                </a:solidFill>
                <a:hlinkClick r:id="rId4"/>
              </a:rPr>
              <a:t>https</a:t>
            </a:r>
            <a:r>
              <a:rPr lang="ca-ES" sz="1200" dirty="0">
                <a:solidFill>
                  <a:srgbClr val="FF0000"/>
                </a:solidFill>
                <a:hlinkClick r:id="rId4"/>
              </a:rPr>
              <a:t>://</a:t>
            </a:r>
            <a:r>
              <a:rPr lang="ca-ES" sz="1200" dirty="0" smtClean="0">
                <a:solidFill>
                  <a:srgbClr val="FF0000"/>
                </a:solidFill>
                <a:hlinkClick r:id="rId4"/>
              </a:rPr>
              <a:t>www.youtube.com/watch?v=1XmvbKXuDko</a:t>
            </a:r>
            <a:r>
              <a:rPr lang="ca-ES" sz="1200" dirty="0" smtClean="0">
                <a:solidFill>
                  <a:srgbClr val="FF0000"/>
                </a:solidFill>
              </a:rPr>
              <a:t>         3-   </a:t>
            </a:r>
            <a:r>
              <a:rPr lang="ca-ES" sz="1200" dirty="0" smtClean="0">
                <a:solidFill>
                  <a:schemeClr val="tx1"/>
                </a:solidFill>
              </a:rPr>
              <a:t>FABRICACION DEL CHICLE    </a:t>
            </a:r>
            <a:br>
              <a:rPr lang="ca-ES" sz="1200" dirty="0" smtClean="0">
                <a:solidFill>
                  <a:schemeClr val="tx1"/>
                </a:solidFill>
              </a:rPr>
            </a:br>
            <a:r>
              <a:rPr lang="ca-ES" sz="1200" dirty="0" smtClean="0">
                <a:solidFill>
                  <a:schemeClr val="tx1"/>
                </a:solidFill>
              </a:rPr>
              <a:t/>
            </a:r>
            <a:br>
              <a:rPr lang="ca-ES" sz="1200" dirty="0" smtClean="0">
                <a:solidFill>
                  <a:schemeClr val="tx1"/>
                </a:solidFill>
              </a:rPr>
            </a:br>
            <a:r>
              <a:rPr lang="fr-FR" sz="1100" dirty="0">
                <a:hlinkClick r:id="rId5"/>
              </a:rPr>
              <a:t>https://</a:t>
            </a:r>
            <a:r>
              <a:rPr lang="fr-FR" sz="1100" dirty="0" smtClean="0">
                <a:hlinkClick r:id="rId5"/>
              </a:rPr>
              <a:t>www.youtube.com/watch?v=UIEyZiEJpJY</a:t>
            </a:r>
            <a:r>
              <a:rPr lang="fr-FR" sz="1100" dirty="0" smtClean="0"/>
              <a:t>                          </a:t>
            </a:r>
            <a:r>
              <a:rPr lang="fr-FR" sz="1200" dirty="0">
                <a:solidFill>
                  <a:srgbClr val="FF0000"/>
                </a:solidFill>
              </a:rPr>
              <a:t>4-</a:t>
            </a:r>
            <a:r>
              <a:rPr lang="fr-FR" sz="1100" dirty="0" smtClean="0"/>
              <a:t>   ELABORACIÓ DEL CAVA</a:t>
            </a:r>
            <a:endParaRPr lang="es-ES" sz="1200" dirty="0">
              <a:solidFill>
                <a:schemeClr val="tx1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036B5-494B-4AEF-9720-986DBA794CC2}" type="slidenum">
              <a:rPr lang="es-ES" smtClean="0"/>
              <a:t>15</a:t>
            </a:fld>
            <a:endParaRPr lang="es-ES"/>
          </a:p>
        </p:txBody>
      </p:sp>
      <p:sp>
        <p:nvSpPr>
          <p:cNvPr id="4" name="Heptágono 3"/>
          <p:cNvSpPr/>
          <p:nvPr/>
        </p:nvSpPr>
        <p:spPr>
          <a:xfrm>
            <a:off x="11294546" y="5911516"/>
            <a:ext cx="420129" cy="428367"/>
          </a:xfrm>
          <a:prstGeom prst="heptagon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6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Llamada rectangular 4"/>
          <p:cNvSpPr/>
          <p:nvPr/>
        </p:nvSpPr>
        <p:spPr>
          <a:xfrm>
            <a:off x="1315291" y="2371210"/>
            <a:ext cx="1277633" cy="626075"/>
          </a:xfrm>
          <a:prstGeom prst="wedgeRectCallout">
            <a:avLst>
              <a:gd name="adj1" fmla="val 106187"/>
              <a:gd name="adj2" fmla="val 44079"/>
            </a:avLst>
          </a:prstGeom>
          <a:solidFill>
            <a:schemeClr val="bg2">
              <a:lumMod val="75000"/>
            </a:schemeClr>
          </a:solidFill>
          <a:ln w="317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>
                <a:solidFill>
                  <a:schemeClr val="accent6">
                    <a:lumMod val="75000"/>
                  </a:schemeClr>
                </a:solidFill>
              </a:rPr>
              <a:t>En grup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25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a-ES" dirty="0" smtClean="0"/>
              <a:t>Índex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425146"/>
            <a:ext cx="8779004" cy="5189838"/>
          </a:xfrm>
        </p:spPr>
        <p:txBody>
          <a:bodyPr>
            <a:normAutofit lnSpcReduction="10000"/>
          </a:bodyPr>
          <a:lstStyle/>
          <a:p>
            <a:r>
              <a:rPr lang="ca-ES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T1-Què és la Tecnologia?</a:t>
            </a:r>
          </a:p>
          <a:p>
            <a:r>
              <a:rPr lang="ca-ES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T2-L’aula de tecnologia. Eines i operacions</a:t>
            </a:r>
          </a:p>
          <a:p>
            <a:r>
              <a:rPr lang="ca-ES" sz="2000" dirty="0" smtClean="0">
                <a:solidFill>
                  <a:schemeClr val="bg2">
                    <a:lumMod val="50000"/>
                  </a:schemeClr>
                </a:solidFill>
              </a:rPr>
              <a:t>T3-Tècniques de representació gràfica </a:t>
            </a:r>
          </a:p>
          <a:p>
            <a:r>
              <a:rPr lang="ca-ES" sz="2000" dirty="0" smtClean="0">
                <a:solidFill>
                  <a:schemeClr val="bg2">
                    <a:lumMod val="50000"/>
                  </a:schemeClr>
                </a:solidFill>
              </a:rPr>
              <a:t>T4-Materials d’ ús tècnic: papers i fustes</a:t>
            </a:r>
          </a:p>
          <a:p>
            <a:r>
              <a:rPr lang="ca-ES" sz="2000" dirty="0" smtClean="0">
                <a:solidFill>
                  <a:srgbClr val="0070C0"/>
                </a:solidFill>
              </a:rPr>
              <a:t>T5-Metalls, plàstics i altres materials d`ús tècnic</a:t>
            </a:r>
          </a:p>
          <a:p>
            <a:r>
              <a:rPr lang="ca-ES" sz="2000" dirty="0" smtClean="0">
                <a:solidFill>
                  <a:srgbClr val="0070C0"/>
                </a:solidFill>
              </a:rPr>
              <a:t>T6-L’ electricitat i el circuit elèctric</a:t>
            </a:r>
          </a:p>
          <a:p>
            <a:pPr marL="0" indent="0">
              <a:buNone/>
            </a:pPr>
            <a:r>
              <a:rPr lang="ca-ES" sz="2000" b="1" dirty="0" smtClean="0">
                <a:solidFill>
                  <a:schemeClr val="accent1"/>
                </a:solidFill>
              </a:rPr>
              <a:t>TALLER</a:t>
            </a:r>
          </a:p>
          <a:p>
            <a:r>
              <a:rPr lang="ca-ES" sz="2000" dirty="0" smtClean="0"/>
              <a:t>Eines digitals  TIC</a:t>
            </a:r>
          </a:p>
          <a:p>
            <a:pPr marL="0" indent="0">
              <a:buNone/>
            </a:pPr>
            <a:r>
              <a:rPr lang="ca-ES" sz="2000" dirty="0" smtClean="0"/>
              <a:t>Processadors de textos (</a:t>
            </a:r>
            <a:r>
              <a:rPr lang="ca-ES" sz="2000" dirty="0" err="1" smtClean="0"/>
              <a:t>word</a:t>
            </a:r>
            <a:r>
              <a:rPr lang="ca-ES" sz="2000" dirty="0" smtClean="0"/>
              <a:t>), Presentació de projectes(PowerPoint), Vídeo (viva vídeo)...</a:t>
            </a:r>
          </a:p>
          <a:p>
            <a:r>
              <a:rPr lang="ca-ES" sz="2000" dirty="0" smtClean="0"/>
              <a:t>Projectes tecnològics</a:t>
            </a:r>
          </a:p>
          <a:p>
            <a:r>
              <a:rPr lang="ca-ES" sz="2000" dirty="0" smtClean="0"/>
              <a:t>Marc de fotos (pag. 163) , llanterna (pag. 164 )</a:t>
            </a:r>
          </a:p>
          <a:p>
            <a:pPr marL="0" indent="0">
              <a:buNone/>
            </a:pPr>
            <a:r>
              <a:rPr lang="fr-FR" sz="1000" dirty="0" smtClean="0">
                <a:hlinkClick r:id="rId2"/>
              </a:rPr>
              <a:t>https://www.youtube.com/watch?v=WdJR8iTH1kw</a:t>
            </a:r>
            <a:r>
              <a:rPr lang="fr-FR" sz="1000" dirty="0" smtClean="0"/>
              <a:t>                                            </a:t>
            </a:r>
            <a:r>
              <a:rPr lang="fr-FR" sz="1000" dirty="0" smtClean="0">
                <a:hlinkClick r:id="rId3"/>
              </a:rPr>
              <a:t>https://www.youtube.com/watch?v=25Y8T0EsMYg</a:t>
            </a:r>
            <a:endParaRPr lang="ca-ES" sz="1000" dirty="0" smtClean="0"/>
          </a:p>
          <a:p>
            <a:endParaRPr lang="ca-ES" sz="2000" dirty="0" smtClean="0"/>
          </a:p>
          <a:p>
            <a:endParaRPr lang="ca-ES" sz="200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036B5-494B-4AEF-9720-986DBA794CC2}" type="slidenum">
              <a:rPr lang="es-ES" smtClean="0"/>
              <a:t>2</a:t>
            </a:fld>
            <a:endParaRPr lang="es-ES"/>
          </a:p>
        </p:txBody>
      </p:sp>
      <p:sp>
        <p:nvSpPr>
          <p:cNvPr id="5" name="Heptágono 4"/>
          <p:cNvSpPr/>
          <p:nvPr/>
        </p:nvSpPr>
        <p:spPr>
          <a:xfrm>
            <a:off x="11573905" y="6186617"/>
            <a:ext cx="420129" cy="428367"/>
          </a:xfrm>
          <a:prstGeom prst="heptagon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04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a-ES" dirty="0" smtClean="0"/>
              <a:t>CRITERIS D’AVALUACIÓ</a:t>
            </a:r>
            <a:br>
              <a:rPr lang="ca-ES" dirty="0" smtClean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a-ES" dirty="0" smtClean="0"/>
              <a:t>1-Es realitzaran un mínim de dos exàmens en cada trimestre. Si un alumne no es presenta tindrà una nota de 1.</a:t>
            </a:r>
          </a:p>
          <a:p>
            <a:r>
              <a:rPr lang="ca-ES" dirty="0" smtClean="0"/>
              <a:t>2-A l’hora de comptabilitzar la nota de la matèria es farà de la següent forma:</a:t>
            </a:r>
          </a:p>
          <a:p>
            <a:r>
              <a:rPr lang="ca-ES" dirty="0" smtClean="0"/>
              <a:t>Proves objectives (exàmens)     </a:t>
            </a:r>
            <a:r>
              <a:rPr lang="ca-ES" b="1" dirty="0" smtClean="0"/>
              <a:t>70%</a:t>
            </a:r>
          </a:p>
          <a:p>
            <a:r>
              <a:rPr lang="ca-ES" dirty="0" smtClean="0"/>
              <a:t>Activitats pràctiques, (participació a classe, deures, treballs , taller...)  </a:t>
            </a:r>
            <a:r>
              <a:rPr lang="ca-ES" b="1" dirty="0" smtClean="0"/>
              <a:t>20%</a:t>
            </a:r>
          </a:p>
          <a:p>
            <a:r>
              <a:rPr lang="ca-ES" dirty="0" smtClean="0"/>
              <a:t>Actitud en general (comportament , puntualitat, interès..)   </a:t>
            </a:r>
            <a:r>
              <a:rPr lang="ca-ES" b="1" dirty="0" smtClean="0"/>
              <a:t>10%</a:t>
            </a:r>
          </a:p>
          <a:p>
            <a:endParaRPr lang="ca-ES" b="1" dirty="0" smtClean="0"/>
          </a:p>
          <a:p>
            <a:r>
              <a:rPr lang="ca-ES" b="1" dirty="0" smtClean="0"/>
              <a:t>CURS:</a:t>
            </a:r>
          </a:p>
          <a:p>
            <a:r>
              <a:rPr lang="ca-ES" dirty="0" smtClean="0"/>
              <a:t> </a:t>
            </a:r>
            <a:r>
              <a:rPr lang="ca-ES" b="1" dirty="0" smtClean="0"/>
              <a:t>La nota final de curs </a:t>
            </a:r>
            <a:r>
              <a:rPr lang="ca-ES" dirty="0" smtClean="0"/>
              <a:t>es calcularà a partir de la mitjana de la nota dels tres trimestres, sempre que superin el 5 dos dels tres trimestres, si no és així, l’alumne tindrà que recuperar tota la matèria en l’examen extraordinari de Juny.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036B5-494B-4AEF-9720-986DBA794CC2}" type="slidenum">
              <a:rPr lang="es-ES" smtClean="0"/>
              <a:t>3</a:t>
            </a:fld>
            <a:endParaRPr lang="es-ES"/>
          </a:p>
        </p:txBody>
      </p:sp>
      <p:sp>
        <p:nvSpPr>
          <p:cNvPr id="5" name="Heptágono 4"/>
          <p:cNvSpPr/>
          <p:nvPr/>
        </p:nvSpPr>
        <p:spPr>
          <a:xfrm>
            <a:off x="11373880" y="6139822"/>
            <a:ext cx="420129" cy="428367"/>
          </a:xfrm>
          <a:prstGeom prst="heptagon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67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/>
              <a:t>** Si un alumne no entrega un treball en la data prevista pel professor, quan l’ </a:t>
            </a:r>
            <a:r>
              <a:rPr lang="ca-ES" dirty="0" err="1" smtClean="0"/>
              <a:t>entregue</a:t>
            </a:r>
            <a:r>
              <a:rPr lang="ca-ES" dirty="0" smtClean="0"/>
              <a:t> es </a:t>
            </a:r>
            <a:r>
              <a:rPr lang="ca-ES" dirty="0" err="1" smtClean="0"/>
              <a:t>descomptaràn</a:t>
            </a:r>
            <a:r>
              <a:rPr lang="ca-ES" dirty="0" smtClean="0"/>
              <a:t> dos punts per cada dia de retard</a:t>
            </a:r>
          </a:p>
          <a:p>
            <a:r>
              <a:rPr lang="ca-ES" dirty="0" smtClean="0"/>
              <a:t>***</a:t>
            </a:r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036B5-494B-4AEF-9720-986DBA794CC2}" type="slidenum">
              <a:rPr lang="es-ES" smtClean="0"/>
              <a:t>4</a:t>
            </a:fld>
            <a:endParaRPr lang="es-ES"/>
          </a:p>
        </p:txBody>
      </p:sp>
      <p:sp>
        <p:nvSpPr>
          <p:cNvPr id="5" name="Heptágono 4"/>
          <p:cNvSpPr/>
          <p:nvPr/>
        </p:nvSpPr>
        <p:spPr>
          <a:xfrm>
            <a:off x="11504612" y="6089307"/>
            <a:ext cx="420129" cy="428367"/>
          </a:xfrm>
          <a:prstGeom prst="heptagon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15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425116"/>
            <a:ext cx="9144000" cy="922421"/>
          </a:xfrm>
        </p:spPr>
        <p:txBody>
          <a:bodyPr>
            <a:noAutofit/>
          </a:bodyPr>
          <a:lstStyle/>
          <a:p>
            <a:pPr algn="ctr"/>
            <a:r>
              <a:rPr lang="ca-ES" sz="2800" b="1" dirty="0" smtClean="0">
                <a:solidFill>
                  <a:srgbClr val="00B0F0"/>
                </a:solidFill>
              </a:rPr>
              <a:t>TEMA 1 </a:t>
            </a:r>
            <a:br>
              <a:rPr lang="ca-ES" sz="2800" b="1" dirty="0" smtClean="0">
                <a:solidFill>
                  <a:srgbClr val="00B0F0"/>
                </a:solidFill>
              </a:rPr>
            </a:br>
            <a:r>
              <a:rPr lang="ca-ES" sz="2800" b="1" dirty="0" smtClean="0">
                <a:solidFill>
                  <a:srgbClr val="00B0F0"/>
                </a:solidFill>
              </a:rPr>
              <a:t>Què és la Tecnologia?</a:t>
            </a:r>
            <a:endParaRPr lang="es-ES" sz="2800" b="1" dirty="0">
              <a:solidFill>
                <a:srgbClr val="00B0F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347537"/>
            <a:ext cx="9144000" cy="4973052"/>
          </a:xfrm>
        </p:spPr>
        <p:txBody>
          <a:bodyPr>
            <a:normAutofit lnSpcReduction="10000"/>
          </a:bodyPr>
          <a:lstStyle/>
          <a:p>
            <a:pPr algn="l"/>
            <a:r>
              <a:rPr lang="ca-ES" sz="2000" dirty="0" smtClean="0"/>
              <a:t>Objectius:</a:t>
            </a:r>
          </a:p>
          <a:p>
            <a:pPr algn="l"/>
            <a:r>
              <a:rPr lang="ca-ES" sz="2000" dirty="0" smtClean="0"/>
              <a:t>1- Identificar productes tecnològics</a:t>
            </a:r>
          </a:p>
          <a:p>
            <a:pPr algn="l"/>
            <a:r>
              <a:rPr lang="ca-ES" sz="2000" dirty="0" smtClean="0"/>
              <a:t>2- Relacionar productes tecnològics amb la necessitat que satisfan</a:t>
            </a:r>
          </a:p>
          <a:p>
            <a:pPr algn="l"/>
            <a:r>
              <a:rPr lang="ca-ES" sz="2000" dirty="0" smtClean="0"/>
              <a:t>3- Estudiar els mètodes de producció d’objectes</a:t>
            </a:r>
          </a:p>
          <a:p>
            <a:pPr algn="l"/>
            <a:r>
              <a:rPr lang="ca-ES" sz="2000" dirty="0" smtClean="0"/>
              <a:t>4- Conèixer i explicar  el procés tecnològic</a:t>
            </a:r>
          </a:p>
          <a:p>
            <a:pPr algn="l"/>
            <a:endParaRPr lang="ca-ES" sz="2000" dirty="0"/>
          </a:p>
          <a:p>
            <a:pPr algn="l"/>
            <a:r>
              <a:rPr lang="ca-ES" sz="2000" dirty="0" err="1" smtClean="0"/>
              <a:t>Drons</a:t>
            </a:r>
            <a:r>
              <a:rPr lang="ca-ES" sz="2000" dirty="0" smtClean="0"/>
              <a:t> què són per que serveixen</a:t>
            </a:r>
          </a:p>
          <a:p>
            <a:r>
              <a:rPr lang="ca-ES" sz="2000" dirty="0">
                <a:hlinkClick r:id="rId2"/>
              </a:rPr>
              <a:t>https://</a:t>
            </a:r>
            <a:r>
              <a:rPr lang="ca-ES" sz="2000" dirty="0" smtClean="0">
                <a:hlinkClick r:id="rId2"/>
              </a:rPr>
              <a:t>www.youtube.com/watch?v=i82wD4wIgho</a:t>
            </a:r>
            <a:endParaRPr lang="ca-ES" sz="2000" dirty="0" smtClean="0"/>
          </a:p>
          <a:p>
            <a:pPr algn="l"/>
            <a:r>
              <a:rPr lang="ca-ES" sz="2000" dirty="0" smtClean="0"/>
              <a:t>Que es la tecnologia?  </a:t>
            </a:r>
            <a:r>
              <a:rPr lang="ca-ES" sz="2000" dirty="0"/>
              <a:t>Tecnocoquito1 </a:t>
            </a:r>
            <a:r>
              <a:rPr lang="ca-ES" sz="2000" dirty="0" smtClean="0"/>
              <a:t>(5, 38`)   </a:t>
            </a:r>
            <a:r>
              <a:rPr lang="ca-ES" sz="2000" dirty="0">
                <a:hlinkClick r:id="rId3"/>
              </a:rPr>
              <a:t>https://www.youtube.com/watch?v=_</a:t>
            </a:r>
            <a:r>
              <a:rPr lang="ca-ES" sz="2000" dirty="0" smtClean="0">
                <a:hlinkClick r:id="rId3"/>
              </a:rPr>
              <a:t>y5xyUNIaUo</a:t>
            </a:r>
            <a:endParaRPr lang="ca-ES" sz="2000" dirty="0" smtClean="0"/>
          </a:p>
          <a:p>
            <a:r>
              <a:rPr lang="ca-ES" sz="2000" dirty="0"/>
              <a:t>Que es la tecnologia</a:t>
            </a:r>
            <a:r>
              <a:rPr lang="ca-ES" sz="2000" dirty="0" smtClean="0"/>
              <a:t>? (1,08`)</a:t>
            </a:r>
            <a:endParaRPr lang="ca-ES" sz="2000" dirty="0" smtClean="0">
              <a:hlinkClick r:id="rId4"/>
            </a:endParaRPr>
          </a:p>
          <a:p>
            <a:pPr algn="l"/>
            <a:r>
              <a:rPr lang="ca-ES" sz="2000" dirty="0" smtClean="0">
                <a:hlinkClick r:id="rId4"/>
              </a:rPr>
              <a:t>https</a:t>
            </a:r>
            <a:r>
              <a:rPr lang="ca-ES" sz="2000" dirty="0">
                <a:hlinkClick r:id="rId4"/>
              </a:rPr>
              <a:t>://</a:t>
            </a:r>
            <a:r>
              <a:rPr lang="ca-ES" sz="2000" dirty="0" smtClean="0">
                <a:hlinkClick r:id="rId4"/>
              </a:rPr>
              <a:t>www.youtube.com/watch?v=c8BzT6P5Ug8</a:t>
            </a:r>
            <a:endParaRPr lang="ca-ES" sz="2000" dirty="0" smtClean="0"/>
          </a:p>
          <a:p>
            <a:pPr algn="l"/>
            <a:endParaRPr lang="ca-ES" sz="2000" dirty="0" smtClean="0"/>
          </a:p>
          <a:p>
            <a:pPr algn="l"/>
            <a:endParaRPr lang="ca-ES" sz="2000" dirty="0" smtClean="0"/>
          </a:p>
          <a:p>
            <a:pPr algn="l"/>
            <a:endParaRPr lang="es-ES" sz="2000" dirty="0"/>
          </a:p>
        </p:txBody>
      </p:sp>
      <p:sp>
        <p:nvSpPr>
          <p:cNvPr id="4" name="Heptágono 3"/>
          <p:cNvSpPr/>
          <p:nvPr/>
        </p:nvSpPr>
        <p:spPr>
          <a:xfrm>
            <a:off x="11431030" y="6106405"/>
            <a:ext cx="420129" cy="428367"/>
          </a:xfrm>
          <a:prstGeom prst="heptagon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68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TECNOLOGIA UNA MATERIA </a:t>
            </a:r>
            <a:r>
              <a:rPr lang="ca-ES" dirty="0" smtClean="0"/>
              <a:t>NOVA</a:t>
            </a:r>
            <a:r>
              <a:rPr lang="ca-ES" dirty="0"/>
              <a:t/>
            </a:r>
            <a:br>
              <a:rPr lang="ca-E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a-ES" dirty="0" smtClean="0"/>
              <a:t>En Tecnologia aprendrem a:</a:t>
            </a:r>
          </a:p>
          <a:p>
            <a:r>
              <a:rPr lang="ca-ES" dirty="0" smtClean="0"/>
              <a:t>1-Fer dibuixos tècnics</a:t>
            </a:r>
          </a:p>
          <a:p>
            <a:r>
              <a:rPr lang="ca-ES" dirty="0" smtClean="0"/>
              <a:t>2- Característiques de materials: plàstics, metalls, fustes, paper cartró..</a:t>
            </a:r>
          </a:p>
          <a:p>
            <a:r>
              <a:rPr lang="ca-ES" dirty="0" smtClean="0"/>
              <a:t>3-Electricitat i electrònica</a:t>
            </a:r>
          </a:p>
          <a:p>
            <a:r>
              <a:rPr lang="ca-ES" dirty="0" smtClean="0"/>
              <a:t>4-Mecànica</a:t>
            </a:r>
          </a:p>
          <a:p>
            <a:r>
              <a:rPr lang="ca-ES" dirty="0" smtClean="0"/>
              <a:t>5-Construcció d’objectes</a:t>
            </a:r>
          </a:p>
          <a:p>
            <a:r>
              <a:rPr lang="ca-ES" dirty="0" smtClean="0"/>
              <a:t>6-Eines i màquines</a:t>
            </a:r>
          </a:p>
          <a:p>
            <a:r>
              <a:rPr lang="ca-ES" dirty="0" smtClean="0"/>
              <a:t>7-Informàtica .........</a:t>
            </a: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036B5-494B-4AEF-9720-986DBA794CC2}" type="slidenum">
              <a:rPr lang="es-ES" smtClean="0"/>
              <a:t>6</a:t>
            </a:fld>
            <a:endParaRPr lang="es-ES"/>
          </a:p>
        </p:txBody>
      </p:sp>
      <p:sp>
        <p:nvSpPr>
          <p:cNvPr id="5" name="Heptágono 4"/>
          <p:cNvSpPr/>
          <p:nvPr/>
        </p:nvSpPr>
        <p:spPr>
          <a:xfrm>
            <a:off x="11504612" y="5925638"/>
            <a:ext cx="420129" cy="428367"/>
          </a:xfrm>
          <a:prstGeom prst="heptagon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73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95616"/>
          </a:xfrm>
        </p:spPr>
        <p:txBody>
          <a:bodyPr/>
          <a:lstStyle/>
          <a:p>
            <a:r>
              <a:rPr lang="ca-ES" dirty="0" smtClean="0"/>
              <a:t> Tecnologia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588168"/>
            <a:ext cx="8915400" cy="4676274"/>
          </a:xfrm>
        </p:spPr>
        <p:txBody>
          <a:bodyPr>
            <a:normAutofit/>
          </a:bodyPr>
          <a:lstStyle/>
          <a:p>
            <a:r>
              <a:rPr lang="ca-ES" dirty="0" smtClean="0"/>
              <a:t>És el conjunt de coneixements tècnics i científics que ens permeten obtenir productes capaços de satisfer determinades necessitats humanes</a:t>
            </a:r>
          </a:p>
          <a:p>
            <a:endParaRPr lang="ca-ES" dirty="0"/>
          </a:p>
          <a:p>
            <a:endParaRPr lang="ca-ES" dirty="0" smtClean="0"/>
          </a:p>
          <a:p>
            <a:r>
              <a:rPr lang="ca-ES" sz="3600" dirty="0" smtClean="0"/>
              <a:t>Productes Tecnològics</a:t>
            </a:r>
          </a:p>
          <a:p>
            <a:r>
              <a:rPr lang="ca-ES" dirty="0" smtClean="0"/>
              <a:t>Són objectes que han estat fabricats per satisfer determinades necessitats humanes. Exemples:  sabates, camisa, bolígraf, avió, tableta, llibre, ....</a:t>
            </a:r>
          </a:p>
          <a:p>
            <a:endParaRPr lang="ca-ES" dirty="0"/>
          </a:p>
          <a:p>
            <a:r>
              <a:rPr lang="ca-ES" dirty="0" smtClean="0">
                <a:solidFill>
                  <a:srgbClr val="FF0000"/>
                </a:solidFill>
              </a:rPr>
              <a:t>Activitat: Fes una llista de </a:t>
            </a:r>
            <a:r>
              <a:rPr lang="ca-ES" dirty="0">
                <a:solidFill>
                  <a:srgbClr val="FF0000"/>
                </a:solidFill>
              </a:rPr>
              <a:t>5</a:t>
            </a:r>
            <a:r>
              <a:rPr lang="ca-ES" dirty="0" smtClean="0">
                <a:solidFill>
                  <a:srgbClr val="FF0000"/>
                </a:solidFill>
              </a:rPr>
              <a:t> productes tecnològics, indicant la utilitat </a:t>
            </a:r>
            <a:r>
              <a:rPr lang="ca-ES" dirty="0">
                <a:solidFill>
                  <a:srgbClr val="FF0000"/>
                </a:solidFill>
              </a:rPr>
              <a:t>i l’àmbit  (</a:t>
            </a:r>
            <a:r>
              <a:rPr lang="ca-ES" dirty="0" err="1">
                <a:solidFill>
                  <a:srgbClr val="FF0000"/>
                </a:solidFill>
              </a:rPr>
              <a:t>pag</a:t>
            </a:r>
            <a:r>
              <a:rPr lang="ca-ES" dirty="0">
                <a:solidFill>
                  <a:srgbClr val="FF0000"/>
                </a:solidFill>
              </a:rPr>
              <a:t> 9 i 10</a:t>
            </a:r>
            <a:r>
              <a:rPr lang="ca-ES" dirty="0" smtClean="0">
                <a:solidFill>
                  <a:srgbClr val="FF0000"/>
                </a:solidFill>
              </a:rPr>
              <a:t>).</a:t>
            </a:r>
          </a:p>
          <a:p>
            <a:r>
              <a:rPr lang="ca-ES" dirty="0">
                <a:solidFill>
                  <a:srgbClr val="FF0000"/>
                </a:solidFill>
              </a:rPr>
              <a:t>A</a:t>
            </a:r>
            <a:r>
              <a:rPr lang="ca-ES" dirty="0" smtClean="0">
                <a:solidFill>
                  <a:srgbClr val="FF0000"/>
                </a:solidFill>
              </a:rPr>
              <a:t>ctivitat 1 </a:t>
            </a:r>
            <a:r>
              <a:rPr lang="ca-ES" dirty="0" err="1" smtClean="0">
                <a:solidFill>
                  <a:srgbClr val="FF0000"/>
                </a:solidFill>
              </a:rPr>
              <a:t>pag</a:t>
            </a:r>
            <a:r>
              <a:rPr lang="ca-ES" dirty="0" smtClean="0">
                <a:solidFill>
                  <a:srgbClr val="FF0000"/>
                </a:solidFill>
              </a:rPr>
              <a:t> 13.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036B5-494B-4AEF-9720-986DBA794CC2}" type="slidenum">
              <a:rPr lang="es-ES" smtClean="0"/>
              <a:t>7</a:t>
            </a:fld>
            <a:endParaRPr lang="es-ES"/>
          </a:p>
        </p:txBody>
      </p:sp>
      <p:sp>
        <p:nvSpPr>
          <p:cNvPr id="5" name="Heptágono 4"/>
          <p:cNvSpPr/>
          <p:nvPr/>
        </p:nvSpPr>
        <p:spPr>
          <a:xfrm>
            <a:off x="11294547" y="6004517"/>
            <a:ext cx="420129" cy="428367"/>
          </a:xfrm>
          <a:prstGeom prst="heptagon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Llamada rectangular 5"/>
          <p:cNvSpPr/>
          <p:nvPr/>
        </p:nvSpPr>
        <p:spPr>
          <a:xfrm>
            <a:off x="1178228" y="4276210"/>
            <a:ext cx="1277633" cy="626075"/>
          </a:xfrm>
          <a:prstGeom prst="wedgeRectCallout">
            <a:avLst>
              <a:gd name="adj1" fmla="val 106187"/>
              <a:gd name="adj2" fmla="val 44079"/>
            </a:avLst>
          </a:prstGeom>
          <a:solidFill>
            <a:schemeClr val="bg2">
              <a:lumMod val="75000"/>
            </a:schemeClr>
          </a:solidFill>
          <a:ln w="317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>
                <a:solidFill>
                  <a:schemeClr val="accent6">
                    <a:lumMod val="75000"/>
                  </a:schemeClr>
                </a:solidFill>
              </a:rPr>
              <a:t>En grup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84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09600"/>
            <a:ext cx="8911687" cy="1058779"/>
          </a:xfrm>
        </p:spPr>
        <p:txBody>
          <a:bodyPr>
            <a:normAutofit/>
          </a:bodyPr>
          <a:lstStyle/>
          <a:p>
            <a:r>
              <a:rPr lang="ca-ES" sz="2800" dirty="0" smtClean="0"/>
              <a:t>Els </a:t>
            </a:r>
            <a:r>
              <a:rPr lang="ca-ES" sz="2800" dirty="0"/>
              <a:t>mètodes de producció </a:t>
            </a:r>
            <a:r>
              <a:rPr lang="ca-ES" sz="2800" dirty="0" smtClean="0"/>
              <a:t>d’objectes:</a:t>
            </a:r>
            <a:br>
              <a:rPr lang="ca-ES" sz="2800" dirty="0" smtClean="0"/>
            </a:br>
            <a:r>
              <a:rPr lang="ca-ES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Productes artesans</a:t>
            </a:r>
            <a:endParaRPr lang="es-E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668379"/>
            <a:ext cx="8915400" cy="4570496"/>
          </a:xfrm>
        </p:spPr>
        <p:txBody>
          <a:bodyPr>
            <a:normAutofit/>
          </a:bodyPr>
          <a:lstStyle/>
          <a:p>
            <a:r>
              <a:rPr lang="ca-ES" dirty="0" smtClean="0"/>
              <a:t>Són productes tecnològics fabricats en petites quantitats, per una o poques persones els artesans que treballen en un taller i utilitzen eines senzilles o bé les mans. Ex: una </a:t>
            </a:r>
            <a:r>
              <a:rPr lang="ca-ES" dirty="0"/>
              <a:t>c</a:t>
            </a:r>
            <a:r>
              <a:rPr lang="ca-ES" dirty="0" smtClean="0"/>
              <a:t>istella, un jersei fet amb agulles.....</a:t>
            </a:r>
          </a:p>
          <a:p>
            <a:endParaRPr lang="ca-ES" dirty="0"/>
          </a:p>
          <a:p>
            <a:pPr marL="0" indent="0">
              <a:buNone/>
            </a:pPr>
            <a:r>
              <a:rPr lang="ca-ES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Productes industrials</a:t>
            </a:r>
          </a:p>
          <a:p>
            <a:r>
              <a:rPr lang="ca-ES" dirty="0" smtClean="0"/>
              <a:t>Són productes tecnològics fabricats en fàbriques, en grans quantitats, amb maquinaria cada cop més complicada, i amb molts treballadors. EX: Pantaló, paquet de cafè, paquet de sucre, avions, mobles......</a:t>
            </a:r>
          </a:p>
          <a:p>
            <a:endParaRPr lang="ca-ES" dirty="0" smtClean="0"/>
          </a:p>
          <a:p>
            <a:r>
              <a:rPr lang="ca-ES" dirty="0" smtClean="0">
                <a:solidFill>
                  <a:srgbClr val="FF0000"/>
                </a:solidFill>
              </a:rPr>
              <a:t>Activitat: Escriu 10 productes artesanals i 10 productes </a:t>
            </a:r>
            <a:r>
              <a:rPr lang="ca-ES" dirty="0">
                <a:solidFill>
                  <a:srgbClr val="FF0000"/>
                </a:solidFill>
              </a:rPr>
              <a:t>industrials  (pag:12-13) </a:t>
            </a:r>
            <a:endParaRPr lang="ca-ES" dirty="0" smtClean="0">
              <a:solidFill>
                <a:srgbClr val="FF0000"/>
              </a:solidFill>
            </a:endParaRPr>
          </a:p>
          <a:p>
            <a:r>
              <a:rPr lang="ca-ES" dirty="0" smtClean="0">
                <a:solidFill>
                  <a:srgbClr val="FF0000"/>
                </a:solidFill>
              </a:rPr>
              <a:t>Act:1 i 2 pag:20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036B5-494B-4AEF-9720-986DBA794CC2}" type="slidenum">
              <a:rPr lang="es-ES" smtClean="0"/>
              <a:t>8</a:t>
            </a:fld>
            <a:endParaRPr lang="es-ES"/>
          </a:p>
        </p:txBody>
      </p:sp>
      <p:sp>
        <p:nvSpPr>
          <p:cNvPr id="5" name="Heptágono 4"/>
          <p:cNvSpPr/>
          <p:nvPr/>
        </p:nvSpPr>
        <p:spPr>
          <a:xfrm>
            <a:off x="11411980" y="6032157"/>
            <a:ext cx="420129" cy="428367"/>
          </a:xfrm>
          <a:prstGeom prst="heptagon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Llamada rectangular 5"/>
          <p:cNvSpPr/>
          <p:nvPr/>
        </p:nvSpPr>
        <p:spPr>
          <a:xfrm>
            <a:off x="1178228" y="4276210"/>
            <a:ext cx="1277633" cy="626075"/>
          </a:xfrm>
          <a:prstGeom prst="wedgeRectCallout">
            <a:avLst>
              <a:gd name="adj1" fmla="val 106187"/>
              <a:gd name="adj2" fmla="val 44079"/>
            </a:avLst>
          </a:prstGeom>
          <a:solidFill>
            <a:schemeClr val="bg2">
              <a:lumMod val="75000"/>
            </a:schemeClr>
          </a:solidFill>
          <a:ln w="317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>
                <a:solidFill>
                  <a:schemeClr val="accent6">
                    <a:lumMod val="75000"/>
                  </a:schemeClr>
                </a:solidFill>
              </a:rPr>
              <a:t>En grup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73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28797"/>
          </a:xfrm>
        </p:spPr>
        <p:txBody>
          <a:bodyPr>
            <a:normAutofit fontScale="90000"/>
          </a:bodyPr>
          <a:lstStyle/>
          <a:p>
            <a:r>
              <a:rPr lang="ca-ES" dirty="0" smtClean="0"/>
              <a:t>.</a:t>
            </a:r>
            <a:endParaRPr lang="fr-FR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08649" y="500187"/>
            <a:ext cx="2619375" cy="1743075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036B5-494B-4AEF-9720-986DBA794CC2}" type="slidenum">
              <a:rPr lang="es-ES" smtClean="0"/>
              <a:t>9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212" y="503666"/>
            <a:ext cx="2562225" cy="17811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6007" y="1273351"/>
            <a:ext cx="2390775" cy="191452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1579" y="2546264"/>
            <a:ext cx="2466975" cy="18478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7086" y="4774599"/>
            <a:ext cx="2143125" cy="21336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88269" y="3666867"/>
            <a:ext cx="2143125" cy="214312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1962" y="5010150"/>
            <a:ext cx="2219522" cy="166249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17957" y="2705610"/>
            <a:ext cx="3046653" cy="202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551072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</TotalTime>
  <Words>882</Words>
  <Application>Microsoft Office PowerPoint</Application>
  <PresentationFormat>Panorámica</PresentationFormat>
  <Paragraphs>151</Paragraphs>
  <Slides>15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Century Gothic</vt:lpstr>
      <vt:lpstr>Wingdings 3</vt:lpstr>
      <vt:lpstr>Espiral</vt:lpstr>
      <vt:lpstr>.</vt:lpstr>
      <vt:lpstr>Índex</vt:lpstr>
      <vt:lpstr>CRITERIS D’AVALUACIÓ </vt:lpstr>
      <vt:lpstr>Presentación de PowerPoint</vt:lpstr>
      <vt:lpstr>TEMA 1  Què és la Tecnologia?</vt:lpstr>
      <vt:lpstr>TECNOLOGIA UNA MATERIA NOVA </vt:lpstr>
      <vt:lpstr> Tecnologia</vt:lpstr>
      <vt:lpstr>Els mètodes de producció d’objectes: Productes artesans</vt:lpstr>
      <vt:lpstr>.</vt:lpstr>
      <vt:lpstr>El procés tecnològic</vt:lpstr>
      <vt:lpstr>1- El projecte tecnològic</vt:lpstr>
      <vt:lpstr>2- la fabricació o construcció</vt:lpstr>
      <vt:lpstr>ESPECEJAMENT</vt:lpstr>
      <vt:lpstr>PLA DE TREBALL  </vt:lpstr>
      <vt:lpstr>3- L’AVALUACIÓ  Consisteix en saber si el producte construït compleix la seva funció i si estem satisfets , si no es així caldrà fer alguna modificació    Act: 4 5 i 7 pag: 20 i 21   Videos:  https://www.youtube.com/watch?v=_IRHM_EPjnY     1-  FABRICACIÓN DEL PAPEL  https://www.youtube.com/watch?v=fA8c2o0sRIA            2-   FABRICACION DEL VIDRIO  https://www.youtube.com/watch?v=1XmvbKXuDko         3-   FABRICACION DEL CHICLE      https://www.youtube.com/watch?v=UIEyZiEJpJY                          4-   ELABORACIÓ DEL CAVA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Pau set i vuit</dc:creator>
  <cp:lastModifiedBy>Pau set i vuit</cp:lastModifiedBy>
  <cp:revision>1</cp:revision>
  <dcterms:created xsi:type="dcterms:W3CDTF">2020-04-05T18:08:02Z</dcterms:created>
  <dcterms:modified xsi:type="dcterms:W3CDTF">2020-04-05T18:09:20Z</dcterms:modified>
</cp:coreProperties>
</file>