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f85bdd6e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2f85bdd6e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490455ede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490455ede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490455ede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490455ede_2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1e3925da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1e3925da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21fa10d45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21fa10d45_2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2f85bdd6e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2f85bdd6e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f85bdd6e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2f85bdd6e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a4c748744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a4c748744_2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490455e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490455e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21fa10d45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21fa10d45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0b413440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0b413440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0b413440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0b413440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490455ede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490455ede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21fa10d45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21fa10d45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ensenyament.gencat.cat/web/.content/home/departament/publicacions/colleccions/curriculum/curriculum-infantil-2n-cicle.pdf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portaldogc.gencat.cat/utilsEADOP/PDF/6900/1431926.pdf#page=7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locs.xtec.cat/eduhack/materials/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cos 1 1 1 1 1">
  <p:cSld name="TITLE_AND_BODY_1_1_1_1_1">
    <p:bg>
      <p:bgPr>
        <a:solidFill>
          <a:srgbClr val="489FA5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62" name="Google Shape;62;p11"/>
          <p:cNvSpPr txBox="1"/>
          <p:nvPr/>
        </p:nvSpPr>
        <p:spPr>
          <a:xfrm>
            <a:off x="558200" y="1143000"/>
            <a:ext cx="79143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Pensa en els criteris d’avaluació. I més endavant, a partir d’aquesta reflexió, hauràs de planificar l’avaluació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" name="Google Shape;63;p11"/>
          <p:cNvSpPr txBox="1"/>
          <p:nvPr/>
        </p:nvSpPr>
        <p:spPr>
          <a:xfrm>
            <a:off x="311700" y="301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Per a què, quan i com avaluem?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64" name="Google Shape;64;p11"/>
          <p:cNvSpPr/>
          <p:nvPr/>
        </p:nvSpPr>
        <p:spPr>
          <a:xfrm>
            <a:off x="943650" y="1801375"/>
            <a:ext cx="7256700" cy="212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1163750" y="2014075"/>
            <a:ext cx="6785400" cy="17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dues columnes 1">
  <p:cSld name="TITLE_AND_TWO_COLUMNS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763825" y="1551475"/>
            <a:ext cx="32346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400" b="1">
                <a:solidFill>
                  <a:schemeClr val="lt1"/>
                </a:solidFill>
              </a:rPr>
              <a:t>Competències</a:t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4175575" y="1519500"/>
            <a:ext cx="50532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Objectius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309175" y="2283025"/>
            <a:ext cx="4143900" cy="2373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4634725" y="2283025"/>
            <a:ext cx="4134900" cy="2413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309175" y="2538175"/>
            <a:ext cx="4325400" cy="210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2"/>
          </p:nvPr>
        </p:nvSpPr>
        <p:spPr>
          <a:xfrm>
            <a:off x="5584825" y="2538175"/>
            <a:ext cx="3184800" cy="215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79" name="Google Shape;79;p13" descr="gota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925" y="108250"/>
            <a:ext cx="632301" cy="4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/>
        </p:nvSpPr>
        <p:spPr>
          <a:xfrm>
            <a:off x="1000525" y="1917238"/>
            <a:ext cx="29427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>
                <a:solidFill>
                  <a:srgbClr val="B7B7B7"/>
                </a:solidFill>
              </a:rPr>
              <a:t>Afegiu les competències que prioritzeu.</a:t>
            </a:r>
            <a:endParaRPr sz="1100"/>
          </a:p>
        </p:txBody>
      </p:sp>
      <p:sp>
        <p:nvSpPr>
          <p:cNvPr id="81" name="Google Shape;81;p13"/>
          <p:cNvSpPr txBox="1"/>
          <p:nvPr/>
        </p:nvSpPr>
        <p:spPr>
          <a:xfrm>
            <a:off x="5584825" y="4783150"/>
            <a:ext cx="3153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 u="sng">
                <a:solidFill>
                  <a:srgbClr val="AC2012"/>
                </a:solidFill>
                <a:hlinkClick r:id="rId3"/>
              </a:rPr>
              <a:t>Infantil</a:t>
            </a:r>
            <a:r>
              <a:rPr lang="ca" sz="1100">
                <a:solidFill>
                  <a:srgbClr val="AC2012"/>
                </a:solidFill>
              </a:rPr>
              <a:t>     </a:t>
            </a:r>
            <a:r>
              <a:rPr lang="ca" sz="1100" u="sng">
                <a:solidFill>
                  <a:srgbClr val="AC2012"/>
                </a:solidFill>
                <a:hlinkClick r:id="rId4"/>
              </a:rPr>
              <a:t>Primària</a:t>
            </a:r>
            <a:r>
              <a:rPr lang="ca" sz="1100">
                <a:solidFill>
                  <a:srgbClr val="AC2012"/>
                </a:solidFill>
              </a:rPr>
              <a:t>    ESO</a:t>
            </a:r>
            <a:endParaRPr sz="1100">
              <a:solidFill>
                <a:srgbClr val="AC2012"/>
              </a:solidFill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636175" y="651300"/>
            <a:ext cx="8133300" cy="770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2954700" y="88091"/>
            <a:ext cx="32346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400" b="1">
                <a:solidFill>
                  <a:schemeClr val="lt1"/>
                </a:solidFill>
              </a:rPr>
              <a:t>Finalitat</a:t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764775" y="318900"/>
            <a:ext cx="41973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>
                <a:solidFill>
                  <a:srgbClr val="B7B7B7"/>
                </a:solidFill>
              </a:rPr>
              <a:t>Quina és la finalitat del vostre projecte? (objectius general)</a:t>
            </a:r>
            <a:endParaRPr sz="11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dues columnes 1 1">
  <p:cSld name="TITLE_AND_TWO_COLUMNS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87" name="Google Shape;87;p14"/>
          <p:cNvSpPr txBox="1"/>
          <p:nvPr/>
        </p:nvSpPr>
        <p:spPr>
          <a:xfrm>
            <a:off x="309175" y="279125"/>
            <a:ext cx="4162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Continguts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309175" y="835375"/>
            <a:ext cx="4162800" cy="397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309175" y="1217327"/>
            <a:ext cx="4326900" cy="3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90" name="Google Shape;90;p14" descr="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925" y="101056"/>
            <a:ext cx="632300" cy="45266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4652575" y="232122"/>
            <a:ext cx="4162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Criteris i indicadors d’avaluació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4652575" y="835375"/>
            <a:ext cx="4162800" cy="397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4652575" y="1217327"/>
            <a:ext cx="4326900" cy="3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073450" y="804600"/>
            <a:ext cx="32316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800">
                <a:solidFill>
                  <a:srgbClr val="666666"/>
                </a:solidFill>
              </a:rPr>
              <a:t>Els criteris i indicadors d’avaluació han de tenir relació amb els objectius del projecte</a:t>
            </a:r>
            <a:endParaRPr sz="800">
              <a:solidFill>
                <a:srgbClr val="666666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dues columnes 2">
  <p:cSld name="TITLE_AND_TWO_COLUMNS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695400" y="620275"/>
            <a:ext cx="37656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b="1">
                <a:solidFill>
                  <a:schemeClr val="accent6"/>
                </a:solidFill>
              </a:rPr>
              <a:t>Rol de l’alumnat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5020375" y="620263"/>
            <a:ext cx="36789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b="1">
                <a:solidFill>
                  <a:schemeClr val="accent6"/>
                </a:solidFill>
              </a:rPr>
              <a:t>Agrupament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1670175" y="122475"/>
            <a:ext cx="5856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 Metodologia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1851825" y="3233925"/>
            <a:ext cx="54936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529350" y="1426000"/>
            <a:ext cx="3885300" cy="158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4757700" y="1426050"/>
            <a:ext cx="3885300" cy="158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541875" y="3499875"/>
            <a:ext cx="8113500" cy="143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695400" y="3084125"/>
            <a:ext cx="25341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b="1">
                <a:solidFill>
                  <a:schemeClr val="accent6"/>
                </a:solidFill>
              </a:rPr>
              <a:t>Altres aspectes a destacar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523200" y="1482250"/>
            <a:ext cx="3897600" cy="15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2"/>
          </p:nvPr>
        </p:nvSpPr>
        <p:spPr>
          <a:xfrm>
            <a:off x="4751550" y="1239300"/>
            <a:ext cx="3897600" cy="177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3"/>
          </p:nvPr>
        </p:nvSpPr>
        <p:spPr>
          <a:xfrm>
            <a:off x="529350" y="3775725"/>
            <a:ext cx="8113500" cy="97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pic>
        <p:nvPicPr>
          <p:cNvPr id="108" name="Google Shape;108;p15" descr="gota3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100" y="82787"/>
            <a:ext cx="632300" cy="43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667200" y="1024900"/>
            <a:ext cx="36096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solidFill>
                  <a:srgbClr val="B7B7B7"/>
                </a:solidFill>
              </a:rPr>
              <a:t>Què fan els alumnes? Prenen decisions?</a:t>
            </a:r>
            <a:endParaRPr sz="1100">
              <a:solidFill>
                <a:srgbClr val="B7B7B7"/>
              </a:solidFill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4895550" y="1024900"/>
            <a:ext cx="36096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solidFill>
                  <a:srgbClr val="B7B7B7"/>
                </a:solidFill>
              </a:rPr>
              <a:t>Treball cooperatiu? Individual?</a:t>
            </a:r>
            <a:endParaRPr sz="1100">
              <a:solidFill>
                <a:srgbClr val="B7B7B7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dues columnes 3">
  <p:cSld name="TITLE_AND_TWO_COLUMNS_3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703950" y="651375"/>
            <a:ext cx="37656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b="1">
                <a:solidFill>
                  <a:schemeClr val="accent6"/>
                </a:solidFill>
              </a:rPr>
              <a:t>Activitat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5413700" y="654880"/>
            <a:ext cx="18465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b="1">
                <a:solidFill>
                  <a:schemeClr val="accent6"/>
                </a:solidFill>
              </a:rPr>
              <a:t>Recursos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1670175" y="122475"/>
            <a:ext cx="5856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Activitats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415800" y="1018950"/>
            <a:ext cx="4341900" cy="381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5156800" y="1018950"/>
            <a:ext cx="3542400" cy="2042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5156800" y="3588475"/>
            <a:ext cx="3607200" cy="1240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5413700" y="3233913"/>
            <a:ext cx="25341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b="1">
                <a:solidFill>
                  <a:schemeClr val="accent6"/>
                </a:solidFill>
              </a:rPr>
              <a:t>Temporització 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657175" y="1018950"/>
            <a:ext cx="43419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2"/>
          </p:nvPr>
        </p:nvSpPr>
        <p:spPr>
          <a:xfrm>
            <a:off x="5156800" y="1018950"/>
            <a:ext cx="3542400" cy="204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3"/>
          </p:nvPr>
        </p:nvSpPr>
        <p:spPr>
          <a:xfrm>
            <a:off x="5156800" y="3588600"/>
            <a:ext cx="3607200" cy="124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123" name="Google Shape;123;p16" descr="gota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50" y="53525"/>
            <a:ext cx="632300" cy="43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dues columnes 3 1">
  <p:cSld name="TITLE_AND_TWO_COLUMNS_3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703950" y="651375"/>
            <a:ext cx="37656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b="1">
                <a:solidFill>
                  <a:schemeClr val="accent6"/>
                </a:solidFill>
              </a:rPr>
              <a:t>Ús dels recursos digitals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670175" y="122475"/>
            <a:ext cx="5856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Tecnologia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415800" y="1018950"/>
            <a:ext cx="8291700" cy="2042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514693" y="3233925"/>
            <a:ext cx="34890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accent6"/>
                </a:solidFill>
              </a:rPr>
              <a:t>Competència digital del professorat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415800" y="3588475"/>
            <a:ext cx="4053600" cy="1240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415800" y="1018950"/>
            <a:ext cx="8291700" cy="204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2"/>
          </p:nvPr>
        </p:nvSpPr>
        <p:spPr>
          <a:xfrm>
            <a:off x="415800" y="3588600"/>
            <a:ext cx="4002000" cy="124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133" name="Google Shape;133;p17" descr="gota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50" y="53525"/>
            <a:ext cx="632300" cy="43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4706633" y="3233925"/>
            <a:ext cx="3765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accent6"/>
                </a:solidFill>
              </a:rPr>
              <a:t>Competència digital de l’alumnat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4606800" y="3588475"/>
            <a:ext cx="4053600" cy="1240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3"/>
          </p:nvPr>
        </p:nvSpPr>
        <p:spPr>
          <a:xfrm>
            <a:off x="4606800" y="3588600"/>
            <a:ext cx="4002000" cy="124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dues columnes 3 1 1">
  <p:cSld name="TITLE_AND_TWO_COLUMNS_3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1670175" y="122475"/>
            <a:ext cx="5856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Anotacions personals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415800" y="1018950"/>
            <a:ext cx="8291700" cy="3820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415800" y="1301975"/>
            <a:ext cx="8291700" cy="3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dues columnes 4">
  <p:cSld name="TITLE_AND_TWO_COLUMNS_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644049" y="632097"/>
            <a:ext cx="3516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 b="1">
                <a:solidFill>
                  <a:schemeClr val="accent6"/>
                </a:solidFill>
              </a:rPr>
              <a:t>Com dinamitzaràs la coavaluació entre alumnes?</a:t>
            </a:r>
            <a:endParaRPr sz="1100" b="1">
              <a:solidFill>
                <a:schemeClr val="accent6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1643550" y="133675"/>
            <a:ext cx="5856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Avaluació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556750" y="967150"/>
            <a:ext cx="3723900" cy="399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29450" y="1022900"/>
            <a:ext cx="3129300" cy="204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pic>
        <p:nvPicPr>
          <p:cNvPr id="148" name="Google Shape;148;p19" descr="engranat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33675"/>
            <a:ext cx="681850" cy="55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5103124" y="632097"/>
            <a:ext cx="37545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 b="1">
                <a:solidFill>
                  <a:schemeClr val="accent6"/>
                </a:solidFill>
              </a:rPr>
              <a:t>Com promouràs l’autoavaluació de l’alumnat?</a:t>
            </a:r>
            <a:endParaRPr sz="1100" b="1">
              <a:solidFill>
                <a:schemeClr val="accent6"/>
              </a:solidFill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4793875" y="946700"/>
            <a:ext cx="3723900" cy="399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2"/>
          </p:nvPr>
        </p:nvSpPr>
        <p:spPr>
          <a:xfrm>
            <a:off x="4766575" y="1078650"/>
            <a:ext cx="3129300" cy="204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492000" y="1432175"/>
            <a:ext cx="8160000" cy="858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B7B7B7"/>
              </a:solidFill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742950" y="1620275"/>
            <a:ext cx="76581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3181350" y="2535350"/>
            <a:ext cx="2781300" cy="2338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Imatge del lloc</a:t>
            </a:r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247825" y="48500"/>
            <a:ext cx="852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Enllaç al projecte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492025" y="804325"/>
            <a:ext cx="81600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B7B7B7"/>
                </a:solidFill>
              </a:rPr>
              <a:t>Enganxa l’url del lloc on presentes la informació que va adreçada als teus alumnes: nodes, XTECblocs, site, classroom, document del drive, … espai de pràctiques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ol 1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403650" y="3654345"/>
            <a:ext cx="4200000" cy="770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</a:rPr>
              <a:t>Nivell educatiu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92775" y="4042070"/>
            <a:ext cx="38031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394325" y="1755900"/>
            <a:ext cx="4200000" cy="770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</a:rPr>
              <a:t>Nom i cognoms</a:t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403650" y="2702980"/>
            <a:ext cx="4200000" cy="770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</a:rPr>
              <a:t>Centre educatiu</a:t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646825" y="1701200"/>
            <a:ext cx="3269400" cy="2746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Imatge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4582132" y="3090580"/>
            <a:ext cx="38031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3"/>
          </p:nvPr>
        </p:nvSpPr>
        <p:spPr>
          <a:xfrm>
            <a:off x="4583438" y="2143500"/>
            <a:ext cx="38031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790175" y="1185925"/>
            <a:ext cx="5626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B7B7B7"/>
                </a:solidFill>
              </a:rPr>
              <a:t>Penseu en la relació amb el currículum</a:t>
            </a:r>
            <a:endParaRPr sz="1200">
              <a:solidFill>
                <a:srgbClr val="B7B7B7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el títol 1">
  <p:cSld name="TITLE_ONLY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483000" y="611375"/>
            <a:ext cx="37656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b="1">
                <a:solidFill>
                  <a:schemeClr val="accent6"/>
                </a:solidFill>
              </a:rPr>
              <a:t>Aspiracions i motivacions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5020375" y="620263"/>
            <a:ext cx="36789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b="1">
                <a:solidFill>
                  <a:schemeClr val="accent6"/>
                </a:solidFill>
              </a:rPr>
              <a:t>Barreres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1643550" y="150750"/>
            <a:ext cx="5856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Anàlisi del context 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363275" y="1367151"/>
            <a:ext cx="3885300" cy="155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4757700" y="1367275"/>
            <a:ext cx="3885300" cy="155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558200" y="1091088"/>
            <a:ext cx="3553200" cy="17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B7B7B7"/>
              </a:solidFill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252600" y="4922025"/>
            <a:ext cx="86388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"/>
              <a:t>Basat en els documents creats per l’Edu-hack</a:t>
            </a:r>
            <a:r>
              <a:rPr lang="ca" sz="600">
                <a:solidFill>
                  <a:srgbClr val="AC2012"/>
                </a:solidFill>
              </a:rPr>
              <a:t> </a:t>
            </a:r>
            <a:r>
              <a:rPr lang="ca" sz="600" u="sng">
                <a:solidFill>
                  <a:srgbClr val="AC2012"/>
                </a:solidFill>
                <a:hlinkClick r:id="rId2"/>
              </a:rPr>
              <a:t>http://blocs.xtec.cat/eduhack/materials/</a:t>
            </a:r>
            <a:endParaRPr sz="600">
              <a:solidFill>
                <a:srgbClr val="AC2012"/>
              </a:solidFill>
            </a:endParaRPr>
          </a:p>
        </p:txBody>
      </p:sp>
      <p:pic>
        <p:nvPicPr>
          <p:cNvPr id="168" name="Google Shape;168;p21" descr="fletx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72" y="66797"/>
            <a:ext cx="446775" cy="50037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4974000" y="949325"/>
            <a:ext cx="34527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solidFill>
                  <a:srgbClr val="B7B7B7"/>
                </a:solidFill>
              </a:rPr>
              <a:t>Què els molesta? Què els frustra? Què els bloqueja?</a:t>
            </a:r>
            <a:endParaRPr sz="1000">
              <a:solidFill>
                <a:srgbClr val="B7B7B7"/>
              </a:solidFill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473200" y="907625"/>
            <a:ext cx="36381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000">
                <a:solidFill>
                  <a:srgbClr val="B7B7B7"/>
                </a:solidFill>
              </a:rPr>
              <a:t>Pensa en els teus alumnes: què els agrada? què els importa? </a:t>
            </a:r>
            <a:endParaRPr sz="1000"/>
          </a:p>
        </p:txBody>
      </p:sp>
      <p:sp>
        <p:nvSpPr>
          <p:cNvPr id="171" name="Google Shape;171;p21"/>
          <p:cNvSpPr txBox="1"/>
          <p:nvPr/>
        </p:nvSpPr>
        <p:spPr>
          <a:xfrm>
            <a:off x="544475" y="2972463"/>
            <a:ext cx="36789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b="1">
                <a:solidFill>
                  <a:schemeClr val="accent6"/>
                </a:solidFill>
              </a:rPr>
              <a:t>Estil d’aprenentatge de l’alumnat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413100" y="3238917"/>
            <a:ext cx="37353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800">
                <a:solidFill>
                  <a:srgbClr val="B7B7B7"/>
                </a:solidFill>
              </a:rPr>
              <a:t>Com creus que aprenen els teus alumnes: quan poden manipular objectes, quan escolten les explicacions, quan verbalitzen allò que s’està treballant, …?</a:t>
            </a:r>
            <a:endParaRPr sz="800"/>
          </a:p>
        </p:txBody>
      </p:sp>
      <p:sp>
        <p:nvSpPr>
          <p:cNvPr id="173" name="Google Shape;173;p21"/>
          <p:cNvSpPr/>
          <p:nvPr/>
        </p:nvSpPr>
        <p:spPr>
          <a:xfrm>
            <a:off x="338100" y="3724400"/>
            <a:ext cx="3885300" cy="1220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B7B7B7"/>
              </a:solidFill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4739449" y="3679350"/>
            <a:ext cx="3885300" cy="1220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B7B7B7"/>
              </a:solidFill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4902524" y="2972463"/>
            <a:ext cx="36789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b="1">
                <a:solidFill>
                  <a:schemeClr val="accent6"/>
                </a:solidFill>
              </a:rPr>
              <a:t>Estil Docent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4824983" y="3177942"/>
            <a:ext cx="37353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800">
                <a:solidFill>
                  <a:srgbClr val="B7B7B7"/>
                </a:solidFill>
              </a:rPr>
              <a:t>Com et definiries com a docent? Com et sents més còmode: fent classes més magistrals, deixant que els alumnes investiguin, creïn, utilitzant suports auditius i visuals, ...</a:t>
            </a:r>
            <a:endParaRPr sz="8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5"/>
          <p:cNvGrpSpPr/>
          <p:nvPr/>
        </p:nvGrpSpPr>
        <p:grpSpPr>
          <a:xfrm>
            <a:off x="0" y="208"/>
            <a:ext cx="9144000" cy="5143224"/>
            <a:chOff x="0" y="13950"/>
            <a:chExt cx="9144000" cy="5115600"/>
          </a:xfrm>
        </p:grpSpPr>
        <p:sp>
          <p:nvSpPr>
            <p:cNvPr id="192" name="Google Shape;192;p25"/>
            <p:cNvSpPr/>
            <p:nvPr/>
          </p:nvSpPr>
          <p:spPr>
            <a:xfrm>
              <a:off x="0" y="13950"/>
              <a:ext cx="4572000" cy="2557800"/>
            </a:xfrm>
            <a:prstGeom prst="rect">
              <a:avLst/>
            </a:prstGeom>
            <a:solidFill>
              <a:srgbClr val="8E2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4572000" y="2571750"/>
              <a:ext cx="4572000" cy="2557800"/>
            </a:xfrm>
            <a:prstGeom prst="rect">
              <a:avLst/>
            </a:prstGeom>
            <a:solidFill>
              <a:srgbClr val="7FB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4572000" y="13950"/>
              <a:ext cx="4572000" cy="2557800"/>
            </a:xfrm>
            <a:prstGeom prst="rect">
              <a:avLst/>
            </a:prstGeom>
            <a:solidFill>
              <a:srgbClr val="307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0" y="2571750"/>
              <a:ext cx="4572000" cy="2557800"/>
            </a:xfrm>
            <a:prstGeom prst="rect">
              <a:avLst/>
            </a:prstGeom>
            <a:solidFill>
              <a:srgbClr val="FB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25"/>
          <p:cNvSpPr txBox="1"/>
          <p:nvPr/>
        </p:nvSpPr>
        <p:spPr>
          <a:xfrm>
            <a:off x="0" y="402675"/>
            <a:ext cx="45720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solidFill>
                  <a:schemeClr val="lt1"/>
                </a:solidFill>
              </a:rPr>
              <a:t>Pensa en l’objectiu general del projecte i més endavant, aquesta reflexió t’ajudarà a definir els objectius del projecte.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0" y="200"/>
            <a:ext cx="457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Per a què?</a:t>
            </a:r>
            <a:endParaRPr sz="2400" b="1">
              <a:solidFill>
                <a:schemeClr val="lt1"/>
              </a:solidFill>
            </a:endParaRPr>
          </a:p>
        </p:txBody>
      </p:sp>
      <p:pic>
        <p:nvPicPr>
          <p:cNvPr id="198" name="Google Shape;198;p25" descr="bombeta2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32112" y="2024391"/>
            <a:ext cx="479770" cy="7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202800" y="957925"/>
            <a:ext cx="4014000" cy="1478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body" idx="1"/>
          </p:nvPr>
        </p:nvSpPr>
        <p:spPr>
          <a:xfrm>
            <a:off x="264241" y="1105826"/>
            <a:ext cx="3891000" cy="118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4648200" y="402675"/>
            <a:ext cx="45720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solidFill>
                  <a:schemeClr val="lt1"/>
                </a:solidFill>
              </a:rPr>
              <a:t>Pensa què ensenyem. I més endavant, a partir d’aquesta reflexió, hauràs d’escriure els continguts del currículum que connectaràs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4648200" y="200"/>
            <a:ext cx="457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Què?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4927200" y="957925"/>
            <a:ext cx="4014000" cy="1478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2"/>
          </p:nvPr>
        </p:nvSpPr>
        <p:spPr>
          <a:xfrm>
            <a:off x="4988641" y="1105826"/>
            <a:ext cx="3891000" cy="118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0" y="3021111"/>
            <a:ext cx="45720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solidFill>
                  <a:schemeClr val="lt1"/>
                </a:solidFill>
              </a:rPr>
              <a:t>Pensa en les característiques i motivacions dels teus alumnes, els agrupaments que faràs, el rol que pren l’alumne … la metodologia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0" y="2591000"/>
            <a:ext cx="457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Com?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202800" y="3548725"/>
            <a:ext cx="4014000" cy="1478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body" idx="3"/>
          </p:nvPr>
        </p:nvSpPr>
        <p:spPr>
          <a:xfrm>
            <a:off x="264241" y="3696626"/>
            <a:ext cx="3891000" cy="118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09" name="Google Shape;209;p25"/>
          <p:cNvSpPr txBox="1"/>
          <p:nvPr/>
        </p:nvSpPr>
        <p:spPr>
          <a:xfrm>
            <a:off x="4648200" y="2993475"/>
            <a:ext cx="45720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solidFill>
                  <a:schemeClr val="lt1"/>
                </a:solidFill>
              </a:rPr>
              <a:t>Pensa què demanarem que facin els alumnes, els tipus d’activitats que proposaràs. 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4648200" y="2591000"/>
            <a:ext cx="457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A través de què?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4927200" y="3548725"/>
            <a:ext cx="4014000" cy="1478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4"/>
          </p:nvPr>
        </p:nvSpPr>
        <p:spPr>
          <a:xfrm>
            <a:off x="4988641" y="3696626"/>
            <a:ext cx="3891000" cy="118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aluació del projecte" type="blank">
  <p:cSld name="BLANK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219" name="Google Shape;219;p27"/>
          <p:cNvSpPr/>
          <p:nvPr/>
        </p:nvSpPr>
        <p:spPr>
          <a:xfrm>
            <a:off x="456600" y="1319829"/>
            <a:ext cx="3424500" cy="2310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7"/>
          <p:cNvSpPr txBox="1"/>
          <p:nvPr/>
        </p:nvSpPr>
        <p:spPr>
          <a:xfrm>
            <a:off x="644625" y="655700"/>
            <a:ext cx="40893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accent6"/>
                </a:solidFill>
              </a:rPr>
              <a:t>Quins instruments utilitzaràs per avaluar el projecte? </a:t>
            </a:r>
            <a:r>
              <a:rPr lang="ca" sz="800" b="1">
                <a:solidFill>
                  <a:srgbClr val="666666"/>
                </a:solidFill>
              </a:rPr>
              <a:t>(Entrevistes, enquestes, feedback amb l’alumnat, anàlisi de les rúbriques d’avaluació,...)</a:t>
            </a:r>
            <a:endParaRPr sz="800" b="1">
              <a:solidFill>
                <a:srgbClr val="666666"/>
              </a:solidFill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2635500" y="161175"/>
            <a:ext cx="34782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rgbClr val="FFFFFF"/>
                </a:solidFill>
              </a:rPr>
              <a:t>Avaluació del Projecte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4660050" y="1306719"/>
            <a:ext cx="3713400" cy="2310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456600" y="3957850"/>
            <a:ext cx="7836000" cy="899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7"/>
          <p:cNvSpPr txBox="1"/>
          <p:nvPr/>
        </p:nvSpPr>
        <p:spPr>
          <a:xfrm>
            <a:off x="4893000" y="805775"/>
            <a:ext cx="26994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accent6"/>
                </a:solidFill>
              </a:rPr>
              <a:t>Anàlisi de dades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559975" y="3628750"/>
            <a:ext cx="26994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accent6"/>
                </a:solidFill>
              </a:rPr>
              <a:t>Propostes de millora</a:t>
            </a:r>
            <a:endParaRPr b="1">
              <a:solidFill>
                <a:schemeClr val="accent6"/>
              </a:solidFill>
            </a:endParaRPr>
          </a:p>
        </p:txBody>
      </p:sp>
      <p:pic>
        <p:nvPicPr>
          <p:cNvPr id="226" name="Google Shape;226;p27" descr="engranat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33675"/>
            <a:ext cx="681850" cy="5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sures Universals">
  <p:cSld name="BLANK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1643550" y="133675"/>
            <a:ext cx="5856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Mesures Universals</a:t>
            </a:r>
            <a:endParaRPr sz="2400" b="1">
              <a:solidFill>
                <a:schemeClr val="lt1"/>
              </a:solidFill>
            </a:endParaRPr>
          </a:p>
        </p:txBody>
      </p:sp>
      <p:pic>
        <p:nvPicPr>
          <p:cNvPr id="32" name="Google Shape;32;p6" descr="engranat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33675"/>
            <a:ext cx="681850" cy="55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/>
        </p:nvSpPr>
        <p:spPr>
          <a:xfrm>
            <a:off x="1590300" y="529038"/>
            <a:ext cx="7182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 b="1">
                <a:solidFill>
                  <a:schemeClr val="accent6"/>
                </a:solidFill>
              </a:rPr>
              <a:t>Quines mesures universals adoptaràs per garantir l'atenció a la diversitat de tot l’alumnat?</a:t>
            </a:r>
            <a:endParaRPr sz="1100" b="1">
              <a:solidFill>
                <a:schemeClr val="accent6"/>
              </a:solidFill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745325" y="1739650"/>
            <a:ext cx="7894500" cy="3014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</a:endParaRPr>
          </a:p>
        </p:txBody>
      </p:sp>
      <p:sp>
        <p:nvSpPr>
          <p:cNvPr id="35" name="Google Shape;35;p6"/>
          <p:cNvSpPr txBox="1"/>
          <p:nvPr/>
        </p:nvSpPr>
        <p:spPr>
          <a:xfrm>
            <a:off x="674275" y="901050"/>
            <a:ext cx="74574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 b="1">
                <a:solidFill>
                  <a:srgbClr val="B7B7B7"/>
                </a:solidFill>
              </a:rPr>
              <a:t>Tenint en compte el teu estil docent i l’estil d’aprenentatge del teu alumnat, havent fet un anàlisi del context de l’aula i tenint clar què pretens amb el projecte, quines mesures universals adoptaràs per garantir l’atenció a la diversitat de tot l’alumnat?</a:t>
            </a:r>
            <a:endParaRPr sz="1100" b="1">
              <a:solidFill>
                <a:srgbClr val="B7B7B7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cos 1">
  <p:cSld name="TITLE_AND_BODY_1">
    <p:bg>
      <p:bgPr>
        <a:solidFill>
          <a:srgbClr val="8E24AA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38" name="Google Shape;38;p7"/>
          <p:cNvSpPr txBox="1"/>
          <p:nvPr/>
        </p:nvSpPr>
        <p:spPr>
          <a:xfrm>
            <a:off x="558200" y="1143000"/>
            <a:ext cx="8335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B7B7B7"/>
                </a:solidFill>
              </a:rPr>
              <a:t>Pensa per a què ensenyem. 	I més endavant, aquesta reflexió t’ajudarà a definir els objectius del projecte.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311700" y="301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 b="1">
                <a:solidFill>
                  <a:schemeClr val="lt1"/>
                </a:solidFill>
              </a:rPr>
              <a:t>Per a què?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943650" y="1801375"/>
            <a:ext cx="7256700" cy="212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163750" y="2014075"/>
            <a:ext cx="6785400" cy="17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cos 1 1">
  <p:cSld name="TITLE_AND_BODY_1_1">
    <p:bg>
      <p:bgPr>
        <a:solidFill>
          <a:srgbClr val="307FA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44" name="Google Shape;44;p8"/>
          <p:cNvSpPr txBox="1"/>
          <p:nvPr/>
        </p:nvSpPr>
        <p:spPr>
          <a:xfrm>
            <a:off x="558200" y="1143000"/>
            <a:ext cx="84630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B7B7B7"/>
                </a:solidFill>
              </a:rPr>
              <a:t>Pensa què ensenyem. I més endavant, a partir d’aquesta reflexió, hauràs d’escriure els continguts que connectaràs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311700" y="301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 b="1">
                <a:solidFill>
                  <a:schemeClr val="lt1"/>
                </a:solidFill>
              </a:rPr>
              <a:t>Què?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46" name="Google Shape;46;p8"/>
          <p:cNvSpPr/>
          <p:nvPr/>
        </p:nvSpPr>
        <p:spPr>
          <a:xfrm>
            <a:off x="943650" y="1801375"/>
            <a:ext cx="7256700" cy="212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1163750" y="2014075"/>
            <a:ext cx="6785400" cy="17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cos 1 1 1">
  <p:cSld name="TITLE_AND_BODY_1_1_1">
    <p:bg>
      <p:bgPr>
        <a:solidFill>
          <a:srgbClr val="FB8C00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50" name="Google Shape;50;p9"/>
          <p:cNvSpPr txBox="1"/>
          <p:nvPr/>
        </p:nvSpPr>
        <p:spPr>
          <a:xfrm>
            <a:off x="599300" y="955125"/>
            <a:ext cx="79143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Pensa en les característiques i motivacions dels teus alumnes, els agrupaments que faràs, el rol que pren l’alumne ... I més endavant, a partir d’aquesta reflexió hauràs de descriure la metodologia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" name="Google Shape;51;p9"/>
          <p:cNvSpPr txBox="1"/>
          <p:nvPr/>
        </p:nvSpPr>
        <p:spPr>
          <a:xfrm>
            <a:off x="311700" y="301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Com?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52" name="Google Shape;52;p9"/>
          <p:cNvSpPr/>
          <p:nvPr/>
        </p:nvSpPr>
        <p:spPr>
          <a:xfrm>
            <a:off x="943650" y="1801375"/>
            <a:ext cx="7256700" cy="212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1163750" y="2014075"/>
            <a:ext cx="6785400" cy="17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cos 1 1 1 1">
  <p:cSld name="TITLE_AND_BODY_1_1_1_1">
    <p:bg>
      <p:bgPr>
        <a:solidFill>
          <a:srgbClr val="7FBA3C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56" name="Google Shape;56;p10"/>
          <p:cNvSpPr txBox="1"/>
          <p:nvPr/>
        </p:nvSpPr>
        <p:spPr>
          <a:xfrm>
            <a:off x="558200" y="1143000"/>
            <a:ext cx="84630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Pensa què demanarem que facin els alumnes, els tipus d’activitats que proposaràs.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" name="Google Shape;57;p10"/>
          <p:cNvSpPr txBox="1"/>
          <p:nvPr/>
        </p:nvSpPr>
        <p:spPr>
          <a:xfrm>
            <a:off x="311700" y="301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A través de què?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</a:endParaRPr>
          </a:p>
        </p:txBody>
      </p:sp>
      <p:sp>
        <p:nvSpPr>
          <p:cNvPr id="58" name="Google Shape;58;p10"/>
          <p:cNvSpPr/>
          <p:nvPr/>
        </p:nvSpPr>
        <p:spPr>
          <a:xfrm>
            <a:off x="943650" y="1801375"/>
            <a:ext cx="7256700" cy="212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1163750" y="2014075"/>
            <a:ext cx="6785400" cy="17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489FA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s.xtec.cat/tecnomontsebellot/dao/tinkercad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locs.xtec.cat/tecnomontsebellot/dao/tinkercad/aicle-tinkercad/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s.xtec.cat/tecnomontsebellot/dao/tinkercad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aKZ1ncnAl7vOLOIb2ZUWfxotDwvqno16Kn9enmZ3lU/ed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body" idx="1"/>
          </p:nvPr>
        </p:nvSpPr>
        <p:spPr>
          <a:xfrm>
            <a:off x="4592775" y="4042070"/>
            <a:ext cx="38031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2n ESO</a:t>
            </a:r>
            <a:endParaRPr dirty="0"/>
          </a:p>
        </p:txBody>
      </p:sp>
      <p:sp>
        <p:nvSpPr>
          <p:cNvPr id="232" name="Google Shape;232;p28"/>
          <p:cNvSpPr txBox="1">
            <a:spLocks noGrp="1"/>
          </p:cNvSpPr>
          <p:nvPr>
            <p:ph type="body" idx="2"/>
          </p:nvPr>
        </p:nvSpPr>
        <p:spPr>
          <a:xfrm>
            <a:off x="4582132" y="3090580"/>
            <a:ext cx="38031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 err="1"/>
              <a:t>Ins</a:t>
            </a:r>
            <a:r>
              <a:rPr lang="ca-ES" dirty="0"/>
              <a:t> les Marines</a:t>
            </a:r>
            <a:endParaRPr dirty="0"/>
          </a:p>
        </p:txBody>
      </p:sp>
      <p:sp>
        <p:nvSpPr>
          <p:cNvPr id="233" name="Google Shape;233;p28"/>
          <p:cNvSpPr txBox="1">
            <a:spLocks noGrp="1"/>
          </p:cNvSpPr>
          <p:nvPr>
            <p:ph type="body" idx="3"/>
          </p:nvPr>
        </p:nvSpPr>
        <p:spPr>
          <a:xfrm>
            <a:off x="4583438" y="2143500"/>
            <a:ext cx="38031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Montse Bellot Aubanell</a:t>
            </a:r>
            <a:endParaRPr dirty="0"/>
          </a:p>
        </p:txBody>
      </p:sp>
      <p:sp>
        <p:nvSpPr>
          <p:cNvPr id="234" name="Google Shape;234;p28"/>
          <p:cNvSpPr txBox="1"/>
          <p:nvPr/>
        </p:nvSpPr>
        <p:spPr>
          <a:xfrm>
            <a:off x="708375" y="196930"/>
            <a:ext cx="77688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5200" b="1" dirty="0">
                <a:solidFill>
                  <a:srgbClr val="FFFFFF"/>
                </a:solidFill>
              </a:rPr>
              <a:t>Imressió 3D</a:t>
            </a:r>
            <a:endParaRPr sz="5200" b="1" dirty="0">
              <a:solidFill>
                <a:srgbClr val="FFFFFF"/>
              </a:solidFill>
            </a:endParaRPr>
          </a:p>
        </p:txBody>
      </p:sp>
      <p:pic>
        <p:nvPicPr>
          <p:cNvPr id="3" name="Imatge 2" descr="Imatge que conté text, objecte&#10;&#10;Descripció generada automàticament">
            <a:extLst>
              <a:ext uri="{FF2B5EF4-FFF2-40B4-BE49-F238E27FC236}">
                <a16:creationId xmlns:a16="http://schemas.microsoft.com/office/drawing/2014/main" id="{104CC3D7-CFF4-4BA6-9A5B-034A53581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42" y="1702195"/>
            <a:ext cx="2650979" cy="26509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>
            <a:spLocks noGrp="1"/>
          </p:cNvSpPr>
          <p:nvPr>
            <p:ph type="body" idx="1"/>
          </p:nvPr>
        </p:nvSpPr>
        <p:spPr>
          <a:xfrm>
            <a:off x="559475" y="1274600"/>
            <a:ext cx="4341900" cy="20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 err="1"/>
              <a:t>Enllaçem</a:t>
            </a:r>
            <a:r>
              <a:rPr lang="ca-ES" dirty="0"/>
              <a:t> el tema d’impressió 3D amb el tema de fabricació digital,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Explicació de conceptes de impressió 3D , valoració de </a:t>
            </a:r>
            <a:r>
              <a:rPr lang="ca-ES" dirty="0" err="1"/>
              <a:t>l’us</a:t>
            </a:r>
            <a:r>
              <a:rPr lang="ca-ES" dirty="0"/>
              <a:t> de </a:t>
            </a:r>
            <a:r>
              <a:rPr lang="ca-ES" dirty="0" err="1"/>
              <a:t>l’impressió</a:t>
            </a:r>
            <a:r>
              <a:rPr lang="ca-ES" dirty="0"/>
              <a:t> 3D en la nostra societat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Introducció a D.A.O , </a:t>
            </a:r>
            <a:r>
              <a:rPr lang="ca-ES" dirty="0" err="1"/>
              <a:t>Tinkercad</a:t>
            </a:r>
            <a:r>
              <a:rPr lang="ca-ES" dirty="0"/>
              <a:t>, registrar-se i primers </a:t>
            </a:r>
            <a:r>
              <a:rPr lang="ca-ES" dirty="0" err="1"/>
              <a:t>pasos</a:t>
            </a:r>
            <a:endParaRPr dirty="0"/>
          </a:p>
        </p:txBody>
      </p:sp>
      <p:sp>
        <p:nvSpPr>
          <p:cNvPr id="296" name="Google Shape;296;p37"/>
          <p:cNvSpPr txBox="1">
            <a:spLocks noGrp="1"/>
          </p:cNvSpPr>
          <p:nvPr>
            <p:ph type="body" idx="2"/>
          </p:nvPr>
        </p:nvSpPr>
        <p:spPr>
          <a:xfrm>
            <a:off x="5156800" y="1015950"/>
            <a:ext cx="3542400" cy="20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s-ES" dirty="0">
                <a:hlinkClick r:id="rId3"/>
              </a:rPr>
              <a:t>https://blocs.xtec.cat/tecnomontsebellot/dao/tinkercad/</a:t>
            </a:r>
            <a:endParaRPr lang="es-ES" dirty="0"/>
          </a:p>
          <a:p>
            <a:pPr marL="0" lvl="0" indent="0">
              <a:spcAft>
                <a:spcPts val="1600"/>
              </a:spcAft>
              <a:buNone/>
            </a:pPr>
            <a:r>
              <a:rPr lang="es-ES" dirty="0"/>
              <a:t>Internet , </a:t>
            </a:r>
            <a:r>
              <a:rPr lang="es-ES" dirty="0" err="1"/>
              <a:t>ratolí</a:t>
            </a:r>
            <a:r>
              <a:rPr lang="es-ES" dirty="0"/>
              <a:t>, </a:t>
            </a:r>
            <a:r>
              <a:rPr lang="es-ES" dirty="0" err="1"/>
              <a:t>correu</a:t>
            </a:r>
            <a:r>
              <a:rPr lang="es-ES" dirty="0"/>
              <a:t> </a:t>
            </a:r>
            <a:r>
              <a:rPr lang="es-ES" dirty="0" err="1"/>
              <a:t>electrònic</a:t>
            </a:r>
            <a:r>
              <a:rPr lang="es-ES" dirty="0"/>
              <a:t>, PC, </a:t>
            </a:r>
            <a:r>
              <a:rPr lang="es-ES" dirty="0" err="1"/>
              <a:t>wen</a:t>
            </a:r>
            <a:r>
              <a:rPr lang="es-ES" dirty="0"/>
              <a:t> </a:t>
            </a:r>
            <a:r>
              <a:rPr lang="es-ES" dirty="0" err="1"/>
              <a:t>tinkercad</a:t>
            </a:r>
            <a:endParaRPr lang="es-ES" dirty="0"/>
          </a:p>
          <a:p>
            <a:pPr marL="0" lvl="0" indent="0"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97" name="Google Shape;297;p37"/>
          <p:cNvSpPr txBox="1">
            <a:spLocks noGrp="1"/>
          </p:cNvSpPr>
          <p:nvPr>
            <p:ph type="body" idx="3"/>
          </p:nvPr>
        </p:nvSpPr>
        <p:spPr>
          <a:xfrm>
            <a:off x="5156800" y="3591650"/>
            <a:ext cx="3607200" cy="12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1 sessió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D3FC4400-37D2-4836-AD0C-B0911FED4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Activitat AICLE , realització de diferents activitats, que facilitaran l’aprenentatge de l’alumnat. L’alumnat accedeix a la pàgina web on té una descripció de les activitats a realitzar</a:t>
            </a:r>
          </a:p>
          <a:p>
            <a:r>
              <a:rPr lang="ca-ES" dirty="0"/>
              <a:t>Activitat final, realització d’un clauer, els  dos clauers que agradin més de cada classe s’imprimiran en la sortida al </a:t>
            </a:r>
            <a:r>
              <a:rPr lang="ca-ES" dirty="0" err="1"/>
              <a:t>Tinkerlab</a:t>
            </a:r>
            <a:endParaRPr lang="ca-ES" dirty="0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824766E1-BF24-4F15-9453-E7EE68C9451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https://blocs.xtec.cat/tecnomontsebellot/dao/tinkercad/aicle-tinkercad/</a:t>
            </a:r>
            <a:endParaRPr lang="es-ES" dirty="0"/>
          </a:p>
          <a:p>
            <a:r>
              <a:rPr lang="es-ES" dirty="0" err="1"/>
              <a:t>Ordinador</a:t>
            </a:r>
            <a:r>
              <a:rPr lang="es-ES" dirty="0"/>
              <a:t> , internet, </a:t>
            </a:r>
            <a:r>
              <a:rPr lang="es-ES" dirty="0" err="1"/>
              <a:t>ratolí</a:t>
            </a:r>
            <a:r>
              <a:rPr lang="es-ES" dirty="0"/>
              <a:t>, web </a:t>
            </a:r>
            <a:r>
              <a:rPr lang="es-ES" dirty="0" err="1"/>
              <a:t>tinkercad</a:t>
            </a:r>
            <a:endParaRPr lang="ca-ES" dirty="0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772DAE67-D2B1-4CDD-BE8E-A1AE497AD9E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ca-ES" dirty="0"/>
              <a:t>6 sessions</a:t>
            </a:r>
          </a:p>
        </p:txBody>
      </p:sp>
    </p:spTree>
    <p:extLst>
      <p:ext uri="{BB962C8B-B14F-4D97-AF65-F5344CB8AC3E}">
        <p14:creationId xmlns:p14="http://schemas.microsoft.com/office/powerpoint/2010/main" val="193109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>
            <a:spLocks noGrp="1"/>
          </p:cNvSpPr>
          <p:nvPr>
            <p:ph type="body" idx="1"/>
          </p:nvPr>
        </p:nvSpPr>
        <p:spPr>
          <a:xfrm>
            <a:off x="635625" y="1184175"/>
            <a:ext cx="3698077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Sortida al </a:t>
            </a:r>
            <a:r>
              <a:rPr lang="ca-ES" dirty="0" err="1"/>
              <a:t>Tinkerlab</a:t>
            </a:r>
            <a:r>
              <a:rPr lang="ca-ES" dirty="0"/>
              <a:t> de Castelldefels , on veurem en funcionament diferents impressores, amb diferents materials, també aprendrem a utilitzar el programa cura.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Imprimirem els clauers guanyadors de cada classe</a:t>
            </a:r>
          </a:p>
        </p:txBody>
      </p:sp>
      <p:sp>
        <p:nvSpPr>
          <p:cNvPr id="303" name="Google Shape;303;p38"/>
          <p:cNvSpPr txBox="1">
            <a:spLocks noGrp="1"/>
          </p:cNvSpPr>
          <p:nvPr>
            <p:ph type="body" idx="2"/>
          </p:nvPr>
        </p:nvSpPr>
        <p:spPr>
          <a:xfrm>
            <a:off x="5156800" y="1018950"/>
            <a:ext cx="3542400" cy="20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 err="1"/>
              <a:t>Tinkerlab</a:t>
            </a:r>
            <a:endParaRPr dirty="0"/>
          </a:p>
        </p:txBody>
      </p:sp>
      <p:sp>
        <p:nvSpPr>
          <p:cNvPr id="304" name="Google Shape;304;p38"/>
          <p:cNvSpPr txBox="1">
            <a:spLocks noGrp="1"/>
          </p:cNvSpPr>
          <p:nvPr>
            <p:ph type="body" idx="3"/>
          </p:nvPr>
        </p:nvSpPr>
        <p:spPr>
          <a:xfrm>
            <a:off x="5156800" y="3588600"/>
            <a:ext cx="3607200" cy="12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3 hores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DEB637-DBB6-4FD9-BBB0-1708D4DF85DE}"/>
              </a:ext>
            </a:extLst>
          </p:cNvPr>
          <p:cNvSpPr/>
          <p:nvPr/>
        </p:nvSpPr>
        <p:spPr>
          <a:xfrm>
            <a:off x="479367" y="1471586"/>
            <a:ext cx="32724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Mitjançant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un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formulari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que els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alumnes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emplenaran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online on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proposaran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millores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i indicaran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què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ha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estat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el que els ha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resultat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més difícil de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dur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terme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.</a:t>
            </a:r>
            <a:endParaRPr lang="es-ES" dirty="0"/>
          </a:p>
          <a:p>
            <a:br>
              <a:rPr lang="es-ES" dirty="0"/>
            </a:br>
            <a:endParaRPr lang="ca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95969F-47C9-47E8-B5ED-BEC52EDD65BC}"/>
              </a:ext>
            </a:extLst>
          </p:cNvPr>
          <p:cNvSpPr/>
          <p:nvPr/>
        </p:nvSpPr>
        <p:spPr>
          <a:xfrm>
            <a:off x="4788131" y="1471586"/>
            <a:ext cx="3272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Estudi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dels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resultats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del informe Google </a:t>
            </a:r>
            <a:endParaRPr lang="es-ES" dirty="0"/>
          </a:p>
          <a:p>
            <a:br>
              <a:rPr lang="es-ES" dirty="0"/>
            </a:br>
            <a:endParaRPr lang="ca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986D19-2464-4878-A530-81F1B4DF059A}"/>
              </a:ext>
            </a:extLst>
          </p:cNvPr>
          <p:cNvSpPr/>
          <p:nvPr/>
        </p:nvSpPr>
        <p:spPr>
          <a:xfrm>
            <a:off x="723207" y="3984801"/>
            <a:ext cx="7337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En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curs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, valoración al final de realizar les activitats</a:t>
            </a:r>
            <a:endParaRPr lang="es-ES" dirty="0"/>
          </a:p>
          <a:p>
            <a:br>
              <a:rPr lang="es-ES" dirty="0"/>
            </a:br>
            <a:endParaRPr lang="ca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 txBox="1">
            <a:spLocks noGrp="1"/>
          </p:cNvSpPr>
          <p:nvPr>
            <p:ph type="body" idx="1"/>
          </p:nvPr>
        </p:nvSpPr>
        <p:spPr>
          <a:xfrm>
            <a:off x="835930" y="1277261"/>
            <a:ext cx="7360719" cy="3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Aquesta unitat l’estem posant en pràctica ara aquest més. Hem de valorar al final </a:t>
            </a:r>
            <a:r>
              <a:rPr lang="ca-ES" dirty="0" err="1"/>
              <a:t>wl</a:t>
            </a:r>
            <a:r>
              <a:rPr lang="ca-ES" dirty="0"/>
              <a:t> resultat de la unitat i la sortida al </a:t>
            </a:r>
            <a:r>
              <a:rPr lang="ca-ES" dirty="0" err="1"/>
              <a:t>Tinkerlab</a:t>
            </a:r>
            <a:r>
              <a:rPr lang="ca-ES" dirty="0"/>
              <a:t> Castelldefels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>
            <a:spLocks noGrp="1"/>
          </p:cNvSpPr>
          <p:nvPr>
            <p:ph type="body" idx="1"/>
          </p:nvPr>
        </p:nvSpPr>
        <p:spPr>
          <a:xfrm>
            <a:off x="742950" y="1620275"/>
            <a:ext cx="76581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s-ES" dirty="0">
                <a:hlinkClick r:id="rId3"/>
              </a:rPr>
              <a:t>https://blocs.xtec.cat/tecnomontsebellot/dao/tinkercad/</a:t>
            </a:r>
            <a:endParaRPr dirty="0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42C192AE-0D66-45EF-8C66-DA252D9EB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618" y="2488623"/>
            <a:ext cx="3635297" cy="24990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433DF2-0A65-4676-8841-1D73E20605FA}"/>
              </a:ext>
            </a:extLst>
          </p:cNvPr>
          <p:cNvSpPr/>
          <p:nvPr/>
        </p:nvSpPr>
        <p:spPr>
          <a:xfrm>
            <a:off x="418408" y="1366842"/>
            <a:ext cx="35717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Els agraden els reptes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alguns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alumnes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els agrada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treballar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en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grup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i 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altres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treballar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sols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.   També hi ha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alumnat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al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qual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li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agrada la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llibertat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per ser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creatiu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i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altres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als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quals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els agrada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tot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pautat</a:t>
            </a:r>
            <a:endParaRPr lang="es-ES" dirty="0"/>
          </a:p>
          <a:p>
            <a:br>
              <a:rPr lang="es-ES" dirty="0"/>
            </a:br>
            <a:endParaRPr lang="ca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5675C3-A6C8-4EAB-808F-BD1A6E743D95}"/>
              </a:ext>
            </a:extLst>
          </p:cNvPr>
          <p:cNvSpPr/>
          <p:nvPr/>
        </p:nvSpPr>
        <p:spPr>
          <a:xfrm>
            <a:off x="4707775" y="1413604"/>
            <a:ext cx="3571701" cy="2051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Als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alumnes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els molesta, que no els hi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surtin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les coses a la primera,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alguns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perden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la paciencia i es posen nerviosos en activitats de concentración i </a:t>
            </a:r>
            <a:r>
              <a:rPr lang="ca-ES" sz="1200" dirty="0">
                <a:solidFill>
                  <a:srgbClr val="595959"/>
                </a:solidFill>
                <a:latin typeface="Arial" panose="020B0604020202020204" pitchFamily="34" charset="0"/>
              </a:rPr>
              <a:t>precisió.</a:t>
            </a:r>
          </a:p>
          <a:p>
            <a:r>
              <a:rPr lang="ca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L’us</a:t>
            </a:r>
            <a:r>
              <a:rPr lang="ca-ES" sz="1200" dirty="0">
                <a:solidFill>
                  <a:srgbClr val="595959"/>
                </a:solidFill>
                <a:latin typeface="Arial" panose="020B0604020202020204" pitchFamily="34" charset="0"/>
              </a:rPr>
              <a:t> de l’anglès en les activitats també els suposa una dificultat inicial, però després s’acostumen</a:t>
            </a:r>
          </a:p>
          <a:p>
            <a:pPr>
              <a:spcAft>
                <a:spcPts val="1600"/>
              </a:spcAft>
            </a:pPr>
            <a:endParaRPr lang="ca-ES" dirty="0"/>
          </a:p>
          <a:p>
            <a:br>
              <a:rPr lang="es-ES" dirty="0"/>
            </a:br>
            <a:endParaRPr lang="ca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4285B5-CA98-4C9D-B29E-2AFF59591D9B}"/>
              </a:ext>
            </a:extLst>
          </p:cNvPr>
          <p:cNvSpPr/>
          <p:nvPr/>
        </p:nvSpPr>
        <p:spPr>
          <a:xfrm>
            <a:off x="338051" y="3760564"/>
            <a:ext cx="3571701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Els hi agrada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tenir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una instrucción inicial i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després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tenir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temps per experimentar i fer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exercicis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pel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seu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compte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demanant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ajuda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a la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professora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o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als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Companys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quan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es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troben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amb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dificultats</a:t>
            </a:r>
            <a:endParaRPr lang="es-ES" dirty="0"/>
          </a:p>
          <a:p>
            <a:br>
              <a:rPr lang="es-ES" dirty="0"/>
            </a:br>
            <a:endParaRPr lang="ca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4549B5-3C61-4022-B9E3-261573E257D7}"/>
              </a:ext>
            </a:extLst>
          </p:cNvPr>
          <p:cNvSpPr/>
          <p:nvPr/>
        </p:nvSpPr>
        <p:spPr>
          <a:xfrm>
            <a:off x="4879571" y="3691291"/>
            <a:ext cx="3881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Utilitzo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com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a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suport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una página web i el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classroom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,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començo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amb una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introducció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enllaçant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aquest tema amb el tema de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fabricació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digital i les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diferents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tècniques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.  Un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cop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explicada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l’aplicació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els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alumnes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segueixen</a:t>
            </a:r>
            <a:r>
              <a:rPr lang="es-ES" sz="1200" dirty="0">
                <a:solidFill>
                  <a:srgbClr val="595959"/>
                </a:solidFill>
                <a:latin typeface="Arial" panose="020B0604020202020204" pitchFamily="34" charset="0"/>
              </a:rPr>
              <a:t> les pautes de les activitats en la página web per guiar-los amb </a:t>
            </a:r>
            <a:r>
              <a:rPr lang="es-E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l’aprenentatge</a:t>
            </a:r>
            <a:endParaRPr lang="ca-E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>
            <a:spLocks noGrp="1"/>
          </p:cNvSpPr>
          <p:nvPr>
            <p:ph type="body" idx="1"/>
          </p:nvPr>
        </p:nvSpPr>
        <p:spPr>
          <a:xfrm>
            <a:off x="264241" y="1105826"/>
            <a:ext cx="3891000" cy="11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s-ES" dirty="0" err="1"/>
              <a:t>Comprendre</a:t>
            </a:r>
            <a:r>
              <a:rPr lang="es-ES" dirty="0"/>
              <a:t>  el </a:t>
            </a:r>
            <a:r>
              <a:rPr lang="es-ES" dirty="0" err="1"/>
              <a:t>procés</a:t>
            </a:r>
            <a:r>
              <a:rPr lang="es-ES" dirty="0"/>
              <a:t> de fabricación digital</a:t>
            </a:r>
          </a:p>
          <a:p>
            <a:pPr fontAlgn="base"/>
            <a:r>
              <a:rPr lang="es-ES" dirty="0" err="1"/>
              <a:t>Aprendre</a:t>
            </a:r>
            <a:r>
              <a:rPr lang="es-ES" dirty="0"/>
              <a:t> </a:t>
            </a:r>
            <a:r>
              <a:rPr lang="es-ES" dirty="0" err="1"/>
              <a:t>disseny</a:t>
            </a:r>
            <a:r>
              <a:rPr lang="es-ES" dirty="0"/>
              <a:t> </a:t>
            </a:r>
            <a:r>
              <a:rPr lang="es-ES" dirty="0" err="1"/>
              <a:t>assistit</a:t>
            </a:r>
            <a:r>
              <a:rPr lang="es-ES" dirty="0"/>
              <a:t> per </a:t>
            </a:r>
            <a:r>
              <a:rPr lang="es-ES" dirty="0" err="1"/>
              <a:t>ordinador</a:t>
            </a:r>
            <a:endParaRPr lang="es-ES" dirty="0"/>
          </a:p>
          <a:p>
            <a:pPr fontAlgn="base"/>
            <a:r>
              <a:rPr lang="es-ES" dirty="0" err="1"/>
              <a:t>Aprendre</a:t>
            </a:r>
            <a:r>
              <a:rPr lang="es-ES" dirty="0"/>
              <a:t> sobre </a:t>
            </a:r>
            <a:r>
              <a:rPr lang="es-ES" dirty="0" err="1"/>
              <a:t>tipus</a:t>
            </a:r>
            <a:r>
              <a:rPr lang="es-ES" dirty="0"/>
              <a:t> </a:t>
            </a:r>
            <a:r>
              <a:rPr lang="es-ES" dirty="0" err="1"/>
              <a:t>materials</a:t>
            </a:r>
            <a:r>
              <a:rPr lang="es-ES" dirty="0"/>
              <a:t> </a:t>
            </a:r>
            <a:r>
              <a:rPr lang="es-ES" dirty="0" err="1"/>
              <a:t>impressió</a:t>
            </a:r>
            <a:r>
              <a:rPr lang="es-ES" dirty="0"/>
              <a:t> 3D</a:t>
            </a:r>
          </a:p>
          <a:p>
            <a:pPr fontAlgn="base"/>
            <a:r>
              <a:rPr lang="es-ES" dirty="0"/>
              <a:t>Compartir i </a:t>
            </a:r>
            <a:r>
              <a:rPr lang="es-ES" dirty="0" err="1"/>
              <a:t>col·laborar</a:t>
            </a:r>
            <a:r>
              <a:rPr lang="es-ES" dirty="0"/>
              <a:t> amb els </a:t>
            </a:r>
            <a:r>
              <a:rPr lang="es-ES" dirty="0" err="1"/>
              <a:t>companys</a:t>
            </a:r>
            <a:r>
              <a:rPr lang="es-ES" dirty="0"/>
              <a:t> i </a:t>
            </a:r>
            <a:r>
              <a:rPr lang="es-ES" dirty="0" err="1"/>
              <a:t>companyes</a:t>
            </a:r>
            <a:r>
              <a:rPr lang="es-ES" dirty="0"/>
              <a:t>.</a:t>
            </a:r>
          </a:p>
          <a:p>
            <a:pPr fontAlgn="base"/>
            <a:r>
              <a:rPr lang="es-ES" dirty="0"/>
              <a:t>Ser </a:t>
            </a:r>
            <a:r>
              <a:rPr lang="es-ES" dirty="0" err="1"/>
              <a:t>autònom</a:t>
            </a:r>
            <a:r>
              <a:rPr lang="es-ES" dirty="0"/>
              <a:t> en la </a:t>
            </a:r>
            <a:r>
              <a:rPr lang="es-ES" dirty="0" err="1"/>
              <a:t>resolució</a:t>
            </a:r>
            <a:r>
              <a:rPr lang="es-ES" dirty="0"/>
              <a:t> de les tasques i en la </a:t>
            </a:r>
            <a:r>
              <a:rPr lang="es-ES" dirty="0" err="1"/>
              <a:t>superació</a:t>
            </a:r>
            <a:r>
              <a:rPr lang="es-ES" dirty="0"/>
              <a:t> de les </a:t>
            </a:r>
            <a:r>
              <a:rPr lang="es-ES" dirty="0" err="1"/>
              <a:t>dificultats</a:t>
            </a:r>
            <a:r>
              <a:rPr lang="es-E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44" name="Google Shape;244;p30"/>
          <p:cNvSpPr txBox="1">
            <a:spLocks noGrp="1"/>
          </p:cNvSpPr>
          <p:nvPr>
            <p:ph type="body" idx="2"/>
          </p:nvPr>
        </p:nvSpPr>
        <p:spPr>
          <a:xfrm>
            <a:off x="4988641" y="983906"/>
            <a:ext cx="3891000" cy="11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Portem a la pràctica els coneixements sobre fabricació digital amb DAO. Aprenem a utilitzar el </a:t>
            </a:r>
            <a:r>
              <a:rPr lang="ca-ES" dirty="0" err="1"/>
              <a:t>tinkercad</a:t>
            </a:r>
            <a:r>
              <a:rPr lang="ca-ES" dirty="0"/>
              <a:t> per dissenyar i després el programa cura per utilitzar-lo per imprimir un </a:t>
            </a:r>
            <a:r>
              <a:rPr lang="ca-ES" dirty="0" err="1"/>
              <a:t>pdels</a:t>
            </a:r>
            <a:r>
              <a:rPr lang="ca-ES" dirty="0"/>
              <a:t> nostres projectes. Aprenem els diferents materials que podem utilitzar per impressió 3D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45" name="Google Shape;245;p30"/>
          <p:cNvSpPr txBox="1">
            <a:spLocks noGrp="1"/>
          </p:cNvSpPr>
          <p:nvPr>
            <p:ph type="body" idx="3"/>
          </p:nvPr>
        </p:nvSpPr>
        <p:spPr>
          <a:xfrm>
            <a:off x="264241" y="3696626"/>
            <a:ext cx="3891000" cy="11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Les activitats </a:t>
            </a:r>
            <a:r>
              <a:rPr lang="es-ES" dirty="0" err="1"/>
              <a:t>són</a:t>
            </a:r>
            <a:r>
              <a:rPr lang="es-ES" dirty="0"/>
              <a:t> </a:t>
            </a:r>
            <a:r>
              <a:rPr lang="es-ES" dirty="0" err="1"/>
              <a:t>individuals</a:t>
            </a:r>
            <a:r>
              <a:rPr lang="es-ES" dirty="0"/>
              <a:t>, però els </a:t>
            </a:r>
            <a:r>
              <a:rPr lang="es-ES" dirty="0" err="1"/>
              <a:t>alumnes</a:t>
            </a:r>
            <a:r>
              <a:rPr lang="es-ES" dirty="0"/>
              <a:t> </a:t>
            </a:r>
            <a:r>
              <a:rPr lang="es-ES" dirty="0" err="1"/>
              <a:t>s’ajuden</a:t>
            </a:r>
            <a:r>
              <a:rPr lang="es-ES" dirty="0"/>
              <a:t> entre </a:t>
            </a:r>
            <a:r>
              <a:rPr lang="es-ES" dirty="0" err="1"/>
              <a:t>ells</a:t>
            </a:r>
            <a:r>
              <a:rPr lang="es-ES" dirty="0"/>
              <a:t> per </a:t>
            </a:r>
            <a:r>
              <a:rPr lang="es-ES" dirty="0" err="1"/>
              <a:t>resoldre</a:t>
            </a:r>
            <a:r>
              <a:rPr lang="es-ES" dirty="0"/>
              <a:t> els </a:t>
            </a:r>
            <a:r>
              <a:rPr lang="es-ES" dirty="0" err="1"/>
              <a:t>problemes</a:t>
            </a:r>
            <a:r>
              <a:rPr lang="es-ES" dirty="0"/>
              <a:t> que es </a:t>
            </a:r>
            <a:r>
              <a:rPr lang="es-ES" dirty="0" err="1"/>
              <a:t>puguin</a:t>
            </a:r>
            <a:r>
              <a:rPr lang="es-ES" dirty="0"/>
              <a:t> </a:t>
            </a:r>
            <a:r>
              <a:rPr lang="es-ES" dirty="0" err="1"/>
              <a:t>trobar</a:t>
            </a:r>
            <a:r>
              <a:rPr lang="es-ES" dirty="0"/>
              <a:t>.</a:t>
            </a:r>
          </a:p>
          <a:p>
            <a:r>
              <a:rPr lang="es-ES" dirty="0"/>
              <a:t>Els </a:t>
            </a:r>
            <a:r>
              <a:rPr lang="es-ES" dirty="0" err="1"/>
              <a:t>alumnes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</a:t>
            </a:r>
            <a:r>
              <a:rPr lang="es-ES" dirty="0" err="1"/>
              <a:t>autoavaluador</a:t>
            </a:r>
            <a:r>
              <a:rPr lang="es-ES" dirty="0"/>
              <a:t> i </a:t>
            </a:r>
            <a:r>
              <a:rPr lang="es-ES" dirty="0" err="1"/>
              <a:t>coavaluador</a:t>
            </a:r>
            <a:r>
              <a:rPr lang="es-ES" dirty="0"/>
              <a:t>, per </a:t>
            </a:r>
            <a:r>
              <a:rPr lang="es-ES" dirty="0" err="1"/>
              <a:t>aprendre</a:t>
            </a:r>
            <a:r>
              <a:rPr lang="es-ES" dirty="0"/>
              <a:t> noves </a:t>
            </a:r>
            <a:r>
              <a:rPr lang="es-ES" dirty="0" err="1"/>
              <a:t>tècniques</a:t>
            </a:r>
            <a:r>
              <a:rPr lang="es-ES" dirty="0"/>
              <a:t> i </a:t>
            </a:r>
            <a:r>
              <a:rPr lang="es-ES" dirty="0" err="1"/>
              <a:t>altres</a:t>
            </a:r>
            <a:r>
              <a:rPr lang="es-ES" dirty="0"/>
              <a:t> </a:t>
            </a:r>
            <a:r>
              <a:rPr lang="es-ES" dirty="0" err="1"/>
              <a:t>sol.lucions</a:t>
            </a:r>
            <a:r>
              <a:rPr lang="es-ES" dirty="0"/>
              <a:t> </a:t>
            </a:r>
            <a:r>
              <a:rPr lang="es-ES" dirty="0" err="1"/>
              <a:t>als</a:t>
            </a:r>
            <a:r>
              <a:rPr lang="es-ES" dirty="0"/>
              <a:t> reptes</a:t>
            </a:r>
          </a:p>
          <a:p>
            <a:br>
              <a:rPr lang="es-ES" dirty="0"/>
            </a:br>
            <a:endParaRPr dirty="0"/>
          </a:p>
        </p:txBody>
      </p:sp>
      <p:sp>
        <p:nvSpPr>
          <p:cNvPr id="246" name="Google Shape;246;p30"/>
          <p:cNvSpPr txBox="1">
            <a:spLocks noGrp="1"/>
          </p:cNvSpPr>
          <p:nvPr>
            <p:ph type="body" idx="4"/>
          </p:nvPr>
        </p:nvSpPr>
        <p:spPr>
          <a:xfrm>
            <a:off x="4894430" y="3568294"/>
            <a:ext cx="3891000" cy="11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 err="1"/>
              <a:t>Realització</a:t>
            </a:r>
            <a:r>
              <a:rPr lang="es-ES" dirty="0"/>
              <a:t> de </a:t>
            </a:r>
            <a:r>
              <a:rPr lang="es-ES" dirty="0" err="1"/>
              <a:t>diferents</a:t>
            </a:r>
            <a:r>
              <a:rPr lang="es-ES" dirty="0"/>
              <a:t> activitats, on </a:t>
            </a:r>
            <a:r>
              <a:rPr lang="es-ES" dirty="0" err="1"/>
              <a:t>anirem</a:t>
            </a:r>
            <a:r>
              <a:rPr lang="es-ES" dirty="0"/>
              <a:t>, </a:t>
            </a:r>
            <a:r>
              <a:rPr lang="es-ES" dirty="0" err="1"/>
              <a:t>ampliant</a:t>
            </a:r>
            <a:r>
              <a:rPr lang="es-ES" dirty="0"/>
              <a:t> el </a:t>
            </a:r>
            <a:r>
              <a:rPr lang="es-ES" dirty="0" err="1"/>
              <a:t>nivell</a:t>
            </a:r>
            <a:r>
              <a:rPr lang="es-ES" dirty="0"/>
              <a:t> de </a:t>
            </a:r>
            <a:r>
              <a:rPr lang="es-ES" dirty="0" err="1"/>
              <a:t>dificultat</a:t>
            </a:r>
            <a:r>
              <a:rPr lang="es-ES" dirty="0"/>
              <a:t> </a:t>
            </a:r>
            <a:r>
              <a:rPr lang="es-ES" dirty="0" err="1"/>
              <a:t>progressivament</a:t>
            </a:r>
            <a:r>
              <a:rPr lang="es-ES" dirty="0"/>
              <a:t> .</a:t>
            </a:r>
          </a:p>
          <a:p>
            <a:r>
              <a:rPr lang="es-ES" dirty="0"/>
              <a:t>Es donen unes pautes </a:t>
            </a:r>
            <a:r>
              <a:rPr lang="es-ES" dirty="0" err="1"/>
              <a:t>inicials</a:t>
            </a:r>
            <a:r>
              <a:rPr lang="es-ES" dirty="0"/>
              <a:t> de cada un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projectes</a:t>
            </a:r>
            <a:r>
              <a:rPr lang="es-ES" dirty="0"/>
              <a:t>,. Es fomenta la </a:t>
            </a:r>
            <a:r>
              <a:rPr lang="es-ES" dirty="0" err="1"/>
              <a:t>creativitat</a:t>
            </a:r>
            <a:r>
              <a:rPr lang="es-ES" dirty="0"/>
              <a:t> </a:t>
            </a:r>
            <a:r>
              <a:rPr lang="es-ES" dirty="0" err="1"/>
              <a:t>proposant</a:t>
            </a:r>
            <a:r>
              <a:rPr lang="es-ES" dirty="0"/>
              <a:t> </a:t>
            </a:r>
            <a:r>
              <a:rPr lang="es-ES" dirty="0" err="1"/>
              <a:t>l’alumnat</a:t>
            </a:r>
            <a:r>
              <a:rPr lang="es-ES" dirty="0"/>
              <a:t> que </a:t>
            </a:r>
            <a:r>
              <a:rPr lang="es-ES" dirty="0" err="1"/>
              <a:t>millori</a:t>
            </a:r>
            <a:r>
              <a:rPr lang="es-ES" dirty="0"/>
              <a:t> </a:t>
            </a:r>
            <a:r>
              <a:rPr lang="es-ES" dirty="0" err="1"/>
              <a:t>aquestes</a:t>
            </a:r>
            <a:r>
              <a:rPr lang="es-ES" dirty="0"/>
              <a:t>  pautes y </a:t>
            </a:r>
            <a:r>
              <a:rPr lang="es-ES" dirty="0" err="1"/>
              <a:t>millori</a:t>
            </a:r>
            <a:r>
              <a:rPr lang="es-ES" dirty="0"/>
              <a:t> el </a:t>
            </a:r>
            <a:r>
              <a:rPr lang="es-ES" dirty="0" err="1"/>
              <a:t>projecte</a:t>
            </a:r>
            <a:r>
              <a:rPr lang="es-ES" dirty="0"/>
              <a:t>.</a:t>
            </a:r>
          </a:p>
          <a:p>
            <a:br>
              <a:rPr lang="es-ES" dirty="0"/>
            </a:b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3;p30">
            <a:extLst>
              <a:ext uri="{FF2B5EF4-FFF2-40B4-BE49-F238E27FC236}">
                <a16:creationId xmlns:a16="http://schemas.microsoft.com/office/drawing/2014/main" id="{6698D707-C238-40F7-AD6C-3F804FD37C37}"/>
              </a:ext>
            </a:extLst>
          </p:cNvPr>
          <p:cNvSpPr txBox="1">
            <a:spLocks/>
          </p:cNvSpPr>
          <p:nvPr/>
        </p:nvSpPr>
        <p:spPr>
          <a:xfrm>
            <a:off x="521358" y="680155"/>
            <a:ext cx="8101284" cy="11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base"/>
            <a:r>
              <a:rPr lang="ca-ES" sz="1200" dirty="0"/>
              <a:t>Comprendre  el procés de fabricació digital . Aprendre tot el procés d’impressió 3D </a:t>
            </a:r>
          </a:p>
          <a:p>
            <a:pPr fontAlgn="base"/>
            <a:r>
              <a:rPr lang="ca-ES" sz="1200" dirty="0"/>
              <a:t>Disseny assistit per ordinador, </a:t>
            </a:r>
            <a:r>
              <a:rPr lang="ca-ES" sz="1200" dirty="0" err="1"/>
              <a:t>selección</a:t>
            </a:r>
            <a:r>
              <a:rPr lang="ca-ES" sz="1200" dirty="0"/>
              <a:t> de material, impressió 3D</a:t>
            </a:r>
          </a:p>
          <a:p>
            <a:pPr fontAlgn="base"/>
            <a:r>
              <a:rPr lang="ca-ES" sz="1200" dirty="0"/>
              <a:t>Us de l’anglès en la realització de les activitats</a:t>
            </a:r>
          </a:p>
          <a:p>
            <a:pPr marL="0" indent="0">
              <a:spcAft>
                <a:spcPts val="1600"/>
              </a:spcAft>
              <a:buFont typeface="Arial"/>
              <a:buNone/>
            </a:pPr>
            <a:endParaRPr 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AB786-EDC0-4C2F-8F78-9451EFF24E06}"/>
              </a:ext>
            </a:extLst>
          </p:cNvPr>
          <p:cNvSpPr/>
          <p:nvPr/>
        </p:nvSpPr>
        <p:spPr>
          <a:xfrm>
            <a:off x="521358" y="2444250"/>
            <a:ext cx="379017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just">
              <a:spcBef>
                <a:spcPts val="1800"/>
              </a:spcBef>
            </a:pPr>
            <a:r>
              <a:rPr lang="es-ES" sz="1200" dirty="0" err="1">
                <a:latin typeface="Arial" panose="020B0604020202020204" pitchFamily="34" charset="0"/>
              </a:rPr>
              <a:t>Competències</a:t>
            </a:r>
            <a:r>
              <a:rPr lang="es-ES" sz="1200" dirty="0">
                <a:latin typeface="Arial" panose="020B0604020202020204" pitchFamily="34" charset="0"/>
              </a:rPr>
              <a:t> de </a:t>
            </a:r>
            <a:r>
              <a:rPr lang="es-ES" sz="1200" dirty="0" err="1">
                <a:latin typeface="Arial" panose="020B0604020202020204" pitchFamily="34" charset="0"/>
              </a:rPr>
              <a:t>l’àmbit</a:t>
            </a:r>
            <a:r>
              <a:rPr lang="es-ES" sz="1200" dirty="0">
                <a:latin typeface="Arial" panose="020B0604020202020204" pitchFamily="34" charset="0"/>
              </a:rPr>
              <a:t> digital</a:t>
            </a:r>
            <a:endParaRPr lang="es-ES" sz="1200" dirty="0"/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 err="1">
                <a:latin typeface="Arial" panose="020B0604020202020204" pitchFamily="34" charset="0"/>
              </a:rPr>
              <a:t>Competència</a:t>
            </a:r>
            <a:r>
              <a:rPr lang="es-ES" sz="1200" dirty="0">
                <a:latin typeface="Arial" panose="020B0604020202020204" pitchFamily="34" charset="0"/>
              </a:rPr>
              <a:t> 1: seleccionar i </a:t>
            </a:r>
            <a:r>
              <a:rPr lang="es-ES" sz="1200" dirty="0" err="1">
                <a:latin typeface="Arial" panose="020B0604020202020204" pitchFamily="34" charset="0"/>
              </a:rPr>
              <a:t>utilitzar</a:t>
            </a:r>
            <a:r>
              <a:rPr lang="es-ES" sz="1200" dirty="0">
                <a:latin typeface="Arial" panose="020B0604020202020204" pitchFamily="34" charset="0"/>
              </a:rPr>
              <a:t> els </a:t>
            </a:r>
            <a:r>
              <a:rPr lang="es-ES" sz="1200" dirty="0" err="1">
                <a:latin typeface="Arial" panose="020B0604020202020204" pitchFamily="34" charset="0"/>
              </a:rPr>
              <a:t>dispositius</a:t>
            </a:r>
            <a:r>
              <a:rPr lang="es-ES" sz="1200" dirty="0">
                <a:latin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</a:rPr>
              <a:t>digitals</a:t>
            </a:r>
            <a:r>
              <a:rPr lang="es-ES" sz="1200" dirty="0">
                <a:latin typeface="Arial" panose="020B0604020202020204" pitchFamily="34" charset="0"/>
              </a:rPr>
              <a:t>  i les </a:t>
            </a:r>
            <a:r>
              <a:rPr lang="es-ES" sz="1200" dirty="0" err="1">
                <a:latin typeface="Arial" panose="020B0604020202020204" pitchFamily="34" charset="0"/>
              </a:rPr>
              <a:t>seves</a:t>
            </a:r>
            <a:r>
              <a:rPr lang="es-ES" sz="1200" dirty="0">
                <a:latin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</a:rPr>
              <a:t>funcionalitats</a:t>
            </a:r>
            <a:r>
              <a:rPr lang="es-ES" sz="1200" dirty="0">
                <a:latin typeface="Arial" panose="020B0604020202020204" pitchFamily="34" charset="0"/>
              </a:rPr>
              <a:t> de manera </a:t>
            </a:r>
            <a:r>
              <a:rPr lang="es-ES" sz="1200" dirty="0" err="1">
                <a:latin typeface="Arial" panose="020B0604020202020204" pitchFamily="34" charset="0"/>
              </a:rPr>
              <a:t>autònoma</a:t>
            </a:r>
            <a:r>
              <a:rPr lang="es-ES" sz="1200" dirty="0">
                <a:latin typeface="Arial" panose="020B0604020202020204" pitchFamily="34" charset="0"/>
              </a:rPr>
              <a:t> per </a:t>
            </a:r>
            <a:r>
              <a:rPr lang="es-ES" sz="1200" dirty="0" err="1">
                <a:latin typeface="Arial" panose="020B0604020202020204" pitchFamily="34" charset="0"/>
              </a:rPr>
              <a:t>realitzar</a:t>
            </a:r>
            <a:r>
              <a:rPr lang="es-ES" sz="1200" dirty="0">
                <a:latin typeface="Arial" panose="020B0604020202020204" pitchFamily="34" charset="0"/>
              </a:rPr>
              <a:t> tasques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sz="1200" dirty="0" err="1">
                <a:latin typeface="Arial" panose="020B0604020202020204" pitchFamily="34" charset="0"/>
              </a:rPr>
              <a:t>Competència</a:t>
            </a:r>
            <a:r>
              <a:rPr lang="es-ES" sz="1200" dirty="0">
                <a:latin typeface="Arial" panose="020B0604020202020204" pitchFamily="34" charset="0"/>
              </a:rPr>
              <a:t> 8: </a:t>
            </a:r>
            <a:r>
              <a:rPr lang="es-ES" sz="1200" dirty="0" err="1">
                <a:latin typeface="Arial" panose="020B0604020202020204" pitchFamily="34" charset="0"/>
              </a:rPr>
              <a:t>realitzar</a:t>
            </a:r>
            <a:r>
              <a:rPr lang="es-ES" sz="1200" dirty="0">
                <a:latin typeface="Arial" panose="020B0604020202020204" pitchFamily="34" charset="0"/>
              </a:rPr>
              <a:t> activitats en </a:t>
            </a:r>
            <a:r>
              <a:rPr lang="es-ES" sz="1200" dirty="0" err="1">
                <a:latin typeface="Arial" panose="020B0604020202020204" pitchFamily="34" charset="0"/>
              </a:rPr>
              <a:t>grup</a:t>
            </a:r>
            <a:r>
              <a:rPr lang="es-ES" sz="1200" dirty="0">
                <a:latin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</a:rPr>
              <a:t>utilitzant</a:t>
            </a:r>
            <a:r>
              <a:rPr lang="es-ES" sz="1200" dirty="0">
                <a:latin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</a:rPr>
              <a:t>eines</a:t>
            </a:r>
            <a:r>
              <a:rPr lang="es-ES" sz="1200" dirty="0">
                <a:latin typeface="Arial" panose="020B0604020202020204" pitchFamily="34" charset="0"/>
              </a:rPr>
              <a:t> i </a:t>
            </a:r>
            <a:r>
              <a:rPr lang="es-ES" sz="1200" dirty="0" err="1">
                <a:latin typeface="Arial" panose="020B0604020202020204" pitchFamily="34" charset="0"/>
              </a:rPr>
              <a:t>entorns</a:t>
            </a:r>
            <a:r>
              <a:rPr lang="es-ES" sz="1200" dirty="0">
                <a:latin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</a:rPr>
              <a:t>virtuals</a:t>
            </a:r>
            <a:r>
              <a:rPr lang="es-ES" sz="1200" dirty="0">
                <a:latin typeface="Arial" panose="020B0604020202020204" pitchFamily="34" charset="0"/>
              </a:rPr>
              <a:t> de </a:t>
            </a:r>
            <a:r>
              <a:rPr lang="es-ES" sz="1200" dirty="0" err="1">
                <a:latin typeface="Arial" panose="020B0604020202020204" pitchFamily="34" charset="0"/>
              </a:rPr>
              <a:t>treball</a:t>
            </a:r>
            <a:r>
              <a:rPr lang="es-ES" sz="1200" dirty="0">
                <a:latin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</a:rPr>
              <a:t>col·laboratiu</a:t>
            </a:r>
            <a:r>
              <a:rPr lang="es-ES" sz="1200" dirty="0">
                <a:latin typeface="Arial" panose="020B060402020202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  <a:p>
            <a:pPr marR="12700" algn="just"/>
            <a:r>
              <a:rPr lang="es-ES" sz="1200" dirty="0" err="1">
                <a:latin typeface="Arial" panose="020B0604020202020204" pitchFamily="34" charset="0"/>
              </a:rPr>
              <a:t>Competències</a:t>
            </a:r>
            <a:r>
              <a:rPr lang="es-ES" sz="1200" dirty="0">
                <a:latin typeface="Arial" panose="020B0604020202020204" pitchFamily="34" charset="0"/>
              </a:rPr>
              <a:t> de </a:t>
            </a:r>
            <a:r>
              <a:rPr lang="es-ES" sz="1200" dirty="0" err="1">
                <a:latin typeface="Arial" panose="020B0604020202020204" pitchFamily="34" charset="0"/>
              </a:rPr>
              <a:t>l’àmbit</a:t>
            </a:r>
            <a:r>
              <a:rPr lang="es-ES" sz="1200" dirty="0">
                <a:latin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</a:rPr>
              <a:t>d’aprendre</a:t>
            </a:r>
            <a:r>
              <a:rPr lang="es-ES" sz="1200" dirty="0">
                <a:latin typeface="Arial" panose="020B0604020202020204" pitchFamily="34" charset="0"/>
              </a:rPr>
              <a:t> a </a:t>
            </a:r>
            <a:r>
              <a:rPr lang="es-ES" sz="1200" dirty="0" err="1">
                <a:latin typeface="Arial" panose="020B0604020202020204" pitchFamily="34" charset="0"/>
              </a:rPr>
              <a:t>aprendre</a:t>
            </a:r>
            <a:r>
              <a:rPr lang="es-ES" sz="1200" dirty="0">
                <a:latin typeface="Arial" panose="020B0604020202020204" pitchFamily="34" charset="0"/>
              </a:rPr>
              <a:t> </a:t>
            </a:r>
          </a:p>
          <a:p>
            <a:pPr marR="12700" algn="just"/>
            <a:r>
              <a:rPr lang="es-ES" sz="1200" dirty="0" err="1">
                <a:latin typeface="Arial" panose="020B0604020202020204" pitchFamily="34" charset="0"/>
              </a:rPr>
              <a:t>Competències</a:t>
            </a:r>
            <a:r>
              <a:rPr lang="es-ES" sz="1200" dirty="0">
                <a:latin typeface="Arial" panose="020B0604020202020204" pitchFamily="34" charset="0"/>
              </a:rPr>
              <a:t> de </a:t>
            </a:r>
            <a:r>
              <a:rPr lang="es-ES" sz="1200" dirty="0" err="1">
                <a:latin typeface="Arial" panose="020B0604020202020204" pitchFamily="34" charset="0"/>
              </a:rPr>
              <a:t>l’àmbit</a:t>
            </a:r>
            <a:r>
              <a:rPr lang="es-ES" sz="1200" dirty="0">
                <a:latin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</a:rPr>
              <a:t>d’autonomia</a:t>
            </a:r>
            <a:r>
              <a:rPr lang="es-ES" sz="1200" dirty="0">
                <a:latin typeface="Arial" panose="020B0604020202020204" pitchFamily="34" charset="0"/>
              </a:rPr>
              <a:t> i iniciativa personal</a:t>
            </a:r>
          </a:p>
          <a:p>
            <a:pPr marR="12700"/>
            <a:r>
              <a:rPr lang="es-ES" sz="1200" dirty="0" err="1">
                <a:latin typeface="Arial" panose="020B0604020202020204" pitchFamily="34" charset="0"/>
              </a:rPr>
              <a:t>Competència</a:t>
            </a:r>
            <a:r>
              <a:rPr lang="es-ES" sz="1200" dirty="0">
                <a:latin typeface="Arial" panose="020B0604020202020204" pitchFamily="34" charset="0"/>
              </a:rPr>
              <a:t> lingüística</a:t>
            </a:r>
            <a:br>
              <a:rPr lang="es-ES" sz="1800" dirty="0">
                <a:latin typeface="Arial" panose="020B0604020202020204" pitchFamily="34" charset="0"/>
              </a:rPr>
            </a:br>
            <a:endParaRPr lang="es-ES" sz="1800" dirty="0">
              <a:latin typeface="Arial" panose="020B0604020202020204" pitchFamily="34" charset="0"/>
            </a:endParaRPr>
          </a:p>
        </p:txBody>
      </p:sp>
      <p:sp>
        <p:nvSpPr>
          <p:cNvPr id="7" name="Contenidor de text 6">
            <a:extLst>
              <a:ext uri="{FF2B5EF4-FFF2-40B4-BE49-F238E27FC236}">
                <a16:creationId xmlns:a16="http://schemas.microsoft.com/office/drawing/2014/main" id="{408EA7CA-68A2-4978-B723-81A3D67DB99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67" y="2444250"/>
            <a:ext cx="3184800" cy="2157900"/>
          </a:xfrm>
        </p:spPr>
        <p:txBody>
          <a:bodyPr/>
          <a:lstStyle/>
          <a:p>
            <a:r>
              <a:rPr lang="ca-ES" sz="1200" dirty="0"/>
              <a:t>Descriure i utilitzar </a:t>
            </a:r>
            <a:r>
              <a:rPr lang="ca-ES" sz="1200" dirty="0" err="1"/>
              <a:t>difererents</a:t>
            </a:r>
            <a:r>
              <a:rPr lang="ca-ES" sz="1200" dirty="0"/>
              <a:t> sistemes d’impressió 3D</a:t>
            </a:r>
          </a:p>
          <a:p>
            <a:r>
              <a:rPr lang="ca-ES" sz="1200" dirty="0"/>
              <a:t>Identificar les principals parts de les impressores 3D i els materials que s’utilitzen</a:t>
            </a:r>
          </a:p>
          <a:p>
            <a:r>
              <a:rPr lang="ca-ES" sz="1200" dirty="0"/>
              <a:t>Dissenyar objectes senzills en 3D utilitzant </a:t>
            </a:r>
            <a:r>
              <a:rPr lang="ca-ES" sz="1200" dirty="0" err="1"/>
              <a:t>tinkercad</a:t>
            </a:r>
            <a:endParaRPr lang="ca-ES" sz="1200" dirty="0"/>
          </a:p>
          <a:p>
            <a:r>
              <a:rPr lang="ca-ES" sz="1200" dirty="0"/>
              <a:t>Valorar les possibilitats del disseny i impressió 3D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>
            <a:spLocks noGrp="1"/>
          </p:cNvSpPr>
          <p:nvPr>
            <p:ph type="body" idx="1"/>
          </p:nvPr>
        </p:nvSpPr>
        <p:spPr>
          <a:xfrm>
            <a:off x="399791" y="1097879"/>
            <a:ext cx="4326900" cy="3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Impressió 3D</a:t>
            </a:r>
          </a:p>
          <a:p>
            <a:pPr marL="285750" indent="-285750">
              <a:spcAft>
                <a:spcPts val="1600"/>
              </a:spcAft>
            </a:pPr>
            <a:r>
              <a:rPr lang="ca-ES" dirty="0"/>
              <a:t>El món d’impressió 3D</a:t>
            </a:r>
          </a:p>
          <a:p>
            <a:pPr marL="285750" indent="-285750">
              <a:spcAft>
                <a:spcPts val="1600"/>
              </a:spcAft>
            </a:pPr>
            <a:r>
              <a:rPr lang="ca-ES" dirty="0"/>
              <a:t>Tècniques de disseny i impressió </a:t>
            </a:r>
          </a:p>
          <a:p>
            <a:pPr marL="285750" indent="-285750">
              <a:spcAft>
                <a:spcPts val="1600"/>
              </a:spcAft>
            </a:pPr>
            <a:r>
              <a:rPr lang="ca-ES" dirty="0"/>
              <a:t>Materials</a:t>
            </a:r>
          </a:p>
          <a:p>
            <a:pPr marL="285750" indent="-285750">
              <a:spcAft>
                <a:spcPts val="1600"/>
              </a:spcAft>
            </a:pPr>
            <a:r>
              <a:rPr lang="ca-ES" dirty="0"/>
              <a:t>D.A.O</a:t>
            </a:r>
          </a:p>
          <a:p>
            <a:pPr marL="285750" indent="-285750">
              <a:spcAft>
                <a:spcPts val="1600"/>
              </a:spcAft>
            </a:pPr>
            <a:r>
              <a:rPr lang="ca-ES" dirty="0"/>
              <a:t>Disseny amb </a:t>
            </a:r>
            <a:r>
              <a:rPr lang="ca-ES" dirty="0" err="1"/>
              <a:t>Tinkercad</a:t>
            </a:r>
            <a:endParaRPr lang="ca-ES" dirty="0"/>
          </a:p>
          <a:p>
            <a:pPr marL="285750" indent="-285750">
              <a:spcAft>
                <a:spcPts val="1600"/>
              </a:spcAft>
            </a:pPr>
            <a:r>
              <a:rPr lang="ca-ES" dirty="0" err="1"/>
              <a:t>Ímpressió</a:t>
            </a:r>
            <a:r>
              <a:rPr lang="ca-ES" dirty="0"/>
              <a:t> amb Cura</a:t>
            </a:r>
          </a:p>
          <a:p>
            <a:pPr marL="285750" indent="-285750">
              <a:spcAft>
                <a:spcPts val="1600"/>
              </a:spcAft>
            </a:pPr>
            <a:r>
              <a:rPr lang="ca-ES" dirty="0"/>
              <a:t>Ús d’una impressora 3D</a:t>
            </a:r>
            <a:endParaRPr dirty="0"/>
          </a:p>
        </p:txBody>
      </p:sp>
      <p:sp>
        <p:nvSpPr>
          <p:cNvPr id="258" name="Google Shape;258;p32"/>
          <p:cNvSpPr txBox="1">
            <a:spLocks noGrp="1"/>
          </p:cNvSpPr>
          <p:nvPr>
            <p:ph type="body" idx="2"/>
          </p:nvPr>
        </p:nvSpPr>
        <p:spPr>
          <a:xfrm>
            <a:off x="4652575" y="1217327"/>
            <a:ext cx="4326900" cy="3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Identificació de les parts i característiques fonamentals impressió 3D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Disseny d’objectes senzills creats amb </a:t>
            </a:r>
            <a:r>
              <a:rPr lang="ca-ES" dirty="0" err="1"/>
              <a:t>Tinkercad</a:t>
            </a:r>
            <a:endParaRPr lang="ca-E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Utilització de tecnologia per crear objectes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Valoració de </a:t>
            </a:r>
            <a:r>
              <a:rPr lang="ca-ES" dirty="0" err="1"/>
              <a:t>lús</a:t>
            </a:r>
            <a:r>
              <a:rPr lang="ca-ES" dirty="0"/>
              <a:t> d’impressores 3D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Us de la creativitat per millorar els projectes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/>
          <p:nvPr/>
        </p:nvSpPr>
        <p:spPr>
          <a:xfrm>
            <a:off x="7927050" y="80675"/>
            <a:ext cx="10827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 u="sng">
                <a:solidFill>
                  <a:srgbClr val="EFEFEF"/>
                </a:solidFill>
                <a:hlinkClick r:id="rId3"/>
              </a:rPr>
              <a:t>Ajuda</a:t>
            </a:r>
            <a:endParaRPr sz="2400" b="1">
              <a:solidFill>
                <a:srgbClr val="EFEFE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0C301C-29D8-4B38-A765-2706C55BB5A8}"/>
              </a:ext>
            </a:extLst>
          </p:cNvPr>
          <p:cNvSpPr/>
          <p:nvPr/>
        </p:nvSpPr>
        <p:spPr>
          <a:xfrm>
            <a:off x="908858" y="2011204"/>
            <a:ext cx="729303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L’alumnat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té unes pautes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bàsiques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i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models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per a la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realització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del repte, la manera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com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el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resolen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depèn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de la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seva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creativitat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i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destresa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Les activitats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són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graduades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de manera que cada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cop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que es pasa a la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següent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activitat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augmenta la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dificultat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. Cada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alumne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treballarà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al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seu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propi ritme,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demanant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ajuda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al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professorat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o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als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companys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, un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cop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acabada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l’activitat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aquesta es presenta per la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seva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avaluació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.</a:t>
            </a:r>
            <a:endParaRPr lang="es-ES" dirty="0"/>
          </a:p>
          <a:p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Es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demana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una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ampliació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del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disseny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fomentant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la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seva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95959"/>
                </a:solidFill>
                <a:latin typeface="Arial" panose="020B0604020202020204" pitchFamily="34" charset="0"/>
              </a:rPr>
              <a:t>creativitat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s-ES" dirty="0"/>
              <a:t>Els programes els </a:t>
            </a:r>
            <a:r>
              <a:rPr lang="es-ES" dirty="0" err="1"/>
              <a:t>realitzan</a:t>
            </a:r>
            <a:r>
              <a:rPr lang="es-ES" dirty="0"/>
              <a:t> els </a:t>
            </a:r>
            <a:r>
              <a:rPr lang="es-ES" dirty="0" err="1"/>
              <a:t>alumnes</a:t>
            </a:r>
            <a:r>
              <a:rPr lang="es-ES" dirty="0"/>
              <a:t> </a:t>
            </a:r>
            <a:r>
              <a:rPr lang="es-ES" dirty="0" err="1"/>
              <a:t>individualment</a:t>
            </a:r>
            <a:r>
              <a:rPr lang="es-ES" dirty="0"/>
              <a:t>, però </a:t>
            </a:r>
            <a:r>
              <a:rPr lang="es-ES" dirty="0" err="1"/>
              <a:t>s’aseuen</a:t>
            </a:r>
            <a:r>
              <a:rPr lang="es-ES" dirty="0"/>
              <a:t> en </a:t>
            </a:r>
            <a:r>
              <a:rPr lang="es-ES" dirty="0" err="1"/>
              <a:t>grups</a:t>
            </a:r>
            <a:r>
              <a:rPr lang="es-ES" dirty="0"/>
              <a:t> de dos per </a:t>
            </a:r>
            <a:r>
              <a:rPr lang="es-ES" dirty="0" err="1"/>
              <a:t>ajudar</a:t>
            </a:r>
            <a:r>
              <a:rPr lang="es-ES" dirty="0"/>
              <a:t>-se entre </a:t>
            </a:r>
            <a:r>
              <a:rPr lang="es-ES" dirty="0" err="1"/>
              <a:t>ells</a:t>
            </a:r>
            <a:r>
              <a:rPr lang="es-ES" dirty="0"/>
              <a:t>, avaluar-se i </a:t>
            </a:r>
            <a:r>
              <a:rPr lang="es-ES" dirty="0" err="1"/>
              <a:t>coavaluar</a:t>
            </a:r>
            <a:r>
              <a:rPr lang="es-ES" dirty="0"/>
              <a:t>-se.</a:t>
            </a:r>
          </a:p>
          <a:p>
            <a:r>
              <a:rPr lang="es-ES" dirty="0"/>
              <a:t>Hi ha un repte final ( </a:t>
            </a:r>
            <a:r>
              <a:rPr lang="es-ES" dirty="0" err="1"/>
              <a:t>realització</a:t>
            </a:r>
            <a:r>
              <a:rPr lang="es-ES" dirty="0"/>
              <a:t> de fer un </a:t>
            </a:r>
            <a:r>
              <a:rPr lang="es-ES" dirty="0" err="1"/>
              <a:t>clauer</a:t>
            </a:r>
            <a:r>
              <a:rPr lang="es-ES" dirty="0"/>
              <a:t>) els dos </a:t>
            </a:r>
            <a:r>
              <a:rPr lang="es-ES" dirty="0" err="1"/>
              <a:t>millors</a:t>
            </a:r>
            <a:r>
              <a:rPr lang="es-ES" dirty="0"/>
              <a:t> </a:t>
            </a:r>
            <a:r>
              <a:rPr lang="es-ES" dirty="0" err="1"/>
              <a:t>alumnes</a:t>
            </a:r>
            <a:r>
              <a:rPr lang="es-ES" dirty="0"/>
              <a:t> de cada clase </a:t>
            </a:r>
            <a:r>
              <a:rPr lang="es-ES" dirty="0" err="1"/>
              <a:t>tindran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a </a:t>
            </a:r>
            <a:r>
              <a:rPr lang="es-ES" dirty="0" err="1"/>
              <a:t>premi</a:t>
            </a:r>
            <a:r>
              <a:rPr lang="es-ES" dirty="0"/>
              <a:t> </a:t>
            </a:r>
            <a:r>
              <a:rPr lang="es-ES" dirty="0" err="1"/>
              <a:t>l’impressió</a:t>
            </a:r>
            <a:r>
              <a:rPr lang="es-ES" dirty="0"/>
              <a:t> del </a:t>
            </a:r>
            <a:r>
              <a:rPr lang="es-ES" dirty="0" err="1"/>
              <a:t>clauer</a:t>
            </a:r>
            <a:r>
              <a:rPr lang="es-ES" dirty="0"/>
              <a:t>.</a:t>
            </a:r>
          </a:p>
          <a:p>
            <a:endParaRPr lang="es-ES" dirty="0"/>
          </a:p>
          <a:p>
            <a:br>
              <a:rPr lang="es-ES" dirty="0"/>
            </a:br>
            <a:br>
              <a:rPr lang="es-ES" dirty="0"/>
            </a:br>
            <a:endParaRPr lang="es-ES" dirty="0"/>
          </a:p>
          <a:p>
            <a:br>
              <a:rPr lang="es-ES" dirty="0"/>
            </a:br>
            <a:endParaRPr lang="ca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/>
        </p:nvSpPr>
        <p:spPr>
          <a:xfrm>
            <a:off x="722075" y="721675"/>
            <a:ext cx="62274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 b="1">
                <a:solidFill>
                  <a:schemeClr val="accent6"/>
                </a:solidFill>
              </a:rPr>
              <a:t>Com avaluaràs la competència de l’alumnat? </a:t>
            </a:r>
            <a:endParaRPr sz="1100" b="1">
              <a:solidFill>
                <a:schemeClr val="accent6"/>
              </a:solidFill>
            </a:endParaRPr>
          </a:p>
        </p:txBody>
      </p:sp>
      <p:sp>
        <p:nvSpPr>
          <p:cNvPr id="269" name="Google Shape;269;p34"/>
          <p:cNvSpPr txBox="1"/>
          <p:nvPr/>
        </p:nvSpPr>
        <p:spPr>
          <a:xfrm>
            <a:off x="1643550" y="205038"/>
            <a:ext cx="5856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lt1"/>
                </a:solidFill>
              </a:rPr>
              <a:t>Avaluació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432750" y="1585625"/>
            <a:ext cx="7949100" cy="3424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1" name="Google Shape;271;p34" descr="engranat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675"/>
            <a:ext cx="681850" cy="55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 txBox="1"/>
          <p:nvPr/>
        </p:nvSpPr>
        <p:spPr>
          <a:xfrm>
            <a:off x="722075" y="1007850"/>
            <a:ext cx="78705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 b="1">
                <a:solidFill>
                  <a:srgbClr val="CCCCCC"/>
                </a:solidFill>
              </a:rPr>
              <a:t>Avaluació formativa, autoavaluació, coavaluació,...tenint en compte els criteris i indicadors d’avaluació establerts.</a:t>
            </a:r>
            <a:endParaRPr sz="1100" b="1">
              <a:solidFill>
                <a:srgbClr val="CCCCCC"/>
              </a:solidFill>
            </a:endParaRPr>
          </a:p>
        </p:txBody>
      </p:sp>
      <p:sp>
        <p:nvSpPr>
          <p:cNvPr id="273" name="Google Shape;273;p34"/>
          <p:cNvSpPr txBox="1"/>
          <p:nvPr/>
        </p:nvSpPr>
        <p:spPr>
          <a:xfrm>
            <a:off x="762150" y="1499775"/>
            <a:ext cx="17445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 b="1">
                <a:solidFill>
                  <a:srgbClr val="666666"/>
                </a:solidFill>
              </a:rPr>
              <a:t>Modalitat d’avaluació:</a:t>
            </a:r>
            <a:endParaRPr sz="1100" b="1">
              <a:solidFill>
                <a:srgbClr val="666666"/>
              </a:solidFill>
            </a:endParaRPr>
          </a:p>
        </p:txBody>
      </p:sp>
      <p:sp>
        <p:nvSpPr>
          <p:cNvPr id="274" name="Google Shape;274;p34"/>
          <p:cNvSpPr txBox="1"/>
          <p:nvPr/>
        </p:nvSpPr>
        <p:spPr>
          <a:xfrm>
            <a:off x="830750" y="3337500"/>
            <a:ext cx="18567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 b="1">
                <a:solidFill>
                  <a:srgbClr val="666666"/>
                </a:solidFill>
              </a:rPr>
              <a:t>Instruments d’avaluació:</a:t>
            </a:r>
            <a:endParaRPr sz="1100" b="1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4"/>
          <p:cNvSpPr txBox="1"/>
          <p:nvPr/>
        </p:nvSpPr>
        <p:spPr>
          <a:xfrm>
            <a:off x="939125" y="1899925"/>
            <a:ext cx="69711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 err="1"/>
              <a:t>Avaluació</a:t>
            </a:r>
            <a:r>
              <a:rPr lang="es-ES" dirty="0"/>
              <a:t> </a:t>
            </a:r>
            <a:r>
              <a:rPr lang="es-ES" dirty="0" err="1"/>
              <a:t>continua,al</a:t>
            </a:r>
            <a:r>
              <a:rPr lang="es-ES" dirty="0"/>
              <a:t> final de cada </a:t>
            </a:r>
            <a:r>
              <a:rPr lang="es-ES" dirty="0" err="1"/>
              <a:t>activitat</a:t>
            </a:r>
            <a:r>
              <a:rPr lang="es-ES" dirty="0"/>
              <a:t> els dos </a:t>
            </a:r>
            <a:r>
              <a:rPr lang="es-ES" dirty="0" err="1"/>
              <a:t>clauers</a:t>
            </a:r>
            <a:r>
              <a:rPr lang="es-ES" dirty="0"/>
              <a:t> que </a:t>
            </a:r>
            <a:r>
              <a:rPr lang="es-ES" dirty="0" err="1"/>
              <a:t>són</a:t>
            </a:r>
            <a:r>
              <a:rPr lang="es-ES" dirty="0"/>
              <a:t> els que </a:t>
            </a:r>
            <a:r>
              <a:rPr lang="es-ES" dirty="0" err="1"/>
              <a:t>imprimirà</a:t>
            </a:r>
            <a:r>
              <a:rPr lang="es-ES" dirty="0"/>
              <a:t> el departamento de </a:t>
            </a:r>
            <a:r>
              <a:rPr lang="es-ES" dirty="0" err="1"/>
              <a:t>tecnologiaEl</a:t>
            </a:r>
            <a:r>
              <a:rPr lang="es-ES" dirty="0"/>
              <a:t> </a:t>
            </a:r>
            <a:r>
              <a:rPr lang="es-ES" dirty="0" err="1"/>
              <a:t>treball</a:t>
            </a:r>
            <a:r>
              <a:rPr lang="es-ES" dirty="0"/>
              <a:t> propi i </a:t>
            </a:r>
            <a:r>
              <a:rPr lang="es-ES" dirty="0" err="1"/>
              <a:t>l’ajuda</a:t>
            </a:r>
            <a:r>
              <a:rPr lang="es-ES" dirty="0"/>
              <a:t> que </a:t>
            </a:r>
            <a:r>
              <a:rPr lang="es-ES" dirty="0" err="1"/>
              <a:t>l’alumne</a:t>
            </a:r>
            <a:r>
              <a:rPr lang="es-ES" dirty="0"/>
              <a:t> </a:t>
            </a:r>
            <a:r>
              <a:rPr lang="es-ES" dirty="0" err="1"/>
              <a:t>proporcioni</a:t>
            </a:r>
            <a:r>
              <a:rPr lang="es-ES" dirty="0"/>
              <a:t>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companys</a:t>
            </a:r>
            <a:r>
              <a:rPr lang="es-ES" dirty="0"/>
              <a:t> </a:t>
            </a:r>
            <a:r>
              <a:rPr lang="es-ES" dirty="0" err="1"/>
              <a:t>quant</a:t>
            </a:r>
            <a:r>
              <a:rPr lang="es-ES" dirty="0"/>
              <a:t> </a:t>
            </a:r>
            <a:r>
              <a:rPr lang="es-ES" dirty="0" err="1"/>
              <a:t>tingui</a:t>
            </a:r>
            <a:r>
              <a:rPr lang="es-ES" dirty="0"/>
              <a:t> </a:t>
            </a:r>
            <a:r>
              <a:rPr lang="es-ES" dirty="0" err="1"/>
              <a:t>ocasió</a:t>
            </a:r>
            <a:r>
              <a:rPr lang="es-ES" dirty="0"/>
              <a:t>.  </a:t>
            </a:r>
          </a:p>
          <a:p>
            <a:pPr fontAlgn="base"/>
            <a:r>
              <a:rPr lang="es-ES" dirty="0"/>
              <a:t>Que </a:t>
            </a:r>
            <a:r>
              <a:rPr lang="es-ES" dirty="0" err="1"/>
              <a:t>l’alumne</a:t>
            </a:r>
            <a:r>
              <a:rPr lang="es-ES" dirty="0"/>
              <a:t> </a:t>
            </a:r>
            <a:r>
              <a:rPr lang="es-ES" dirty="0" err="1"/>
              <a:t>sigui</a:t>
            </a:r>
            <a:r>
              <a:rPr lang="es-ES" dirty="0"/>
              <a:t> </a:t>
            </a:r>
            <a:r>
              <a:rPr lang="es-ES" dirty="0" err="1"/>
              <a:t>autònom</a:t>
            </a:r>
            <a:r>
              <a:rPr lang="es-ES" dirty="0"/>
              <a:t> en la </a:t>
            </a:r>
            <a:r>
              <a:rPr lang="es-ES" dirty="0" err="1"/>
              <a:t>resolució</a:t>
            </a:r>
            <a:r>
              <a:rPr lang="es-ES" dirty="0"/>
              <a:t> de les tasques i en la </a:t>
            </a:r>
            <a:r>
              <a:rPr lang="es-ES" dirty="0" err="1"/>
              <a:t>superació</a:t>
            </a:r>
            <a:r>
              <a:rPr lang="es-ES" dirty="0"/>
              <a:t> de les </a:t>
            </a:r>
            <a:r>
              <a:rPr lang="es-ES" dirty="0" err="1"/>
              <a:t>dificultats</a:t>
            </a:r>
            <a:r>
              <a:rPr lang="es-ES" dirty="0"/>
              <a:t>.</a:t>
            </a:r>
          </a:p>
          <a:p>
            <a:pPr fontAlgn="base"/>
            <a:r>
              <a:rPr lang="es-ES" dirty="0" err="1"/>
              <a:t>L’esforç</a:t>
            </a:r>
            <a:r>
              <a:rPr lang="es-ES" dirty="0"/>
              <a:t> i </a:t>
            </a:r>
            <a:r>
              <a:rPr lang="es-ES" dirty="0" err="1"/>
              <a:t>dedicació</a:t>
            </a:r>
            <a:r>
              <a:rPr lang="es-ES" dirty="0"/>
              <a:t> de </a:t>
            </a:r>
            <a:r>
              <a:rPr lang="es-ES" dirty="0" err="1"/>
              <a:t>l’alumne</a:t>
            </a:r>
            <a:r>
              <a:rPr lang="es-ES" dirty="0"/>
              <a:t> per </a:t>
            </a:r>
            <a:r>
              <a:rPr lang="es-ES" dirty="0" err="1"/>
              <a:t>resoldre</a:t>
            </a:r>
            <a:r>
              <a:rPr lang="es-ES" dirty="0"/>
              <a:t> </a:t>
            </a:r>
            <a:r>
              <a:rPr lang="es-ES" dirty="0" err="1"/>
              <a:t>l’activitat</a:t>
            </a:r>
            <a:endParaRPr lang="es-ES" dirty="0"/>
          </a:p>
          <a:p>
            <a:endParaRPr lang="es-ES" dirty="0"/>
          </a:p>
          <a:p>
            <a:br>
              <a:rPr lang="es-ES" dirty="0"/>
            </a:br>
            <a:endParaRPr lang="es-ES" dirty="0"/>
          </a:p>
        </p:txBody>
      </p:sp>
      <p:sp>
        <p:nvSpPr>
          <p:cNvPr id="13" name="Google Shape;275;p34">
            <a:extLst>
              <a:ext uri="{FF2B5EF4-FFF2-40B4-BE49-F238E27FC236}">
                <a16:creationId xmlns:a16="http://schemas.microsoft.com/office/drawing/2014/main" id="{3668B354-9C2C-4FB9-A44B-B45F3A23A701}"/>
              </a:ext>
            </a:extLst>
          </p:cNvPr>
          <p:cNvSpPr txBox="1"/>
          <p:nvPr/>
        </p:nvSpPr>
        <p:spPr>
          <a:xfrm>
            <a:off x="922625" y="3582321"/>
            <a:ext cx="69711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El </a:t>
            </a:r>
            <a:r>
              <a:rPr lang="es-ES" dirty="0" err="1"/>
              <a:t>treball</a:t>
            </a:r>
            <a:r>
              <a:rPr lang="es-ES" dirty="0"/>
              <a:t> propi i </a:t>
            </a:r>
            <a:r>
              <a:rPr lang="es-ES" dirty="0" err="1"/>
              <a:t>l’ajuda</a:t>
            </a:r>
            <a:r>
              <a:rPr lang="es-ES" dirty="0"/>
              <a:t> que </a:t>
            </a:r>
            <a:r>
              <a:rPr lang="es-ES" dirty="0" err="1"/>
              <a:t>l’alumne</a:t>
            </a:r>
            <a:r>
              <a:rPr lang="es-ES" dirty="0"/>
              <a:t> </a:t>
            </a:r>
            <a:r>
              <a:rPr lang="es-ES" dirty="0" err="1"/>
              <a:t>proporcioni</a:t>
            </a:r>
            <a:r>
              <a:rPr lang="es-ES" dirty="0"/>
              <a:t>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companys</a:t>
            </a:r>
            <a:r>
              <a:rPr lang="es-ES" dirty="0"/>
              <a:t> </a:t>
            </a:r>
            <a:r>
              <a:rPr lang="es-ES" dirty="0" err="1"/>
              <a:t>quant</a:t>
            </a:r>
            <a:r>
              <a:rPr lang="es-ES" dirty="0"/>
              <a:t> </a:t>
            </a:r>
            <a:r>
              <a:rPr lang="es-ES" dirty="0" err="1"/>
              <a:t>tingui</a:t>
            </a:r>
            <a:r>
              <a:rPr lang="es-ES" dirty="0"/>
              <a:t> </a:t>
            </a:r>
            <a:r>
              <a:rPr lang="es-ES" dirty="0" err="1"/>
              <a:t>ocasió</a:t>
            </a:r>
            <a:r>
              <a:rPr lang="es-ES" dirty="0"/>
              <a:t>.  </a:t>
            </a:r>
          </a:p>
          <a:p>
            <a:pPr fontAlgn="base"/>
            <a:r>
              <a:rPr lang="es-ES" dirty="0"/>
              <a:t>Que </a:t>
            </a:r>
            <a:r>
              <a:rPr lang="es-ES" dirty="0" err="1"/>
              <a:t>l’alumne</a:t>
            </a:r>
            <a:r>
              <a:rPr lang="es-ES" dirty="0"/>
              <a:t> </a:t>
            </a:r>
            <a:r>
              <a:rPr lang="es-ES" dirty="0" err="1"/>
              <a:t>sigui</a:t>
            </a:r>
            <a:r>
              <a:rPr lang="es-ES" dirty="0"/>
              <a:t> </a:t>
            </a:r>
            <a:r>
              <a:rPr lang="es-ES" dirty="0" err="1"/>
              <a:t>autònom</a:t>
            </a:r>
            <a:r>
              <a:rPr lang="es-ES" dirty="0"/>
              <a:t> en la </a:t>
            </a:r>
            <a:r>
              <a:rPr lang="es-ES" dirty="0" err="1"/>
              <a:t>resolució</a:t>
            </a:r>
            <a:r>
              <a:rPr lang="es-ES" dirty="0"/>
              <a:t> de les tasques i en la </a:t>
            </a:r>
            <a:r>
              <a:rPr lang="es-ES" dirty="0" err="1"/>
              <a:t>superació</a:t>
            </a:r>
            <a:r>
              <a:rPr lang="es-ES" dirty="0"/>
              <a:t> de les </a:t>
            </a:r>
            <a:r>
              <a:rPr lang="es-ES" dirty="0" err="1"/>
              <a:t>dificultats</a:t>
            </a:r>
            <a:r>
              <a:rPr lang="es-ES" dirty="0"/>
              <a:t>.</a:t>
            </a:r>
          </a:p>
          <a:p>
            <a:pPr fontAlgn="base"/>
            <a:r>
              <a:rPr lang="es-ES" dirty="0" err="1"/>
              <a:t>L’esforç</a:t>
            </a:r>
            <a:r>
              <a:rPr lang="es-ES" dirty="0"/>
              <a:t> i </a:t>
            </a:r>
            <a:r>
              <a:rPr lang="es-ES" dirty="0" err="1"/>
              <a:t>dedicació</a:t>
            </a:r>
            <a:r>
              <a:rPr lang="es-ES" dirty="0"/>
              <a:t> de </a:t>
            </a:r>
            <a:r>
              <a:rPr lang="es-ES" dirty="0" err="1"/>
              <a:t>l’alumne</a:t>
            </a:r>
            <a:r>
              <a:rPr lang="es-ES" dirty="0"/>
              <a:t> per </a:t>
            </a:r>
            <a:r>
              <a:rPr lang="es-ES" dirty="0" err="1"/>
              <a:t>resoldre</a:t>
            </a:r>
            <a:r>
              <a:rPr lang="es-ES" dirty="0"/>
              <a:t> </a:t>
            </a:r>
            <a:r>
              <a:rPr lang="es-ES" dirty="0" err="1"/>
              <a:t>l’activitat</a:t>
            </a:r>
            <a:endParaRPr lang="es-ES" dirty="0"/>
          </a:p>
          <a:p>
            <a:pPr fontAlgn="base"/>
            <a:r>
              <a:rPr lang="es-ES" dirty="0" err="1"/>
              <a:t>Avaluació</a:t>
            </a:r>
            <a:r>
              <a:rPr lang="es-ES" dirty="0"/>
              <a:t> continua</a:t>
            </a:r>
          </a:p>
          <a:p>
            <a:pPr fontAlgn="base"/>
            <a:r>
              <a:rPr lang="es-ES" dirty="0" err="1"/>
              <a:t>Coavaluació</a:t>
            </a:r>
            <a:r>
              <a:rPr lang="es-ES" dirty="0"/>
              <a:t> per </a:t>
            </a:r>
            <a:r>
              <a:rPr lang="es-ES" dirty="0" err="1"/>
              <a:t>part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Companys per el </a:t>
            </a:r>
            <a:r>
              <a:rPr lang="es-ES" dirty="0" err="1"/>
              <a:t>projecte</a:t>
            </a:r>
            <a:r>
              <a:rPr lang="es-ES" dirty="0"/>
              <a:t> final el </a:t>
            </a:r>
            <a:r>
              <a:rPr lang="es-ES" dirty="0" err="1"/>
              <a:t>clauer</a:t>
            </a:r>
            <a:endParaRPr lang="es-ES" dirty="0"/>
          </a:p>
          <a:p>
            <a:endParaRPr lang="es-ES" dirty="0"/>
          </a:p>
          <a:p>
            <a:br>
              <a:rPr lang="es-ES" dirty="0"/>
            </a:b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FA5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 txBox="1">
            <a:spLocks noGrp="1"/>
          </p:cNvSpPr>
          <p:nvPr>
            <p:ph type="body" idx="1"/>
          </p:nvPr>
        </p:nvSpPr>
        <p:spPr>
          <a:xfrm>
            <a:off x="523200" y="1426000"/>
            <a:ext cx="3897600" cy="15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 err="1"/>
              <a:t>L’alumnat</a:t>
            </a:r>
            <a:r>
              <a:rPr lang="es-ES" dirty="0"/>
              <a:t> té unes pautes </a:t>
            </a:r>
            <a:r>
              <a:rPr lang="es-ES" dirty="0" err="1"/>
              <a:t>bàsiques</a:t>
            </a:r>
            <a:r>
              <a:rPr lang="es-ES" dirty="0"/>
              <a:t> i </a:t>
            </a:r>
            <a:r>
              <a:rPr lang="es-ES" dirty="0" err="1"/>
              <a:t>models</a:t>
            </a:r>
            <a:r>
              <a:rPr lang="es-ES" dirty="0"/>
              <a:t> per a la </a:t>
            </a:r>
            <a:r>
              <a:rPr lang="es-ES" dirty="0" err="1"/>
              <a:t>realització</a:t>
            </a:r>
            <a:r>
              <a:rPr lang="es-ES" dirty="0"/>
              <a:t> del repte, la manera </a:t>
            </a:r>
            <a:r>
              <a:rPr lang="es-ES" dirty="0" err="1"/>
              <a:t>com</a:t>
            </a:r>
            <a:r>
              <a:rPr lang="es-ES" dirty="0"/>
              <a:t> el </a:t>
            </a:r>
            <a:r>
              <a:rPr lang="es-ES" dirty="0" err="1"/>
              <a:t>resolen</a:t>
            </a:r>
            <a:r>
              <a:rPr lang="es-ES" dirty="0"/>
              <a:t> </a:t>
            </a:r>
            <a:r>
              <a:rPr lang="es-ES" dirty="0" err="1"/>
              <a:t>depèn</a:t>
            </a:r>
            <a:r>
              <a:rPr lang="es-ES" dirty="0"/>
              <a:t> de la </a:t>
            </a:r>
            <a:r>
              <a:rPr lang="es-ES" dirty="0" err="1"/>
              <a:t>seva</a:t>
            </a:r>
            <a:r>
              <a:rPr lang="es-ES" dirty="0"/>
              <a:t> </a:t>
            </a:r>
            <a:r>
              <a:rPr lang="es-ES" dirty="0" err="1"/>
              <a:t>creativitat</a:t>
            </a:r>
            <a:r>
              <a:rPr lang="es-ES" dirty="0"/>
              <a:t> i </a:t>
            </a:r>
            <a:r>
              <a:rPr lang="es-ES" dirty="0" err="1"/>
              <a:t>destresa</a:t>
            </a:r>
            <a:r>
              <a:rPr lang="es-ES" dirty="0"/>
              <a:t>.</a:t>
            </a:r>
          </a:p>
          <a:p>
            <a:r>
              <a:rPr lang="es-ES" dirty="0"/>
              <a:t>Els </a:t>
            </a:r>
            <a:r>
              <a:rPr lang="es-ES" dirty="0" err="1"/>
              <a:t>alumnes</a:t>
            </a:r>
            <a:r>
              <a:rPr lang="es-ES" dirty="0"/>
              <a:t> </a:t>
            </a:r>
            <a:r>
              <a:rPr lang="es-ES" dirty="0" err="1"/>
              <a:t>hauran</a:t>
            </a:r>
            <a:r>
              <a:rPr lang="es-ES" dirty="0"/>
              <a:t> </a:t>
            </a:r>
            <a:r>
              <a:rPr lang="es-ES" dirty="0" err="1"/>
              <a:t>d’escollir</a:t>
            </a:r>
            <a:r>
              <a:rPr lang="es-ES" dirty="0"/>
              <a:t> el </a:t>
            </a:r>
            <a:r>
              <a:rPr lang="es-ES" dirty="0" err="1"/>
              <a:t>millor</a:t>
            </a:r>
            <a:r>
              <a:rPr lang="es-ES" dirty="0"/>
              <a:t> </a:t>
            </a:r>
            <a:r>
              <a:rPr lang="es-ES" dirty="0" err="1"/>
              <a:t>disseny</a:t>
            </a:r>
            <a:r>
              <a:rPr lang="es-ES" dirty="0"/>
              <a:t> del </a:t>
            </a:r>
            <a:r>
              <a:rPr lang="es-ES" dirty="0" err="1"/>
              <a:t>clauer</a:t>
            </a:r>
            <a:endParaRPr lang="es-ES" dirty="0"/>
          </a:p>
          <a:p>
            <a:br>
              <a:rPr lang="es-ES" dirty="0"/>
            </a:br>
            <a:endParaRPr dirty="0"/>
          </a:p>
        </p:txBody>
      </p:sp>
      <p:sp>
        <p:nvSpPr>
          <p:cNvPr id="282" name="Google Shape;282;p35"/>
          <p:cNvSpPr txBox="1">
            <a:spLocks noGrp="1"/>
          </p:cNvSpPr>
          <p:nvPr>
            <p:ph type="body" idx="2"/>
          </p:nvPr>
        </p:nvSpPr>
        <p:spPr>
          <a:xfrm>
            <a:off x="4751550" y="1426000"/>
            <a:ext cx="3897600" cy="15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dirty="0"/>
              <a:t>Els alumnes han de fer </a:t>
            </a:r>
            <a:r>
              <a:rPr lang="ca-ES" dirty="0" err="1"/>
              <a:t>indivisualment</a:t>
            </a:r>
            <a:r>
              <a:rPr lang="ca-ES" dirty="0"/>
              <a:t> les activitats però s’asseuen en grup per poder ajudar-se en la realització dels projectes</a:t>
            </a:r>
            <a:endParaRPr dirty="0"/>
          </a:p>
        </p:txBody>
      </p:sp>
      <p:sp>
        <p:nvSpPr>
          <p:cNvPr id="283" name="Google Shape;283;p35"/>
          <p:cNvSpPr txBox="1">
            <a:spLocks noGrp="1"/>
          </p:cNvSpPr>
          <p:nvPr>
            <p:ph type="body" idx="3"/>
          </p:nvPr>
        </p:nvSpPr>
        <p:spPr>
          <a:xfrm>
            <a:off x="559225" y="3511450"/>
            <a:ext cx="8083800" cy="1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L’alumnat treballa al seu propi </a:t>
            </a:r>
            <a:r>
              <a:rPr lang="ca-ES" dirty="0" err="1"/>
              <a:t>ritme,entreguen</a:t>
            </a:r>
            <a:r>
              <a:rPr lang="ca-ES" dirty="0"/>
              <a:t> les activitats per avaluar al professor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>
            <a:spLocks noGrp="1"/>
          </p:cNvSpPr>
          <p:nvPr>
            <p:ph type="body" idx="1"/>
          </p:nvPr>
        </p:nvSpPr>
        <p:spPr>
          <a:xfrm>
            <a:off x="415800" y="1018950"/>
            <a:ext cx="8291700" cy="20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 err="1"/>
              <a:t>Ús</a:t>
            </a:r>
            <a:r>
              <a:rPr lang="es-ES" dirty="0"/>
              <a:t> </a:t>
            </a:r>
            <a:r>
              <a:rPr lang="es-ES" dirty="0" err="1"/>
              <a:t>d’ordinador</a:t>
            </a:r>
            <a:r>
              <a:rPr lang="es-ES" dirty="0"/>
              <a:t> </a:t>
            </a:r>
            <a:r>
              <a:rPr lang="es-ES" dirty="0" err="1"/>
              <a:t>portàtil</a:t>
            </a:r>
            <a:r>
              <a:rPr lang="es-ES" dirty="0"/>
              <a:t>, </a:t>
            </a:r>
            <a:r>
              <a:rPr lang="es-ES" dirty="0" err="1"/>
              <a:t>Ús</a:t>
            </a:r>
            <a:r>
              <a:rPr lang="es-ES" dirty="0"/>
              <a:t> de </a:t>
            </a:r>
            <a:r>
              <a:rPr lang="es-ES" dirty="0" err="1"/>
              <a:t>xarxa</a:t>
            </a:r>
            <a:r>
              <a:rPr lang="es-ES" dirty="0"/>
              <a:t> WIFI del centre</a:t>
            </a:r>
          </a:p>
          <a:p>
            <a:r>
              <a:rPr lang="es-ES" dirty="0" err="1"/>
              <a:t>Llibre</a:t>
            </a:r>
            <a:r>
              <a:rPr lang="es-ES" dirty="0"/>
              <a:t> digital de </a:t>
            </a:r>
            <a:r>
              <a:rPr lang="es-ES" dirty="0" err="1"/>
              <a:t>l’escola</a:t>
            </a:r>
            <a:endParaRPr lang="es-ES" dirty="0"/>
          </a:p>
          <a:p>
            <a:r>
              <a:rPr lang="es-ES" dirty="0"/>
              <a:t>Web on </a:t>
            </a:r>
            <a:r>
              <a:rPr lang="es-ES" dirty="0" err="1"/>
              <a:t>s’han</a:t>
            </a:r>
            <a:r>
              <a:rPr lang="es-ES" dirty="0"/>
              <a:t> </a:t>
            </a:r>
            <a:r>
              <a:rPr lang="es-ES" dirty="0" err="1"/>
              <a:t>pautat</a:t>
            </a:r>
            <a:r>
              <a:rPr lang="es-ES" dirty="0"/>
              <a:t> les activitats que han de realizar els </a:t>
            </a:r>
            <a:r>
              <a:rPr lang="es-ES" dirty="0" err="1"/>
              <a:t>alumnes</a:t>
            </a:r>
            <a:endParaRPr lang="es-ES" dirty="0"/>
          </a:p>
          <a:p>
            <a:r>
              <a:rPr lang="es-ES" dirty="0"/>
              <a:t>Web </a:t>
            </a:r>
            <a:r>
              <a:rPr lang="es-ES" dirty="0" err="1"/>
              <a:t>Tinkercad</a:t>
            </a:r>
            <a:endParaRPr lang="es-ES" dirty="0"/>
          </a:p>
          <a:p>
            <a:r>
              <a:rPr lang="es-ES" dirty="0" err="1"/>
              <a:t>Tutorials</a:t>
            </a:r>
            <a:r>
              <a:rPr lang="es-ES" dirty="0"/>
              <a:t> del  </a:t>
            </a:r>
            <a:r>
              <a:rPr lang="es-ES" dirty="0" err="1"/>
              <a:t>youtube</a:t>
            </a:r>
            <a:r>
              <a:rPr lang="es-ES" dirty="0"/>
              <a:t>, sobre con </a:t>
            </a:r>
            <a:r>
              <a:rPr lang="es-ES" dirty="0" err="1"/>
              <a:t>resoldre</a:t>
            </a:r>
            <a:r>
              <a:rPr lang="es-ES" dirty="0"/>
              <a:t> reptes de </a:t>
            </a:r>
            <a:r>
              <a:rPr lang="es-ES" dirty="0" err="1"/>
              <a:t>programació</a:t>
            </a:r>
            <a:endParaRPr lang="es-ES" dirty="0"/>
          </a:p>
          <a:p>
            <a:br>
              <a:rPr lang="es-ES" dirty="0"/>
            </a:br>
            <a:endParaRPr dirty="0"/>
          </a:p>
        </p:txBody>
      </p:sp>
      <p:sp>
        <p:nvSpPr>
          <p:cNvPr id="289" name="Google Shape;289;p36"/>
          <p:cNvSpPr txBox="1">
            <a:spLocks noGrp="1"/>
          </p:cNvSpPr>
          <p:nvPr>
            <p:ph type="body" idx="2"/>
          </p:nvPr>
        </p:nvSpPr>
        <p:spPr>
          <a:xfrm>
            <a:off x="415800" y="3588600"/>
            <a:ext cx="4002000" cy="12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Formació </a:t>
            </a:r>
            <a:r>
              <a:rPr lang="ca-ES" dirty="0" err="1"/>
              <a:t>xtec</a:t>
            </a:r>
            <a:endParaRPr lang="ca-E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dirty="0"/>
              <a:t>Formació </a:t>
            </a:r>
            <a:r>
              <a:rPr lang="ca-ES" dirty="0" err="1"/>
              <a:t>Tinkerlab</a:t>
            </a:r>
            <a:endParaRPr dirty="0"/>
          </a:p>
        </p:txBody>
      </p:sp>
      <p:sp>
        <p:nvSpPr>
          <p:cNvPr id="290" name="Google Shape;290;p36"/>
          <p:cNvSpPr txBox="1">
            <a:spLocks noGrp="1"/>
          </p:cNvSpPr>
          <p:nvPr>
            <p:ph type="body" idx="3"/>
          </p:nvPr>
        </p:nvSpPr>
        <p:spPr>
          <a:xfrm>
            <a:off x="4606800" y="3588600"/>
            <a:ext cx="4002000" cy="12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 err="1"/>
              <a:t>Ús</a:t>
            </a:r>
            <a:r>
              <a:rPr lang="es-ES" dirty="0"/>
              <a:t> </a:t>
            </a:r>
            <a:r>
              <a:rPr lang="es-ES" dirty="0" err="1"/>
              <a:t>d’ordinador</a:t>
            </a:r>
            <a:r>
              <a:rPr lang="es-ES" dirty="0"/>
              <a:t> </a:t>
            </a:r>
            <a:r>
              <a:rPr lang="es-ES" dirty="0" err="1"/>
              <a:t>portàtil</a:t>
            </a:r>
            <a:r>
              <a:rPr lang="es-ES" dirty="0"/>
              <a:t>, </a:t>
            </a:r>
            <a:r>
              <a:rPr lang="es-ES" dirty="0" err="1"/>
              <a:t>Ús</a:t>
            </a:r>
            <a:r>
              <a:rPr lang="es-ES" dirty="0"/>
              <a:t> de </a:t>
            </a:r>
            <a:r>
              <a:rPr lang="es-ES" dirty="0" err="1"/>
              <a:t>xarxa</a:t>
            </a:r>
            <a:r>
              <a:rPr lang="es-ES" dirty="0"/>
              <a:t> WIFI del centre</a:t>
            </a:r>
          </a:p>
          <a:p>
            <a:r>
              <a:rPr lang="es-ES" dirty="0"/>
              <a:t>Registrar-se web del </a:t>
            </a:r>
            <a:r>
              <a:rPr lang="es-ES" dirty="0" err="1"/>
              <a:t>Tinkercad</a:t>
            </a:r>
            <a:br>
              <a:rPr lang="es-ES" dirty="0"/>
            </a:b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Office PowerPoint</Application>
  <PresentationFormat>Presentació en pantalla (16:9)</PresentationFormat>
  <Paragraphs>116</Paragraphs>
  <Slides>15</Slides>
  <Notes>14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cp:lastModifiedBy>Montse Bellot Aubanell</cp:lastModifiedBy>
  <cp:revision>13</cp:revision>
  <dcterms:modified xsi:type="dcterms:W3CDTF">2019-05-03T11:00:11Z</dcterms:modified>
</cp:coreProperties>
</file>