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08" y="-19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CE399A-AA94-4743-8862-9CAEC5D397ED}" type="datetimeFigureOut">
              <a:rPr lang="es-ES" smtClean="0"/>
              <a:t>20/10/2009</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09AE1-C11A-499F-9FFB-DADFB51A5641}" type="slidenum">
              <a:rPr lang="es-ES" smtClean="0"/>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7AF09AE1-C11A-499F-9FFB-DADFB51A5641}" type="slidenum">
              <a:rPr lang="es-ES" smtClean="0"/>
              <a:t>1</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s-ES" smtClean="0"/>
              <a:t>Haga clic para modificar el estilo de título del patrón</a:t>
            </a:r>
            <a:endParaRPr kumimoji="0" lang="en-US"/>
          </a:p>
        </p:txBody>
      </p:sp>
      <p:sp>
        <p:nvSpPr>
          <p:cNvPr id="28" name="27 Marcador de fecha"/>
          <p:cNvSpPr>
            <a:spLocks noGrp="1"/>
          </p:cNvSpPr>
          <p:nvPr>
            <p:ph type="dt" sz="half" idx="10"/>
          </p:nvPr>
        </p:nvSpPr>
        <p:spPr/>
        <p:txBody>
          <a:bodyPr/>
          <a:lstStyle/>
          <a:p>
            <a:fld id="{4A2D04A6-A8D0-4CF3-8EA8-183812D446C8}" type="datetimeFigureOut">
              <a:rPr lang="es-ES" smtClean="0"/>
              <a:t>20/10/2009</a:t>
            </a:fld>
            <a:endParaRPr lang="es-ES"/>
          </a:p>
        </p:txBody>
      </p:sp>
      <p:sp>
        <p:nvSpPr>
          <p:cNvPr id="17" name="16 Marcador de pie de página"/>
          <p:cNvSpPr>
            <a:spLocks noGrp="1"/>
          </p:cNvSpPr>
          <p:nvPr>
            <p:ph type="ftr" sz="quarter" idx="11"/>
          </p:nvPr>
        </p:nvSpPr>
        <p:spPr/>
        <p:txBody>
          <a:bodyPr/>
          <a:lstStyle/>
          <a:p>
            <a:endParaRPr lang="es-ES"/>
          </a:p>
        </p:txBody>
      </p:sp>
      <p:sp>
        <p:nvSpPr>
          <p:cNvPr id="29" name="28 Marcador de número de diapositiva"/>
          <p:cNvSpPr>
            <a:spLocks noGrp="1"/>
          </p:cNvSpPr>
          <p:nvPr>
            <p:ph type="sldNum" sz="quarter" idx="12"/>
          </p:nvPr>
        </p:nvSpPr>
        <p:spPr/>
        <p:txBody>
          <a:bodyPr/>
          <a:lstStyle/>
          <a:p>
            <a:fld id="{CBCC4DB7-AD15-49C2-9167-33A6AB6D2A37}" type="slidenum">
              <a:rPr lang="es-ES" smtClean="0"/>
              <a:t>‹Nº›</a:t>
            </a:fld>
            <a:endParaRPr lang="es-ES"/>
          </a:p>
        </p:txBody>
      </p:sp>
      <p:sp>
        <p:nvSpPr>
          <p:cNvPr id="9" name="8 Subtítulo"/>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Tree>
  </p:cSld>
  <p:clrMapOvr>
    <a:masterClrMapping/>
  </p:clrMapOvr>
  <p:transition spd="med">
    <p:fade/>
    <p:sndAc>
      <p:stSnd>
        <p:snd r:embed="rId1" name="applause.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A2D04A6-A8D0-4CF3-8EA8-183812D446C8}" type="datetimeFigureOut">
              <a:rPr lang="es-ES" smtClean="0"/>
              <a:t>20/10/2009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BCC4DB7-AD15-49C2-9167-33A6AB6D2A37}" type="slidenum">
              <a:rPr lang="es-ES" smtClean="0"/>
              <a:t>‹Nº›</a:t>
            </a:fld>
            <a:endParaRPr lang="es-ES"/>
          </a:p>
        </p:txBody>
      </p:sp>
    </p:spTree>
  </p:cSld>
  <p:clrMapOvr>
    <a:masterClrMapping/>
  </p:clrMapOvr>
  <p:transition spd="med">
    <p:fade/>
    <p:sndAc>
      <p:stSnd>
        <p:snd r:embed="rId1" name="applause.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A2D04A6-A8D0-4CF3-8EA8-183812D446C8}" type="datetimeFigureOut">
              <a:rPr lang="es-ES" smtClean="0"/>
              <a:t>20/10/2009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BCC4DB7-AD15-49C2-9167-33A6AB6D2A37}" type="slidenum">
              <a:rPr lang="es-ES" smtClean="0"/>
              <a:t>‹Nº›</a:t>
            </a:fld>
            <a:endParaRPr lang="es-ES"/>
          </a:p>
        </p:txBody>
      </p:sp>
    </p:spTree>
  </p:cSld>
  <p:clrMapOvr>
    <a:masterClrMapping/>
  </p:clrMapOvr>
  <p:transition spd="med">
    <p:fade/>
    <p:sndAc>
      <p:stSnd>
        <p:snd r:embed="rId1" name="applause.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A2D04A6-A8D0-4CF3-8EA8-183812D446C8}" type="datetimeFigureOut">
              <a:rPr lang="es-ES" smtClean="0"/>
              <a:t>20/10/2009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BCC4DB7-AD15-49C2-9167-33A6AB6D2A37}" type="slidenum">
              <a:rPr lang="es-ES" smtClean="0"/>
              <a:t>‹Nº›</a:t>
            </a:fld>
            <a:endParaRPr lang="es-ES"/>
          </a:p>
        </p:txBody>
      </p:sp>
    </p:spTree>
  </p:cSld>
  <p:clrMapOvr>
    <a:masterClrMapping/>
  </p:clrMapOvr>
  <p:transition spd="med">
    <p:fade/>
    <p:sndAc>
      <p:stSnd>
        <p:snd r:embed="rId1" name="applause.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3">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4A2D04A6-A8D0-4CF3-8EA8-183812D446C8}" type="datetimeFigureOut">
              <a:rPr lang="es-ES" smtClean="0"/>
              <a:t>20/10/2009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a:xfrm>
            <a:off x="7924800" y="6416675"/>
            <a:ext cx="762000" cy="365125"/>
          </a:xfrm>
        </p:spPr>
        <p:txBody>
          <a:bodyPr/>
          <a:lstStyle/>
          <a:p>
            <a:fld id="{CBCC4DB7-AD15-49C2-9167-33A6AB6D2A37}"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transition spd="med">
    <p:fade/>
    <p:sndAc>
      <p:stSnd>
        <p:snd r:embed="rId1" name="applause.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4A2D04A6-A8D0-4CF3-8EA8-183812D446C8}" type="datetimeFigureOut">
              <a:rPr lang="es-ES" smtClean="0"/>
              <a:t>20/10/2009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BCC4DB7-AD15-49C2-9167-33A6AB6D2A37}" type="slidenum">
              <a:rPr lang="es-ES" smtClean="0"/>
              <a:t>‹Nº›</a:t>
            </a:fld>
            <a:endParaRPr lang="es-ES"/>
          </a:p>
        </p:txBody>
      </p:sp>
    </p:spTree>
  </p:cSld>
  <p:clrMapOvr>
    <a:masterClrMapping/>
  </p:clrMapOvr>
  <p:transition spd="med">
    <p:fade/>
    <p:sndAc>
      <p:stSnd>
        <p:snd r:embed="rId1" name="applause.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4A2D04A6-A8D0-4CF3-8EA8-183812D446C8}" type="datetimeFigureOut">
              <a:rPr lang="es-ES" smtClean="0"/>
              <a:t>20/10/2009</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CBCC4DB7-AD15-49C2-9167-33A6AB6D2A37}" type="slidenum">
              <a:rPr lang="es-ES" smtClean="0"/>
              <a:t>‹Nº›</a:t>
            </a:fld>
            <a:endParaRPr lang="es-ES"/>
          </a:p>
        </p:txBody>
      </p:sp>
    </p:spTree>
  </p:cSld>
  <p:clrMapOvr>
    <a:masterClrMapping/>
  </p:clrMapOvr>
  <p:transition spd="med">
    <p:fade/>
    <p:sndAc>
      <p:stSnd>
        <p:snd r:embed="rId1" name="applause.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4A2D04A6-A8D0-4CF3-8EA8-183812D446C8}" type="datetimeFigureOut">
              <a:rPr lang="es-ES" smtClean="0"/>
              <a:t>20/10/2009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CBCC4DB7-AD15-49C2-9167-33A6AB6D2A37}" type="slidenum">
              <a:rPr lang="es-ES" smtClean="0"/>
              <a:t>‹Nº›</a:t>
            </a:fld>
            <a:endParaRPr lang="es-ES"/>
          </a:p>
        </p:txBody>
      </p:sp>
    </p:spTree>
  </p:cSld>
  <p:clrMapOvr>
    <a:masterClrMapping/>
  </p:clrMapOvr>
  <p:transition spd="med">
    <p:fade/>
    <p:sndAc>
      <p:stSnd>
        <p:snd r:embed="rId1" name="applause.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A2D04A6-A8D0-4CF3-8EA8-183812D446C8}" type="datetimeFigureOut">
              <a:rPr lang="es-ES" smtClean="0"/>
              <a:t>20/10/2009</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CBCC4DB7-AD15-49C2-9167-33A6AB6D2A37}" type="slidenum">
              <a:rPr lang="es-ES" smtClean="0"/>
              <a:t>‹Nº›</a:t>
            </a:fld>
            <a:endParaRPr lang="es-ES"/>
          </a:p>
        </p:txBody>
      </p:sp>
    </p:spTree>
  </p:cSld>
  <p:clrMapOvr>
    <a:masterClrMapping/>
  </p:clrMapOvr>
  <p:transition spd="med">
    <p:fade/>
    <p:sndAc>
      <p:stSnd>
        <p:snd r:embed="rId1" name="applause.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4A2D04A6-A8D0-4CF3-8EA8-183812D446C8}" type="datetimeFigureOut">
              <a:rPr lang="es-ES" smtClean="0"/>
              <a:t>20/10/2009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BCC4DB7-AD15-49C2-9167-33A6AB6D2A37}" type="slidenum">
              <a:rPr lang="es-ES" smtClean="0"/>
              <a:t>‹Nº›</a:t>
            </a:fld>
            <a:endParaRPr lang="es-ES"/>
          </a:p>
        </p:txBody>
      </p:sp>
    </p:spTree>
  </p:cSld>
  <p:clrMapOvr>
    <a:masterClrMapping/>
  </p:clrMapOvr>
  <p:transition spd="med">
    <p:fade/>
    <p:sndAc>
      <p:stSnd>
        <p:snd r:embed="rId1" name="applause.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s-ES" smtClean="0">
                <a:solidFill>
                  <a:schemeClr val="lt1"/>
                </a:solidFill>
                <a:latin typeface="+mn-lt"/>
                <a:ea typeface="+mn-ea"/>
                <a:cs typeface="+mn-cs"/>
              </a:rPr>
              <a:t>Haga clic en el icono para agregar una imagen</a:t>
            </a:r>
            <a:endParaRPr kumimoji="0" lang="en-US" dirty="0">
              <a:solidFill>
                <a:schemeClr val="lt1"/>
              </a:solidFill>
              <a:latin typeface="+mn-lt"/>
              <a:ea typeface="+mn-ea"/>
              <a:cs typeface="+mn-cs"/>
            </a:endParaRPr>
          </a:p>
        </p:txBody>
      </p:sp>
      <p:sp>
        <p:nvSpPr>
          <p:cNvPr id="4" name="3 Marcador de texto"/>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4A2D04A6-A8D0-4CF3-8EA8-183812D446C8}" type="datetimeFigureOut">
              <a:rPr lang="es-ES" smtClean="0"/>
              <a:t>20/10/2009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BCC4DB7-AD15-49C2-9167-33A6AB6D2A37}" type="slidenum">
              <a:rPr lang="es-ES" smtClean="0"/>
              <a:t>‹Nº›</a:t>
            </a:fld>
            <a:endParaRPr lang="es-ES"/>
          </a:p>
        </p:txBody>
      </p:sp>
    </p:spTree>
  </p:cSld>
  <p:clrMapOvr>
    <a:masterClrMapping/>
  </p:clrMapOvr>
  <p:transition spd="med">
    <p:fade/>
    <p:sndAc>
      <p:stSnd>
        <p:snd r:embed="rId1" name="applause.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A2D04A6-A8D0-4CF3-8EA8-183812D446C8}" type="datetimeFigureOut">
              <a:rPr lang="es-ES" smtClean="0"/>
              <a:t>20/10/2009</a:t>
            </a:fld>
            <a:endParaRPr lang="es-ES"/>
          </a:p>
        </p:txBody>
      </p:sp>
      <p:sp>
        <p:nvSpPr>
          <p:cNvPr id="3" name="2 Marcador de pie de página"/>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s-ES"/>
          </a:p>
        </p:txBody>
      </p:sp>
      <p:sp>
        <p:nvSpPr>
          <p:cNvPr id="23" name="22 Marcador de número de diapositiva"/>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BCC4DB7-AD15-49C2-9167-33A6AB6D2A37}" type="slidenum">
              <a:rPr lang="es-ES" smtClean="0"/>
              <a:t>‹Nº›</a:t>
            </a:fld>
            <a:endParaRPr lang="es-E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fade/>
    <p:sndAc>
      <p:stSnd>
        <p:snd r:embed="rId13" name="applause.wav"/>
      </p:stSnd>
    </p:sndAc>
  </p:transition>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ca-ES" dirty="0" smtClean="0"/>
              <a:t>Targeta</a:t>
            </a:r>
            <a:r>
              <a:rPr lang="es-ES" dirty="0" smtClean="0"/>
              <a:t> grafica</a:t>
            </a:r>
            <a:endParaRPr lang="es-ES" dirty="0"/>
          </a:p>
        </p:txBody>
      </p:sp>
      <p:sp>
        <p:nvSpPr>
          <p:cNvPr id="3" name="2 Subtítulo"/>
          <p:cNvSpPr>
            <a:spLocks noGrp="1"/>
          </p:cNvSpPr>
          <p:nvPr>
            <p:ph type="subTitle" idx="1"/>
          </p:nvPr>
        </p:nvSpPr>
        <p:spPr/>
        <p:txBody>
          <a:bodyPr/>
          <a:lstStyle/>
          <a:p>
            <a:r>
              <a:rPr lang="es-ES" dirty="0" smtClean="0"/>
              <a:t>Juan Gabriel Rodriguez Martin </a:t>
            </a:r>
            <a:endParaRPr lang="es-ES" dirty="0"/>
          </a:p>
        </p:txBody>
      </p:sp>
      <p:pic>
        <p:nvPicPr>
          <p:cNvPr id="33794" name="Picture 2" descr="http://3.bp.blogspot.com/_X0rdqH-XQKM/SaXo4ZkuU-I/AAAAAAAAABg/PdF3v6eaC_8/s320/8600+GTS.jpg"/>
          <p:cNvPicPr>
            <a:picLocks noChangeAspect="1" noChangeArrowheads="1"/>
          </p:cNvPicPr>
          <p:nvPr/>
        </p:nvPicPr>
        <p:blipFill>
          <a:blip r:embed="rId4"/>
          <a:srcRect/>
          <a:stretch>
            <a:fillRect/>
          </a:stretch>
        </p:blipFill>
        <p:spPr bwMode="auto">
          <a:xfrm>
            <a:off x="2857488" y="2071678"/>
            <a:ext cx="2857500" cy="28575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spd="med">
    <p:fade/>
    <p:sndAc>
      <p:stSnd>
        <p:snd r:embed="rId3"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box(in)">
                                      <p:cBhvr>
                                        <p:cTn id="7" dur="3000"/>
                                        <p:tgtEl>
                                          <p:spTgt spid="3379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xit" presetSubtype="16" fill="hold" nodeType="clickEffect">
                                  <p:stCondLst>
                                    <p:cond delay="0"/>
                                  </p:stCondLst>
                                  <p:childTnLst>
                                    <p:animEffect transition="out" filter="box(in)">
                                      <p:cBhvr>
                                        <p:cTn id="11" dur="1000"/>
                                        <p:tgtEl>
                                          <p:spTgt spid="33794"/>
                                        </p:tgtEl>
                                      </p:cBhvr>
                                    </p:animEffect>
                                    <p:set>
                                      <p:cBhvr>
                                        <p:cTn id="12" dur="1" fill="hold">
                                          <p:stCondLst>
                                            <p:cond delay="999"/>
                                          </p:stCondLst>
                                        </p:cTn>
                                        <p:tgtEl>
                                          <p:spTgt spid="3379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ox(in)">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box(in)">
                                      <p:cBhvr>
                                        <p:cTn id="2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SVGA, XGA y superiors</a:t>
            </a:r>
            <a:endParaRPr lang="ca-ES" dirty="0"/>
          </a:p>
        </p:txBody>
      </p:sp>
      <p:sp>
        <p:nvSpPr>
          <p:cNvPr id="3" name="2 Marcador de contenido"/>
          <p:cNvSpPr>
            <a:spLocks noGrp="1"/>
          </p:cNvSpPr>
          <p:nvPr>
            <p:ph idx="1"/>
          </p:nvPr>
        </p:nvSpPr>
        <p:spPr>
          <a:xfrm>
            <a:off x="457200" y="1600200"/>
            <a:ext cx="8229600" cy="2043114"/>
          </a:xfrm>
        </p:spPr>
        <p:txBody>
          <a:bodyPr/>
          <a:lstStyle/>
          <a:p>
            <a:pPr>
              <a:buNone/>
            </a:pPr>
            <a:r>
              <a:rPr lang="ca-ES" dirty="0" smtClean="0"/>
              <a:t>L'èxit del VGA va dur a nombroses empreses a crear les seves pròpies ampliacions del mateix, sempre centrant-me a augmentar la resolució i/o el nombre de colors disponibles. </a:t>
            </a:r>
            <a:endParaRPr lang="ca-ES" dirty="0"/>
          </a:p>
        </p:txBody>
      </p:sp>
      <p:sp>
        <p:nvSpPr>
          <p:cNvPr id="4" name="3 Flecha derecha">
            <a:hlinkClick r:id="rId3" action="ppaction://hlinksldjump"/>
          </p:cNvPr>
          <p:cNvSpPr/>
          <p:nvPr/>
        </p:nvSpPr>
        <p:spPr>
          <a:xfrm>
            <a:off x="2857488" y="4143380"/>
            <a:ext cx="3000396" cy="15716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57150">
              <a:bevelT w="38100" h="38100" prst="angle"/>
            </a:sp3d>
          </a:bodyPr>
          <a:lstStyle/>
          <a:p>
            <a:pPr algn="ctr"/>
            <a:endParaRPr lang="es-ES" b="1">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glow rad="63500">
                  <a:schemeClr val="accent3">
                    <a:satMod val="175000"/>
                    <a:alpha val="40000"/>
                  </a:schemeClr>
                </a:glow>
                <a:outerShdw blurRad="55000" dist="50800" dir="5400000" algn="tl">
                  <a:srgbClr val="000000">
                    <a:alpha val="33000"/>
                  </a:srgbClr>
                </a:outerShdw>
              </a:effectLst>
            </a:endParaRPr>
          </a:p>
        </p:txBody>
      </p:sp>
    </p:spTree>
  </p:cSld>
  <p:clrMapOvr>
    <a:masterClrMapping/>
  </p:clrMapOvr>
  <p:transition spd="med">
    <p:fade/>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785794"/>
            <a:ext cx="8229600" cy="1631976"/>
          </a:xfrm>
        </p:spPr>
        <p:txBody>
          <a:bodyPr>
            <a:normAutofit fontScale="90000"/>
          </a:bodyPr>
          <a:lstStyle/>
          <a:p>
            <a:r>
              <a:rPr lang="ca-ES" dirty="0" smtClean="0"/>
              <a:t>Mode de vídeo Màxima resolució y màxima número de colores</a:t>
            </a:r>
            <a:br>
              <a:rPr lang="ca-ES" dirty="0" smtClean="0"/>
            </a:br>
            <a:endParaRPr lang="ca-ES" dirty="0"/>
          </a:p>
        </p:txBody>
      </p:sp>
      <p:sp>
        <p:nvSpPr>
          <p:cNvPr id="3" name="2 Marcador de contenido"/>
          <p:cNvSpPr>
            <a:spLocks noGrp="1"/>
          </p:cNvSpPr>
          <p:nvPr>
            <p:ph idx="1"/>
          </p:nvPr>
        </p:nvSpPr>
        <p:spPr>
          <a:xfrm>
            <a:off x="428596" y="2857496"/>
            <a:ext cx="8229600" cy="3114684"/>
          </a:xfrm>
        </p:spPr>
        <p:txBody>
          <a:bodyPr>
            <a:noAutofit/>
          </a:bodyPr>
          <a:lstStyle/>
          <a:p>
            <a:pPr>
              <a:buNone/>
            </a:pPr>
            <a:r>
              <a:rPr lang="ca-ES" sz="2400" dirty="0" smtClean="0">
                <a:latin typeface="Calibri" pitchFamily="34" charset="0"/>
              </a:rPr>
              <a:t>SVGA -800x600 y 256 colors</a:t>
            </a:r>
            <a:br>
              <a:rPr lang="ca-ES" sz="2400" dirty="0" smtClean="0">
                <a:latin typeface="Calibri" pitchFamily="34" charset="0"/>
              </a:rPr>
            </a:br>
            <a:r>
              <a:rPr lang="ca-ES" sz="2400" dirty="0" smtClean="0">
                <a:latin typeface="Calibri" pitchFamily="34" charset="0"/>
              </a:rPr>
              <a:t>XGA -1024x768 y 65.536 colors</a:t>
            </a:r>
            <a:br>
              <a:rPr lang="ca-ES" sz="2400" dirty="0" smtClean="0">
                <a:latin typeface="Calibri" pitchFamily="34" charset="0"/>
              </a:rPr>
            </a:br>
            <a:r>
              <a:rPr lang="ca-ES" sz="2400" dirty="0" smtClean="0">
                <a:latin typeface="Calibri" pitchFamily="34" charset="0"/>
              </a:rPr>
              <a:t>IBM 8514/A - 1024x768 y 256 colors (no </a:t>
            </a:r>
            <a:r>
              <a:rPr lang="ca-ES" sz="2400" dirty="0" smtClean="0"/>
              <a:t>admet</a:t>
            </a:r>
            <a:r>
              <a:rPr lang="es-ES" sz="2400" dirty="0" smtClean="0"/>
              <a:t> </a:t>
            </a:r>
            <a:r>
              <a:rPr lang="ca-ES" sz="2400" dirty="0" smtClean="0">
                <a:latin typeface="Calibri" pitchFamily="34" charset="0"/>
              </a:rPr>
              <a:t>800x600)</a:t>
            </a:r>
            <a:br>
              <a:rPr lang="ca-ES" sz="2400" dirty="0" smtClean="0">
                <a:latin typeface="Calibri" pitchFamily="34" charset="0"/>
              </a:rPr>
            </a:br>
            <a:endParaRPr lang="ca-ES" sz="2400" dirty="0">
              <a:latin typeface="Calibri" pitchFamily="34" charset="0"/>
            </a:endParaRPr>
          </a:p>
        </p:txBody>
      </p:sp>
    </p:spTree>
  </p:cSld>
  <p:clrMapOvr>
    <a:masterClrMapping/>
  </p:clrMapOvr>
  <p:transition spd="med">
    <p:fade/>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edg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ca-ES" i="1" dirty="0" smtClean="0"/>
              <a:t>La resolució i el </a:t>
            </a:r>
            <a:r>
              <a:rPr lang="es-ES" dirty="0" smtClean="0"/>
              <a:t>nombre</a:t>
            </a:r>
            <a:r>
              <a:rPr lang="ca-ES" i="1" dirty="0" smtClean="0"/>
              <a:t> de colors</a:t>
            </a:r>
            <a:endParaRPr lang="ca-ES" dirty="0"/>
          </a:p>
        </p:txBody>
      </p:sp>
      <p:sp>
        <p:nvSpPr>
          <p:cNvPr id="3" name="2 Marcador de contenido"/>
          <p:cNvSpPr>
            <a:spLocks noGrp="1"/>
          </p:cNvSpPr>
          <p:nvPr>
            <p:ph idx="1"/>
          </p:nvPr>
        </p:nvSpPr>
        <p:spPr>
          <a:xfrm>
            <a:off x="457200" y="1600200"/>
            <a:ext cx="8229600" cy="2257428"/>
          </a:xfrm>
        </p:spPr>
        <p:txBody>
          <a:bodyPr>
            <a:normAutofit fontScale="62500" lnSpcReduction="20000"/>
          </a:bodyPr>
          <a:lstStyle/>
          <a:p>
            <a:pPr>
              <a:buNone/>
            </a:pPr>
            <a:r>
              <a:rPr lang="ca-ES" dirty="0" smtClean="0"/>
              <a:t/>
            </a:r>
            <a:br>
              <a:rPr lang="ca-ES" dirty="0" smtClean="0"/>
            </a:br>
            <a:r>
              <a:rPr lang="ca-ES" dirty="0" smtClean="0"/>
              <a:t/>
            </a:r>
            <a:br>
              <a:rPr lang="ca-ES" dirty="0" smtClean="0"/>
            </a:br>
            <a:r>
              <a:rPr lang="ca-ES" dirty="0" smtClean="0"/>
              <a:t> "800x600" significa que la imatge està formada per 600 rectes horitzontals de 800 punts cadascuna. Perquè ens fem una idea, un televisor de qualsevol grandària té una resolució equivalent de 800x625 punts. Quant al nombre de colors, són els quals la targeta pot presentar alhora per pantalla. Així, encara que les targetes EGA només representen 16 colors alhora, els trien d'una taujana de 64 colors. </a:t>
            </a:r>
            <a:endParaRPr lang="ca-ES" dirty="0"/>
          </a:p>
        </p:txBody>
      </p:sp>
    </p:spTree>
  </p:cSld>
  <p:clrMapOvr>
    <a:masterClrMapping/>
  </p:clrMapOvr>
  <p:transition spd="med">
    <p:fade/>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ca-ES" i="1" dirty="0" smtClean="0"/>
              <a:t>La velocitat de refresc</a:t>
            </a:r>
            <a:endParaRPr lang="ca-ES" dirty="0"/>
          </a:p>
        </p:txBody>
      </p:sp>
      <p:sp>
        <p:nvSpPr>
          <p:cNvPr id="5" name="4 Marcador de contenido"/>
          <p:cNvSpPr>
            <a:spLocks noGrp="1"/>
          </p:cNvSpPr>
          <p:nvPr>
            <p:ph sz="half" idx="1"/>
          </p:nvPr>
        </p:nvSpPr>
        <p:spPr/>
        <p:txBody>
          <a:bodyPr>
            <a:normAutofit fontScale="92500"/>
          </a:bodyPr>
          <a:lstStyle/>
          <a:p>
            <a:pPr>
              <a:buNone/>
            </a:pPr>
            <a:r>
              <a:rPr lang="ca-ES" dirty="0" smtClean="0"/>
              <a:t>El refresc, és el nombre de vegades que es dibuixa la pantalla per segon (com els fotogrames del cinema); evidentment, com més gran sigui, menys se'ns cansarà la vista i treballarem més còmodes i amb menys problemes visuals. </a:t>
            </a:r>
            <a:endParaRPr lang="ca-ES" dirty="0"/>
          </a:p>
        </p:txBody>
      </p:sp>
      <p:sp>
        <p:nvSpPr>
          <p:cNvPr id="6" name="5 Marcador de contenido"/>
          <p:cNvSpPr>
            <a:spLocks noGrp="1"/>
          </p:cNvSpPr>
          <p:nvPr>
            <p:ph sz="half" idx="2"/>
          </p:nvPr>
        </p:nvSpPr>
        <p:spPr/>
        <p:txBody>
          <a:bodyPr>
            <a:normAutofit fontScale="92500"/>
          </a:bodyPr>
          <a:lstStyle/>
          <a:p>
            <a:pPr>
              <a:buNone/>
            </a:pPr>
            <a:r>
              <a:rPr lang="ca-ES" dirty="0" smtClean="0"/>
              <a:t>La velocitat del RAMDAC, el convertidor analògic digital. S'amida en MHz, i ha de ser el major possible, preferiblement superior a 200 MHz. La velocitat de la memòria de vídeo, preferiblement d'algun tipus avançat com WRAM, SGRAM o SDRAM. </a:t>
            </a:r>
            <a:endParaRPr lang="ca-ES" dirty="0"/>
          </a:p>
        </p:txBody>
      </p:sp>
    </p:spTree>
  </p:cSld>
  <p:clrMapOvr>
    <a:masterClrMapping/>
  </p:clrMapOvr>
  <p:transition spd="med">
    <p:fade/>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2000" fill="hold"/>
                                        <p:tgtEl>
                                          <p:spTgt spid="4"/>
                                        </p:tgtEl>
                                        <p:attrNameLst>
                                          <p:attrName>ppt_x</p:attrName>
                                        </p:attrNameLst>
                                      </p:cBhvr>
                                      <p:tavLst>
                                        <p:tav tm="0">
                                          <p:val>
                                            <p:strVal val="#ppt_x"/>
                                          </p:val>
                                        </p:tav>
                                        <p:tav tm="100000">
                                          <p:val>
                                            <p:strVal val="#ppt_x"/>
                                          </p:val>
                                        </p:tav>
                                      </p:tavLst>
                                    </p:anim>
                                    <p:anim calcmode="lin" valueType="num">
                                      <p:cBhvr additive="base">
                                        <p:cTn id="8" dur="2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7" presetClass="entr" presetSubtype="4"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P spid="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i="1" dirty="0" smtClean="0"/>
              <a:t>Memòria de vídeo</a:t>
            </a:r>
            <a:endParaRPr lang="ca-ES" dirty="0"/>
          </a:p>
        </p:txBody>
      </p:sp>
      <p:sp>
        <p:nvSpPr>
          <p:cNvPr id="3" name="2 Marcador de contenido"/>
          <p:cNvSpPr>
            <a:spLocks noGrp="1"/>
          </p:cNvSpPr>
          <p:nvPr>
            <p:ph idx="1"/>
          </p:nvPr>
        </p:nvSpPr>
        <p:spPr>
          <a:xfrm>
            <a:off x="457200" y="1600200"/>
            <a:ext cx="8229600" cy="2471742"/>
          </a:xfrm>
        </p:spPr>
        <p:txBody>
          <a:bodyPr>
            <a:normAutofit/>
          </a:bodyPr>
          <a:lstStyle/>
          <a:p>
            <a:pPr>
              <a:buNone/>
            </a:pPr>
            <a:r>
              <a:rPr lang="ca-ES" dirty="0" smtClean="0"/>
              <a:t>la seva grandària influeix en les possibles maneres de vídeo (quanta més existeixi, més opcions tindrem); a més, el seu tipus determina si aconseguirem bones velocitats de refresc de pantalla o no. Els tipus més comuns són: </a:t>
            </a:r>
            <a:endParaRPr lang="ca-ES" dirty="0"/>
          </a:p>
        </p:txBody>
      </p:sp>
      <p:sp>
        <p:nvSpPr>
          <p:cNvPr id="4" name="3 Flecha derecha">
            <a:hlinkClick r:id="rId3" action="ppaction://hlinksldjump"/>
          </p:cNvPr>
          <p:cNvSpPr/>
          <p:nvPr/>
        </p:nvSpPr>
        <p:spPr>
          <a:xfrm>
            <a:off x="1857356" y="4786322"/>
            <a:ext cx="3714776" cy="164307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ransition spd="med">
    <p:fade/>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4)">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heel(4)">
                                      <p:cBhvr>
                                        <p:cTn id="1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0034" y="642918"/>
            <a:ext cx="8229600" cy="4709160"/>
          </a:xfrm>
        </p:spPr>
        <p:txBody>
          <a:bodyPr>
            <a:normAutofit fontScale="70000" lnSpcReduction="20000"/>
          </a:bodyPr>
          <a:lstStyle/>
          <a:p>
            <a:r>
              <a:rPr lang="ca-ES" dirty="0" smtClean="0"/>
              <a:t>DRAM: en les targetes més antigues, ja des catalogades. Males característiques; refrescs màxims entorn a 60 Hz. </a:t>
            </a:r>
          </a:p>
          <a:p>
            <a:r>
              <a:rPr lang="ca-ES" dirty="0" smtClean="0"/>
              <a:t>EDO: o "EDO DRAM". Fins a fa poc estàndard en targetes de qualitat mitjanaria. Molt variables refrescs depenent de la velocitat de l'EDO, entre 40 ns les pitjors i 25 ns les millors. </a:t>
            </a:r>
          </a:p>
          <a:p>
            <a:r>
              <a:rPr lang="ca-ES" dirty="0" smtClean="0"/>
              <a:t>VRAM i WRAM: bastant bones, encara que en desús; en targetes de qualitat, molt bones característiques. </a:t>
            </a:r>
          </a:p>
          <a:p>
            <a:r>
              <a:rPr lang="ca-ES" dirty="0" smtClean="0"/>
              <a:t>MDRAM: un tipus de memòria no molt comuna, però d'alta qualitat. </a:t>
            </a:r>
          </a:p>
          <a:p>
            <a:r>
              <a:rPr lang="ca-ES" dirty="0" smtClean="0"/>
              <a:t>SDRAM i SGRAM: actualment utilitzades majoritàriament, molt bones prestacions. La SGRAM és SDRAM especialment adaptada per a ús gràfic, en teoria fins i tot un poc més ràpida.</a:t>
            </a:r>
          </a:p>
          <a:p>
            <a:r>
              <a:rPr lang="ca-ES" dirty="0" smtClean="0"/>
              <a:t> DDR i GDDR: podrien englobar-me en la categoria anterior, molt usades en l'actualitat en targetes de gamma mitja-alta, permeten altes velocitats de refresc i gran capacitat per al tractament d'imatges en 3D ja que permet resolucions de fins a 2048x1536 . </a:t>
            </a:r>
            <a:endParaRPr lang="ca-ES" dirty="0"/>
          </a:p>
        </p:txBody>
      </p:sp>
    </p:spTree>
  </p:cSld>
  <p:clrMapOvr>
    <a:masterClrMapping/>
  </p:clrMapOvr>
  <p:transition spd="med">
    <p:fade/>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style.rotation</p:attrName>
                                        </p:attrNameLst>
                                      </p:cBhvr>
                                      <p:tavLst>
                                        <p:tav tm="0">
                                          <p:val>
                                            <p:fltVal val="720"/>
                                          </p:val>
                                        </p:tav>
                                        <p:tav tm="100000">
                                          <p:val>
                                            <p:fltVal val="0"/>
                                          </p:val>
                                        </p:tav>
                                      </p:tavLst>
                                    </p:anim>
                                    <p:anim calcmode="lin" valueType="num">
                                      <p:cBhvr>
                                        <p:cTn id="9"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0" dur="500" fill="hold"/>
                                        <p:tgtEl>
                                          <p:spTgt spid="3">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35"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anim calcmode="lin" valueType="num">
                                      <p:cBhvr>
                                        <p:cTn id="16" dur="500" fill="hold"/>
                                        <p:tgtEl>
                                          <p:spTgt spid="3">
                                            <p:txEl>
                                              <p:pRg st="1" end="1"/>
                                            </p:txEl>
                                          </p:spTgt>
                                        </p:tgtEl>
                                        <p:attrNameLst>
                                          <p:attrName>style.rotation</p:attrName>
                                        </p:attrNameLst>
                                      </p:cBhvr>
                                      <p:tavLst>
                                        <p:tav tm="0">
                                          <p:val>
                                            <p:fltVal val="720"/>
                                          </p:val>
                                        </p:tav>
                                        <p:tav tm="100000">
                                          <p:val>
                                            <p:fltVal val="0"/>
                                          </p:val>
                                        </p:tav>
                                      </p:tavLst>
                                    </p:anim>
                                    <p:anim calcmode="lin" valueType="num">
                                      <p:cBhvr>
                                        <p:cTn id="17"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8" dur="500" fill="hold"/>
                                        <p:tgtEl>
                                          <p:spTgt spid="3">
                                            <p:txEl>
                                              <p:pRg st="1" end="1"/>
                                            </p:txEl>
                                          </p:spTgt>
                                        </p:tgtEl>
                                        <p:attrNameLst>
                                          <p:attrName>ppt_w</p:attrName>
                                        </p:attrNameLst>
                                      </p:cBhvr>
                                      <p:tavLst>
                                        <p:tav tm="0">
                                          <p:val>
                                            <p:fltVal val="0"/>
                                          </p:val>
                                        </p:tav>
                                        <p:tav tm="100000">
                                          <p:val>
                                            <p:strVal val="#ppt_w"/>
                                          </p:val>
                                        </p:tav>
                                      </p:tavLst>
                                    </p:anim>
                                  </p:childTnLst>
                                </p:cTn>
                              </p:par>
                            </p:childTnLst>
                          </p:cTn>
                        </p:par>
                      </p:childTnLst>
                    </p:cTn>
                  </p:par>
                  <p:par>
                    <p:cTn id="19" fill="hold">
                      <p:stCondLst>
                        <p:cond delay="indefinite"/>
                      </p:stCondLst>
                      <p:childTnLst>
                        <p:par>
                          <p:cTn id="20" fill="hold">
                            <p:stCondLst>
                              <p:cond delay="0"/>
                            </p:stCondLst>
                            <p:childTnLst>
                              <p:par>
                                <p:cTn id="21" presetID="35"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anim calcmode="lin" valueType="num">
                                      <p:cBhvr>
                                        <p:cTn id="24" dur="500" fill="hold"/>
                                        <p:tgtEl>
                                          <p:spTgt spid="3">
                                            <p:txEl>
                                              <p:pRg st="2" end="2"/>
                                            </p:txEl>
                                          </p:spTgt>
                                        </p:tgtEl>
                                        <p:attrNameLst>
                                          <p:attrName>style.rotation</p:attrName>
                                        </p:attrNameLst>
                                      </p:cBhvr>
                                      <p:tavLst>
                                        <p:tav tm="0">
                                          <p:val>
                                            <p:fltVal val="720"/>
                                          </p:val>
                                        </p:tav>
                                        <p:tav tm="100000">
                                          <p:val>
                                            <p:fltVal val="0"/>
                                          </p:val>
                                        </p:tav>
                                      </p:tavLst>
                                    </p:anim>
                                    <p:anim calcmode="lin" valueType="num">
                                      <p:cBhvr>
                                        <p:cTn id="25"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6" dur="500" fill="hold"/>
                                        <p:tgtEl>
                                          <p:spTgt spid="3">
                                            <p:txEl>
                                              <p:pRg st="2" end="2"/>
                                            </p:txEl>
                                          </p:spTgt>
                                        </p:tgtEl>
                                        <p:attrNameLst>
                                          <p:attrName>ppt_w</p:attrName>
                                        </p:attrNameLst>
                                      </p:cBhvr>
                                      <p:tavLst>
                                        <p:tav tm="0">
                                          <p:val>
                                            <p:fltVal val="0"/>
                                          </p:val>
                                        </p:tav>
                                        <p:tav tm="100000">
                                          <p:val>
                                            <p:strVal val="#ppt_w"/>
                                          </p:val>
                                        </p:tav>
                                      </p:tavLst>
                                    </p:anim>
                                  </p:childTnLst>
                                </p:cTn>
                              </p:par>
                            </p:childTnLst>
                          </p:cTn>
                        </p:par>
                      </p:childTnLst>
                    </p:cTn>
                  </p:par>
                  <p:par>
                    <p:cTn id="27" fill="hold">
                      <p:stCondLst>
                        <p:cond delay="indefinite"/>
                      </p:stCondLst>
                      <p:childTnLst>
                        <p:par>
                          <p:cTn id="28" fill="hold">
                            <p:stCondLst>
                              <p:cond delay="0"/>
                            </p:stCondLst>
                            <p:childTnLst>
                              <p:par>
                                <p:cTn id="29" presetID="35"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500"/>
                                        <p:tgtEl>
                                          <p:spTgt spid="3">
                                            <p:txEl>
                                              <p:pRg st="3" end="3"/>
                                            </p:txEl>
                                          </p:spTgt>
                                        </p:tgtEl>
                                      </p:cBhvr>
                                    </p:animEffect>
                                    <p:anim calcmode="lin" valueType="num">
                                      <p:cBhvr>
                                        <p:cTn id="32" dur="500" fill="hold"/>
                                        <p:tgtEl>
                                          <p:spTgt spid="3">
                                            <p:txEl>
                                              <p:pRg st="3" end="3"/>
                                            </p:txEl>
                                          </p:spTgt>
                                        </p:tgtEl>
                                        <p:attrNameLst>
                                          <p:attrName>style.rotation</p:attrName>
                                        </p:attrNameLst>
                                      </p:cBhvr>
                                      <p:tavLst>
                                        <p:tav tm="0">
                                          <p:val>
                                            <p:fltVal val="720"/>
                                          </p:val>
                                        </p:tav>
                                        <p:tav tm="100000">
                                          <p:val>
                                            <p:fltVal val="0"/>
                                          </p:val>
                                        </p:tav>
                                      </p:tavLst>
                                    </p:anim>
                                    <p:anim calcmode="lin" valueType="num">
                                      <p:cBhvr>
                                        <p:cTn id="33" dur="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4" dur="500" fill="hold"/>
                                        <p:tgtEl>
                                          <p:spTgt spid="3">
                                            <p:txEl>
                                              <p:pRg st="3" end="3"/>
                                            </p:txEl>
                                          </p:spTgt>
                                        </p:tgtEl>
                                        <p:attrNameLst>
                                          <p:attrName>ppt_w</p:attrName>
                                        </p:attrNameLst>
                                      </p:cBhvr>
                                      <p:tavLst>
                                        <p:tav tm="0">
                                          <p:val>
                                            <p:fltVal val="0"/>
                                          </p:val>
                                        </p:tav>
                                        <p:tav tm="100000">
                                          <p:val>
                                            <p:strVal val="#ppt_w"/>
                                          </p:val>
                                        </p:tav>
                                      </p:tavLst>
                                    </p:anim>
                                  </p:childTnLst>
                                </p:cTn>
                              </p:par>
                            </p:childTnLst>
                          </p:cTn>
                        </p:par>
                      </p:childTnLst>
                    </p:cTn>
                  </p:par>
                  <p:par>
                    <p:cTn id="35" fill="hold">
                      <p:stCondLst>
                        <p:cond delay="indefinite"/>
                      </p:stCondLst>
                      <p:childTnLst>
                        <p:par>
                          <p:cTn id="36" fill="hold">
                            <p:stCondLst>
                              <p:cond delay="0"/>
                            </p:stCondLst>
                            <p:childTnLst>
                              <p:par>
                                <p:cTn id="37" presetID="35"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500"/>
                                        <p:tgtEl>
                                          <p:spTgt spid="3">
                                            <p:txEl>
                                              <p:pRg st="4" end="4"/>
                                            </p:txEl>
                                          </p:spTgt>
                                        </p:tgtEl>
                                      </p:cBhvr>
                                    </p:animEffect>
                                    <p:anim calcmode="lin" valueType="num">
                                      <p:cBhvr>
                                        <p:cTn id="40" dur="500" fill="hold"/>
                                        <p:tgtEl>
                                          <p:spTgt spid="3">
                                            <p:txEl>
                                              <p:pRg st="4" end="4"/>
                                            </p:txEl>
                                          </p:spTgt>
                                        </p:tgtEl>
                                        <p:attrNameLst>
                                          <p:attrName>style.rotation</p:attrName>
                                        </p:attrNameLst>
                                      </p:cBhvr>
                                      <p:tavLst>
                                        <p:tav tm="0">
                                          <p:val>
                                            <p:fltVal val="720"/>
                                          </p:val>
                                        </p:tav>
                                        <p:tav tm="100000">
                                          <p:val>
                                            <p:fltVal val="0"/>
                                          </p:val>
                                        </p:tav>
                                      </p:tavLst>
                                    </p:anim>
                                    <p:anim calcmode="lin" valueType="num">
                                      <p:cBhvr>
                                        <p:cTn id="41" dur="5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2" dur="500" fill="hold"/>
                                        <p:tgtEl>
                                          <p:spTgt spid="3">
                                            <p:txEl>
                                              <p:pRg st="4" end="4"/>
                                            </p:txEl>
                                          </p:spTgt>
                                        </p:tgtEl>
                                        <p:attrNameLst>
                                          <p:attrName>ppt_w</p:attrName>
                                        </p:attrNameLst>
                                      </p:cBhvr>
                                      <p:tavLst>
                                        <p:tav tm="0">
                                          <p:val>
                                            <p:fltVal val="0"/>
                                          </p:val>
                                        </p:tav>
                                        <p:tav tm="100000">
                                          <p:val>
                                            <p:strVal val="#ppt_w"/>
                                          </p:val>
                                        </p:tav>
                                      </p:tavLst>
                                    </p:anim>
                                  </p:childTnLst>
                                </p:cTn>
                              </p:par>
                            </p:childTnLst>
                          </p:cTn>
                        </p:par>
                      </p:childTnLst>
                    </p:cTn>
                  </p:par>
                  <p:par>
                    <p:cTn id="43" fill="hold">
                      <p:stCondLst>
                        <p:cond delay="indefinite"/>
                      </p:stCondLst>
                      <p:childTnLst>
                        <p:par>
                          <p:cTn id="44" fill="hold">
                            <p:stCondLst>
                              <p:cond delay="0"/>
                            </p:stCondLst>
                            <p:childTnLst>
                              <p:par>
                                <p:cTn id="45" presetID="35"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500"/>
                                        <p:tgtEl>
                                          <p:spTgt spid="3">
                                            <p:txEl>
                                              <p:pRg st="5" end="5"/>
                                            </p:txEl>
                                          </p:spTgt>
                                        </p:tgtEl>
                                      </p:cBhvr>
                                    </p:animEffect>
                                    <p:anim calcmode="lin" valueType="num">
                                      <p:cBhvr>
                                        <p:cTn id="48" dur="500" fill="hold"/>
                                        <p:tgtEl>
                                          <p:spTgt spid="3">
                                            <p:txEl>
                                              <p:pRg st="5" end="5"/>
                                            </p:txEl>
                                          </p:spTgt>
                                        </p:tgtEl>
                                        <p:attrNameLst>
                                          <p:attrName>style.rotation</p:attrName>
                                        </p:attrNameLst>
                                      </p:cBhvr>
                                      <p:tavLst>
                                        <p:tav tm="0">
                                          <p:val>
                                            <p:fltVal val="720"/>
                                          </p:val>
                                        </p:tav>
                                        <p:tav tm="100000">
                                          <p:val>
                                            <p:fltVal val="0"/>
                                          </p:val>
                                        </p:tav>
                                      </p:tavLst>
                                    </p:anim>
                                    <p:anim calcmode="lin" valueType="num">
                                      <p:cBhvr>
                                        <p:cTn id="49" dur="500" fill="hold"/>
                                        <p:tgtEl>
                                          <p:spTgt spid="3">
                                            <p:txEl>
                                              <p:pRg st="5" end="5"/>
                                            </p:txEl>
                                          </p:spTgt>
                                        </p:tgtEl>
                                        <p:attrNameLst>
                                          <p:attrName>ppt_h</p:attrName>
                                        </p:attrNameLst>
                                      </p:cBhvr>
                                      <p:tavLst>
                                        <p:tav tm="0">
                                          <p:val>
                                            <p:fltVal val="0"/>
                                          </p:val>
                                        </p:tav>
                                        <p:tav tm="100000">
                                          <p:val>
                                            <p:strVal val="#ppt_h"/>
                                          </p:val>
                                        </p:tav>
                                      </p:tavLst>
                                    </p:anim>
                                    <p:anim calcmode="lin" valueType="num">
                                      <p:cBhvr>
                                        <p:cTn id="50" dur="500" fill="hold"/>
                                        <p:tgtEl>
                                          <p:spTgt spid="3">
                                            <p:txEl>
                                              <p:pRg st="5" end="5"/>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i="1" dirty="0" smtClean="0"/>
              <a:t>Connexions al PC: PCI, AGP...</a:t>
            </a:r>
            <a:endParaRPr lang="ca-ES" dirty="0"/>
          </a:p>
        </p:txBody>
      </p:sp>
      <p:sp>
        <p:nvSpPr>
          <p:cNvPr id="3" name="2 Marcador de contenido"/>
          <p:cNvSpPr>
            <a:spLocks noGrp="1"/>
          </p:cNvSpPr>
          <p:nvPr>
            <p:ph idx="1"/>
          </p:nvPr>
        </p:nvSpPr>
        <p:spPr>
          <a:xfrm>
            <a:off x="457200" y="1600200"/>
            <a:ext cx="8229600" cy="3328998"/>
          </a:xfrm>
        </p:spPr>
        <p:txBody>
          <a:bodyPr>
            <a:normAutofit/>
          </a:bodyPr>
          <a:lstStyle/>
          <a:p>
            <a:pPr>
              <a:buNone/>
            </a:pPr>
            <a:r>
              <a:rPr lang="ca-ES" dirty="0" smtClean="0"/>
              <a:t/>
            </a:r>
            <a:br>
              <a:rPr lang="ca-ES" dirty="0" smtClean="0"/>
            </a:br>
            <a:r>
              <a:rPr lang="ca-ES" dirty="0" smtClean="0"/>
              <a:t> La targeta gràfica, com afegit que és al PC, es connecta a aquest mitjançant un slot o ranura d'expansió. Molts tipus de ranures d'expansió s'han creat precisament per a satisfer a la ingent quantitat d'informació que es transmet cada segon de la targeta gràfica a la placa. </a:t>
            </a:r>
            <a:endParaRPr lang="ca-ES" dirty="0"/>
          </a:p>
        </p:txBody>
      </p:sp>
      <p:sp>
        <p:nvSpPr>
          <p:cNvPr id="4" name="3 Flecha derecha">
            <a:hlinkClick r:id="rId3" action="ppaction://hlinksldjump"/>
          </p:cNvPr>
          <p:cNvSpPr/>
          <p:nvPr/>
        </p:nvSpPr>
        <p:spPr>
          <a:xfrm>
            <a:off x="2357422" y="4714884"/>
            <a:ext cx="3429024" cy="13572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ransition spd="med">
    <p:fade/>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1000" fill="hold"/>
                                        <p:tgtEl>
                                          <p:spTgt spid="4"/>
                                        </p:tgtEl>
                                        <p:attrNameLst>
                                          <p:attrName>ppt_w</p:attrName>
                                        </p:attrNameLst>
                                      </p:cBhvr>
                                      <p:tavLst>
                                        <p:tav tm="0">
                                          <p:val>
                                            <p:strVal val="#ppt_w*0.70"/>
                                          </p:val>
                                        </p:tav>
                                        <p:tav tm="100000">
                                          <p:val>
                                            <p:strVal val="#ppt_w"/>
                                          </p:val>
                                        </p:tav>
                                      </p:tavLst>
                                    </p:anim>
                                    <p:anim calcmode="lin" valueType="num">
                                      <p:cBhvr>
                                        <p:cTn id="22" dur="1000" fill="hold"/>
                                        <p:tgtEl>
                                          <p:spTgt spid="4"/>
                                        </p:tgtEl>
                                        <p:attrNameLst>
                                          <p:attrName>ppt_h</p:attrName>
                                        </p:attrNameLst>
                                      </p:cBhvr>
                                      <p:tavLst>
                                        <p:tav tm="0">
                                          <p:val>
                                            <p:strVal val="#ppt_h"/>
                                          </p:val>
                                        </p:tav>
                                        <p:tav tm="100000">
                                          <p:val>
                                            <p:strVal val="#ppt_h"/>
                                          </p:val>
                                        </p:tav>
                                      </p:tavLst>
                                    </p:anim>
                                    <p:animEffect transition="in" filter="fade">
                                      <p:cBhvr>
                                        <p:cTn id="23"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2 Marcador de contenido"/>
          <p:cNvSpPr>
            <a:spLocks noGrp="1"/>
          </p:cNvSpPr>
          <p:nvPr>
            <p:ph sz="half" idx="1"/>
          </p:nvPr>
        </p:nvSpPr>
        <p:spPr/>
        <p:txBody>
          <a:bodyPr>
            <a:normAutofit fontScale="62500" lnSpcReduction="20000"/>
          </a:bodyPr>
          <a:lstStyle/>
          <a:p>
            <a:r>
              <a:rPr lang="ca-ES" dirty="0" smtClean="0"/>
              <a:t>ISA: el connector original del PC, poc apropiat per a ús gràfic; </a:t>
            </a:r>
          </a:p>
          <a:p>
            <a:r>
              <a:rPr lang="ca-ES" dirty="0" smtClean="0"/>
              <a:t>VESA Local Bus: més que un slot un bus, un connector íntimament unit al microprocessador, el que augmenta la velocitat de transmissió de dades. </a:t>
            </a:r>
          </a:p>
          <a:p>
            <a:r>
              <a:rPr lang="ca-ES" dirty="0" smtClean="0"/>
              <a:t>PCI: fins a fa poc, aquest ha estat l'estàndard de les targetes gràfiques (i altres múltiples perifèrics). </a:t>
            </a:r>
          </a:p>
          <a:p>
            <a:r>
              <a:rPr lang="ca-ES" dirty="0" smtClean="0"/>
              <a:t>AGP: l'estàndard per a connexió de targetes gràfiques, tampoc un slot, sinó un port (una mica així com un bus local). </a:t>
            </a:r>
          </a:p>
          <a:p>
            <a:r>
              <a:rPr lang="ca-ES" dirty="0" smtClean="0"/>
              <a:t>PCI EXPRESS: PCI Express és una nova arquitectura de bus que el seu ample de banda és 3.5 vegades superior a AGP8X i PCI en el PC i dóna com resultat una velocitat superior a 4GB. </a:t>
            </a:r>
            <a:endParaRPr lang="ca-ES" dirty="0"/>
          </a:p>
        </p:txBody>
      </p:sp>
      <p:pic>
        <p:nvPicPr>
          <p:cNvPr id="6" name="5 Marcador de contenido" descr="puertos2bis.jpg"/>
          <p:cNvPicPr>
            <a:picLocks noGrp="1" noChangeAspect="1"/>
          </p:cNvPicPr>
          <p:nvPr>
            <p:ph sz="half" idx="2"/>
          </p:nvPr>
        </p:nvPicPr>
        <p:blipFill>
          <a:blip r:embed="rId3"/>
          <a:stretch>
            <a:fillRect/>
          </a:stretch>
        </p:blipFill>
        <p:spPr>
          <a:xfrm>
            <a:off x="4648200" y="2232813"/>
            <a:ext cx="4312898" cy="3482203"/>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spd="med">
    <p:fade/>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5"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5"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5"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5"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5" fill="hold"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randombar(vertical)">
                                      <p:cBhvr>
                                        <p:cTn id="3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ca-ES" dirty="0" smtClean="0"/>
              <a:t>Adequació a l'ús de l'ordinador </a:t>
            </a:r>
            <a:endParaRPr lang="ca-ES" dirty="0"/>
          </a:p>
        </p:txBody>
      </p:sp>
      <p:sp>
        <p:nvSpPr>
          <p:cNvPr id="3" name="2 Marcador de contenido"/>
          <p:cNvSpPr>
            <a:spLocks noGrp="1"/>
          </p:cNvSpPr>
          <p:nvPr>
            <p:ph idx="1"/>
          </p:nvPr>
        </p:nvSpPr>
        <p:spPr>
          <a:xfrm>
            <a:off x="457200" y="1600200"/>
            <a:ext cx="8229600" cy="3614750"/>
          </a:xfrm>
        </p:spPr>
        <p:txBody>
          <a:bodyPr/>
          <a:lstStyle/>
          <a:p>
            <a:pPr>
              <a:buNone/>
            </a:pPr>
            <a:r>
              <a:rPr lang="ca-ES" dirty="0" smtClean="0"/>
              <a:t/>
            </a:r>
            <a:br>
              <a:rPr lang="ca-ES" dirty="0" smtClean="0"/>
            </a:br>
            <a:r>
              <a:rPr lang="ca-ES" dirty="0" smtClean="0"/>
              <a:t> Evidentment, no és el mateix triar una targeta gràfica per a treballar en Word en un monitor de 15" que per a fer CAD en un de 21", sempre fent referència al monitor amb el qual anem a treballar, perquè una targeta molt bona no pot demostrar-lo en un mal monitor, ni al revés. </a:t>
            </a:r>
            <a:endParaRPr lang="ca-ES" dirty="0"/>
          </a:p>
        </p:txBody>
      </p:sp>
      <p:sp>
        <p:nvSpPr>
          <p:cNvPr id="4" name="3 Flecha derecha">
            <a:hlinkClick r:id="rId3" action="ppaction://hlinksldjump"/>
          </p:cNvPr>
          <p:cNvSpPr/>
          <p:nvPr/>
        </p:nvSpPr>
        <p:spPr>
          <a:xfrm>
            <a:off x="1785918" y="4857760"/>
            <a:ext cx="3786214" cy="14287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ransition spd="med">
    <p:fade/>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71472" y="500042"/>
            <a:ext cx="8229600" cy="4709160"/>
          </a:xfrm>
        </p:spPr>
        <p:txBody>
          <a:bodyPr>
            <a:normAutofit fontScale="92500"/>
          </a:bodyPr>
          <a:lstStyle/>
          <a:p>
            <a:r>
              <a:rPr lang="ca-ES" dirty="0" smtClean="0"/>
              <a:t>Ofimàtica: targetes en format PCI o AGP, amb microprocessadors bons en 2D, sense necessitats 3D específiques; capaces de 1024x768; amb uns 2 o 4 MB; i amb bons refrescs, entorn a 70 o 80 Hz. </a:t>
            </a:r>
          </a:p>
          <a:p>
            <a:r>
              <a:rPr lang="ca-ES" dirty="0" smtClean="0"/>
              <a:t>Imatges i CAD en 2D: amb xips de 64 o 128 bits, memòries ultrarápides, capaces d'arribar a 1600x1200 punts a 70 Hz o més, amb 4 MB o més. Jocs i </a:t>
            </a:r>
          </a:p>
          <a:p>
            <a:r>
              <a:rPr lang="ca-ES" dirty="0" smtClean="0"/>
              <a:t>CAD en 3D: amb microns especials per a 3D, amb molta memòria (entre 64 i 256 MB), generalment de marca i preferiblement AGP o PCI Express. </a:t>
            </a:r>
            <a:endParaRPr lang="ca-ES" dirty="0"/>
          </a:p>
        </p:txBody>
      </p:sp>
    </p:spTree>
  </p:cSld>
  <p:clrMapOvr>
    <a:masterClrMapping/>
  </p:clrMapOvr>
  <p:transition spd="med">
    <p:fade/>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Índex</a:t>
            </a:r>
            <a:endParaRPr lang="ca-ES" dirty="0"/>
          </a:p>
        </p:txBody>
      </p:sp>
      <p:sp>
        <p:nvSpPr>
          <p:cNvPr id="4" name="1 Título"/>
          <p:cNvSpPr>
            <a:spLocks noGrp="1"/>
          </p:cNvSpPr>
          <p:nvPr>
            <p:ph idx="1"/>
          </p:nvPr>
        </p:nvSpPr>
        <p:spPr>
          <a:xfrm>
            <a:off x="457200" y="1285860"/>
            <a:ext cx="8229600" cy="5023500"/>
          </a:xfrm>
        </p:spPr>
        <p:txBody>
          <a:bodyPr>
            <a:noAutofit/>
          </a:bodyPr>
          <a:lstStyle/>
          <a:p>
            <a:r>
              <a:rPr lang="ca-ES" sz="2000" dirty="0" smtClean="0"/>
              <a:t>¿Que es la targeta gràfica?</a:t>
            </a:r>
            <a:r>
              <a:rPr lang="ca-ES" sz="2000" dirty="0" smtClean="0"/>
              <a:t> </a:t>
            </a:r>
            <a:endParaRPr lang="ca-ES" sz="2000" dirty="0" smtClean="0"/>
          </a:p>
          <a:p>
            <a:r>
              <a:rPr lang="ca-ES" sz="2000" dirty="0" smtClean="0"/>
              <a:t>MDA</a:t>
            </a:r>
          </a:p>
          <a:p>
            <a:r>
              <a:rPr lang="ca-ES" sz="2000" dirty="0" smtClean="0"/>
              <a:t>CGA</a:t>
            </a:r>
          </a:p>
          <a:p>
            <a:r>
              <a:rPr lang="ca-ES" sz="2000" dirty="0" smtClean="0"/>
              <a:t>Resolució </a:t>
            </a:r>
            <a:r>
              <a:rPr lang="ca-ES" sz="2000" dirty="0" smtClean="0"/>
              <a:t>(horitzontal x vertical) - colors</a:t>
            </a:r>
            <a:endParaRPr lang="ca-ES" sz="2000" dirty="0" smtClean="0"/>
          </a:p>
          <a:p>
            <a:r>
              <a:rPr lang="ca-ES" sz="2000" dirty="0" smtClean="0"/>
              <a:t>Hèrcules</a:t>
            </a:r>
          </a:p>
          <a:p>
            <a:r>
              <a:rPr lang="ca-ES" sz="2000" dirty="0" smtClean="0"/>
              <a:t>EGA</a:t>
            </a:r>
          </a:p>
          <a:p>
            <a:r>
              <a:rPr lang="es-ES" sz="2000" dirty="0" smtClean="0"/>
              <a:t>VGA</a:t>
            </a:r>
          </a:p>
          <a:p>
            <a:r>
              <a:rPr lang="ca-ES" sz="2000" dirty="0" smtClean="0"/>
              <a:t>SVGA, XGA y </a:t>
            </a:r>
            <a:r>
              <a:rPr lang="ca-ES" sz="2000" dirty="0" smtClean="0"/>
              <a:t>superiors</a:t>
            </a:r>
          </a:p>
          <a:p>
            <a:r>
              <a:rPr lang="ca-ES" sz="2000" dirty="0" smtClean="0"/>
              <a:t>Mode de vídeo Màxima resolució y màxima número de </a:t>
            </a:r>
            <a:r>
              <a:rPr lang="ca-ES" sz="2000" dirty="0" smtClean="0"/>
              <a:t>colores</a:t>
            </a:r>
          </a:p>
          <a:p>
            <a:r>
              <a:rPr lang="ca-ES" sz="2000" dirty="0" smtClean="0"/>
              <a:t>La resolució i el </a:t>
            </a:r>
            <a:r>
              <a:rPr lang="es-ES" sz="2000" dirty="0" smtClean="0"/>
              <a:t>nombre</a:t>
            </a:r>
            <a:r>
              <a:rPr lang="ca-ES" sz="2000" dirty="0" smtClean="0"/>
              <a:t> de </a:t>
            </a:r>
            <a:r>
              <a:rPr lang="ca-ES" sz="2000" dirty="0" smtClean="0"/>
              <a:t>colors</a:t>
            </a:r>
          </a:p>
          <a:p>
            <a:r>
              <a:rPr lang="ca-ES" sz="2000" dirty="0" smtClean="0"/>
              <a:t>La velocitat de </a:t>
            </a:r>
            <a:r>
              <a:rPr lang="ca-ES" sz="2000" dirty="0" smtClean="0"/>
              <a:t>refresc</a:t>
            </a:r>
          </a:p>
          <a:p>
            <a:r>
              <a:rPr lang="ca-ES" sz="2000" dirty="0" smtClean="0"/>
              <a:t>Memòria de </a:t>
            </a:r>
            <a:r>
              <a:rPr lang="ca-ES" sz="2000" dirty="0" smtClean="0"/>
              <a:t>vídeo</a:t>
            </a:r>
          </a:p>
          <a:p>
            <a:r>
              <a:rPr lang="ca-ES" sz="2000" dirty="0" smtClean="0"/>
              <a:t>Connexions al PC: PCI, AGP</a:t>
            </a:r>
            <a:r>
              <a:rPr lang="ca-ES" sz="2000" dirty="0" smtClean="0"/>
              <a:t>...</a:t>
            </a:r>
          </a:p>
          <a:p>
            <a:r>
              <a:rPr lang="ca-ES" sz="2000" dirty="0" smtClean="0"/>
              <a:t>Adequació a l'ús de l'ordinador </a:t>
            </a:r>
            <a:endParaRPr lang="ca-ES" sz="2000" dirty="0"/>
          </a:p>
        </p:txBody>
      </p:sp>
    </p:spTree>
  </p:cSld>
  <p:clrMapOvr>
    <a:masterClrMapping/>
  </p:clrMapOvr>
  <p:transition spd="med">
    <p:fade/>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4">
                                            <p:txEl>
                                              <p:pRg st="0" end="0"/>
                                            </p:txEl>
                                          </p:spTgt>
                                        </p:tgtEl>
                                        <p:attrNameLst>
                                          <p:attrName>style.visibility</p:attrName>
                                        </p:attrNameLst>
                                      </p:cBhvr>
                                      <p:to>
                                        <p:strVal val="visible"/>
                                      </p:to>
                                    </p:set>
                                    <p:anim calcmode="lin" valueType="num">
                                      <p:cBhvr>
                                        <p:cTn id="16" dur="500" fill="hold"/>
                                        <p:tgtEl>
                                          <p:spTgt spid="4">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4">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4">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4">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4">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 calcmode="lin" valueType="num">
                                      <p:cBhvr>
                                        <p:cTn id="25" dur="500" fill="hold"/>
                                        <p:tgtEl>
                                          <p:spTgt spid="4">
                                            <p:txEl>
                                              <p:pRg st="1" end="1"/>
                                            </p:txEl>
                                          </p:spTgt>
                                        </p:tgtEl>
                                        <p:attrNameLst>
                                          <p:attrName>ppt_w</p:attrName>
                                        </p:attrNameLst>
                                      </p:cBhvr>
                                      <p:tavLst>
                                        <p:tav tm="0">
                                          <p:val>
                                            <p:strVal val="#ppt_w*0.05"/>
                                          </p:val>
                                        </p:tav>
                                        <p:tav tm="100000">
                                          <p:val>
                                            <p:strVal val="#ppt_w"/>
                                          </p:val>
                                        </p:tav>
                                      </p:tavLst>
                                    </p:anim>
                                    <p:anim calcmode="lin" valueType="num">
                                      <p:cBhvr>
                                        <p:cTn id="26" dur="500" fill="hold"/>
                                        <p:tgtEl>
                                          <p:spTgt spid="4">
                                            <p:txEl>
                                              <p:pRg st="1" end="1"/>
                                            </p:txEl>
                                          </p:spTgt>
                                        </p:tgtEl>
                                        <p:attrNameLst>
                                          <p:attrName>ppt_h</p:attrName>
                                        </p:attrNameLst>
                                      </p:cBhvr>
                                      <p:tavLst>
                                        <p:tav tm="0">
                                          <p:val>
                                            <p:strVal val="#ppt_h"/>
                                          </p:val>
                                        </p:tav>
                                        <p:tav tm="100000">
                                          <p:val>
                                            <p:strVal val="#ppt_h"/>
                                          </p:val>
                                        </p:tav>
                                      </p:tavLst>
                                    </p:anim>
                                    <p:anim calcmode="lin" valueType="num">
                                      <p:cBhvr>
                                        <p:cTn id="27" dur="500" fill="hold"/>
                                        <p:tgtEl>
                                          <p:spTgt spid="4">
                                            <p:txEl>
                                              <p:pRg st="1" end="1"/>
                                            </p:txEl>
                                          </p:spTgt>
                                        </p:tgtEl>
                                        <p:attrNameLst>
                                          <p:attrName>ppt_x</p:attrName>
                                        </p:attrNameLst>
                                      </p:cBhvr>
                                      <p:tavLst>
                                        <p:tav tm="0">
                                          <p:val>
                                            <p:strVal val="#ppt_x-.2"/>
                                          </p:val>
                                        </p:tav>
                                        <p:tav tm="100000">
                                          <p:val>
                                            <p:strVal val="#ppt_x"/>
                                          </p:val>
                                        </p:tav>
                                      </p:tavLst>
                                    </p:anim>
                                    <p:anim calcmode="lin" valueType="num">
                                      <p:cBhvr>
                                        <p:cTn id="28" dur="500" fill="hold"/>
                                        <p:tgtEl>
                                          <p:spTgt spid="4">
                                            <p:txEl>
                                              <p:pRg st="1" end="1"/>
                                            </p:txEl>
                                          </p:spTgt>
                                        </p:tgtEl>
                                        <p:attrNameLst>
                                          <p:attrName>ppt_y</p:attrName>
                                        </p:attrNameLst>
                                      </p:cBhvr>
                                      <p:tavLst>
                                        <p:tav tm="0">
                                          <p:val>
                                            <p:strVal val="#ppt_y"/>
                                          </p:val>
                                        </p:tav>
                                        <p:tav tm="100000">
                                          <p:val>
                                            <p:strVal val="#ppt_y"/>
                                          </p:val>
                                        </p:tav>
                                      </p:tavLst>
                                    </p:anim>
                                    <p:animEffect transition="in" filter="fade">
                                      <p:cBhvr>
                                        <p:cTn id="29" dur="500"/>
                                        <p:tgtEl>
                                          <p:spTgt spid="4">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4">
                                            <p:txEl>
                                              <p:pRg st="2" end="2"/>
                                            </p:txEl>
                                          </p:spTgt>
                                        </p:tgtEl>
                                        <p:attrNameLst>
                                          <p:attrName>style.visibility</p:attrName>
                                        </p:attrNameLst>
                                      </p:cBhvr>
                                      <p:to>
                                        <p:strVal val="visible"/>
                                      </p:to>
                                    </p:set>
                                    <p:anim calcmode="lin" valueType="num">
                                      <p:cBhvr>
                                        <p:cTn id="34" dur="500" fill="hold"/>
                                        <p:tgtEl>
                                          <p:spTgt spid="4">
                                            <p:txEl>
                                              <p:pRg st="2" end="2"/>
                                            </p:txEl>
                                          </p:spTgt>
                                        </p:tgtEl>
                                        <p:attrNameLst>
                                          <p:attrName>ppt_w</p:attrName>
                                        </p:attrNameLst>
                                      </p:cBhvr>
                                      <p:tavLst>
                                        <p:tav tm="0">
                                          <p:val>
                                            <p:strVal val="#ppt_w*0.05"/>
                                          </p:val>
                                        </p:tav>
                                        <p:tav tm="100000">
                                          <p:val>
                                            <p:strVal val="#ppt_w"/>
                                          </p:val>
                                        </p:tav>
                                      </p:tavLst>
                                    </p:anim>
                                    <p:anim calcmode="lin" valueType="num">
                                      <p:cBhvr>
                                        <p:cTn id="35" dur="500" fill="hold"/>
                                        <p:tgtEl>
                                          <p:spTgt spid="4">
                                            <p:txEl>
                                              <p:pRg st="2" end="2"/>
                                            </p:txEl>
                                          </p:spTgt>
                                        </p:tgtEl>
                                        <p:attrNameLst>
                                          <p:attrName>ppt_h</p:attrName>
                                        </p:attrNameLst>
                                      </p:cBhvr>
                                      <p:tavLst>
                                        <p:tav tm="0">
                                          <p:val>
                                            <p:strVal val="#ppt_h"/>
                                          </p:val>
                                        </p:tav>
                                        <p:tav tm="100000">
                                          <p:val>
                                            <p:strVal val="#ppt_h"/>
                                          </p:val>
                                        </p:tav>
                                      </p:tavLst>
                                    </p:anim>
                                    <p:anim calcmode="lin" valueType="num">
                                      <p:cBhvr>
                                        <p:cTn id="36" dur="500" fill="hold"/>
                                        <p:tgtEl>
                                          <p:spTgt spid="4">
                                            <p:txEl>
                                              <p:pRg st="2" end="2"/>
                                            </p:txEl>
                                          </p:spTgt>
                                        </p:tgtEl>
                                        <p:attrNameLst>
                                          <p:attrName>ppt_x</p:attrName>
                                        </p:attrNameLst>
                                      </p:cBhvr>
                                      <p:tavLst>
                                        <p:tav tm="0">
                                          <p:val>
                                            <p:strVal val="#ppt_x-.2"/>
                                          </p:val>
                                        </p:tav>
                                        <p:tav tm="100000">
                                          <p:val>
                                            <p:strVal val="#ppt_x"/>
                                          </p:val>
                                        </p:tav>
                                      </p:tavLst>
                                    </p:anim>
                                    <p:anim calcmode="lin" valueType="num">
                                      <p:cBhvr>
                                        <p:cTn id="37" dur="500" fill="hold"/>
                                        <p:tgtEl>
                                          <p:spTgt spid="4">
                                            <p:txEl>
                                              <p:pRg st="2" end="2"/>
                                            </p:txEl>
                                          </p:spTgt>
                                        </p:tgtEl>
                                        <p:attrNameLst>
                                          <p:attrName>ppt_y</p:attrName>
                                        </p:attrNameLst>
                                      </p:cBhvr>
                                      <p:tavLst>
                                        <p:tav tm="0">
                                          <p:val>
                                            <p:strVal val="#ppt_y"/>
                                          </p:val>
                                        </p:tav>
                                        <p:tav tm="100000">
                                          <p:val>
                                            <p:strVal val="#ppt_y"/>
                                          </p:val>
                                        </p:tav>
                                      </p:tavLst>
                                    </p:anim>
                                    <p:animEffect transition="in" filter="fade">
                                      <p:cBhvr>
                                        <p:cTn id="38" dur="500"/>
                                        <p:tgtEl>
                                          <p:spTgt spid="4">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4" presetClass="entr" presetSubtype="0" accel="100000" fill="hold" grpId="0" nodeType="clickEffect">
                                  <p:stCondLst>
                                    <p:cond delay="0"/>
                                  </p:stCondLst>
                                  <p:childTnLst>
                                    <p:set>
                                      <p:cBhvr>
                                        <p:cTn id="42" dur="1" fill="hold">
                                          <p:stCondLst>
                                            <p:cond delay="0"/>
                                          </p:stCondLst>
                                        </p:cTn>
                                        <p:tgtEl>
                                          <p:spTgt spid="4">
                                            <p:txEl>
                                              <p:pRg st="3" end="3"/>
                                            </p:txEl>
                                          </p:spTgt>
                                        </p:tgtEl>
                                        <p:attrNameLst>
                                          <p:attrName>style.visibility</p:attrName>
                                        </p:attrNameLst>
                                      </p:cBhvr>
                                      <p:to>
                                        <p:strVal val="visible"/>
                                      </p:to>
                                    </p:set>
                                    <p:anim calcmode="lin" valueType="num">
                                      <p:cBhvr>
                                        <p:cTn id="43" dur="500" fill="hold"/>
                                        <p:tgtEl>
                                          <p:spTgt spid="4">
                                            <p:txEl>
                                              <p:pRg st="3" end="3"/>
                                            </p:txEl>
                                          </p:spTgt>
                                        </p:tgtEl>
                                        <p:attrNameLst>
                                          <p:attrName>ppt_w</p:attrName>
                                        </p:attrNameLst>
                                      </p:cBhvr>
                                      <p:tavLst>
                                        <p:tav tm="0">
                                          <p:val>
                                            <p:strVal val="#ppt_w*0.05"/>
                                          </p:val>
                                        </p:tav>
                                        <p:tav tm="100000">
                                          <p:val>
                                            <p:strVal val="#ppt_w"/>
                                          </p:val>
                                        </p:tav>
                                      </p:tavLst>
                                    </p:anim>
                                    <p:anim calcmode="lin" valueType="num">
                                      <p:cBhvr>
                                        <p:cTn id="44" dur="500" fill="hold"/>
                                        <p:tgtEl>
                                          <p:spTgt spid="4">
                                            <p:txEl>
                                              <p:pRg st="3" end="3"/>
                                            </p:txEl>
                                          </p:spTgt>
                                        </p:tgtEl>
                                        <p:attrNameLst>
                                          <p:attrName>ppt_h</p:attrName>
                                        </p:attrNameLst>
                                      </p:cBhvr>
                                      <p:tavLst>
                                        <p:tav tm="0">
                                          <p:val>
                                            <p:strVal val="#ppt_h"/>
                                          </p:val>
                                        </p:tav>
                                        <p:tav tm="100000">
                                          <p:val>
                                            <p:strVal val="#ppt_h"/>
                                          </p:val>
                                        </p:tav>
                                      </p:tavLst>
                                    </p:anim>
                                    <p:anim calcmode="lin" valueType="num">
                                      <p:cBhvr>
                                        <p:cTn id="45" dur="500" fill="hold"/>
                                        <p:tgtEl>
                                          <p:spTgt spid="4">
                                            <p:txEl>
                                              <p:pRg st="3" end="3"/>
                                            </p:txEl>
                                          </p:spTgt>
                                        </p:tgtEl>
                                        <p:attrNameLst>
                                          <p:attrName>ppt_x</p:attrName>
                                        </p:attrNameLst>
                                      </p:cBhvr>
                                      <p:tavLst>
                                        <p:tav tm="0">
                                          <p:val>
                                            <p:strVal val="#ppt_x-.2"/>
                                          </p:val>
                                        </p:tav>
                                        <p:tav tm="100000">
                                          <p:val>
                                            <p:strVal val="#ppt_x"/>
                                          </p:val>
                                        </p:tav>
                                      </p:tavLst>
                                    </p:anim>
                                    <p:anim calcmode="lin" valueType="num">
                                      <p:cBhvr>
                                        <p:cTn id="46" dur="500" fill="hold"/>
                                        <p:tgtEl>
                                          <p:spTgt spid="4">
                                            <p:txEl>
                                              <p:pRg st="3" end="3"/>
                                            </p:txEl>
                                          </p:spTgt>
                                        </p:tgtEl>
                                        <p:attrNameLst>
                                          <p:attrName>ppt_y</p:attrName>
                                        </p:attrNameLst>
                                      </p:cBhvr>
                                      <p:tavLst>
                                        <p:tav tm="0">
                                          <p:val>
                                            <p:strVal val="#ppt_y"/>
                                          </p:val>
                                        </p:tav>
                                        <p:tav tm="100000">
                                          <p:val>
                                            <p:strVal val="#ppt_y"/>
                                          </p:val>
                                        </p:tav>
                                      </p:tavLst>
                                    </p:anim>
                                    <p:animEffect transition="in" filter="fade">
                                      <p:cBhvr>
                                        <p:cTn id="47" dur="500"/>
                                        <p:tgtEl>
                                          <p:spTgt spid="4">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4" presetClass="entr" presetSubtype="0" accel="100000" fill="hold" grpId="0" nodeType="clickEffect">
                                  <p:stCondLst>
                                    <p:cond delay="0"/>
                                  </p:stCondLst>
                                  <p:childTnLst>
                                    <p:set>
                                      <p:cBhvr>
                                        <p:cTn id="51" dur="1" fill="hold">
                                          <p:stCondLst>
                                            <p:cond delay="0"/>
                                          </p:stCondLst>
                                        </p:cTn>
                                        <p:tgtEl>
                                          <p:spTgt spid="4">
                                            <p:txEl>
                                              <p:pRg st="4" end="4"/>
                                            </p:txEl>
                                          </p:spTgt>
                                        </p:tgtEl>
                                        <p:attrNameLst>
                                          <p:attrName>style.visibility</p:attrName>
                                        </p:attrNameLst>
                                      </p:cBhvr>
                                      <p:to>
                                        <p:strVal val="visible"/>
                                      </p:to>
                                    </p:set>
                                    <p:anim calcmode="lin" valueType="num">
                                      <p:cBhvr>
                                        <p:cTn id="52" dur="500" fill="hold"/>
                                        <p:tgtEl>
                                          <p:spTgt spid="4">
                                            <p:txEl>
                                              <p:pRg st="4" end="4"/>
                                            </p:txEl>
                                          </p:spTgt>
                                        </p:tgtEl>
                                        <p:attrNameLst>
                                          <p:attrName>ppt_w</p:attrName>
                                        </p:attrNameLst>
                                      </p:cBhvr>
                                      <p:tavLst>
                                        <p:tav tm="0">
                                          <p:val>
                                            <p:strVal val="#ppt_w*0.05"/>
                                          </p:val>
                                        </p:tav>
                                        <p:tav tm="100000">
                                          <p:val>
                                            <p:strVal val="#ppt_w"/>
                                          </p:val>
                                        </p:tav>
                                      </p:tavLst>
                                    </p:anim>
                                    <p:anim calcmode="lin" valueType="num">
                                      <p:cBhvr>
                                        <p:cTn id="53" dur="500" fill="hold"/>
                                        <p:tgtEl>
                                          <p:spTgt spid="4">
                                            <p:txEl>
                                              <p:pRg st="4" end="4"/>
                                            </p:txEl>
                                          </p:spTgt>
                                        </p:tgtEl>
                                        <p:attrNameLst>
                                          <p:attrName>ppt_h</p:attrName>
                                        </p:attrNameLst>
                                      </p:cBhvr>
                                      <p:tavLst>
                                        <p:tav tm="0">
                                          <p:val>
                                            <p:strVal val="#ppt_h"/>
                                          </p:val>
                                        </p:tav>
                                        <p:tav tm="100000">
                                          <p:val>
                                            <p:strVal val="#ppt_h"/>
                                          </p:val>
                                        </p:tav>
                                      </p:tavLst>
                                    </p:anim>
                                    <p:anim calcmode="lin" valueType="num">
                                      <p:cBhvr>
                                        <p:cTn id="54" dur="500" fill="hold"/>
                                        <p:tgtEl>
                                          <p:spTgt spid="4">
                                            <p:txEl>
                                              <p:pRg st="4" end="4"/>
                                            </p:txEl>
                                          </p:spTgt>
                                        </p:tgtEl>
                                        <p:attrNameLst>
                                          <p:attrName>ppt_x</p:attrName>
                                        </p:attrNameLst>
                                      </p:cBhvr>
                                      <p:tavLst>
                                        <p:tav tm="0">
                                          <p:val>
                                            <p:strVal val="#ppt_x-.2"/>
                                          </p:val>
                                        </p:tav>
                                        <p:tav tm="100000">
                                          <p:val>
                                            <p:strVal val="#ppt_x"/>
                                          </p:val>
                                        </p:tav>
                                      </p:tavLst>
                                    </p:anim>
                                    <p:anim calcmode="lin" valueType="num">
                                      <p:cBhvr>
                                        <p:cTn id="55" dur="500" fill="hold"/>
                                        <p:tgtEl>
                                          <p:spTgt spid="4">
                                            <p:txEl>
                                              <p:pRg st="4" end="4"/>
                                            </p:txEl>
                                          </p:spTgt>
                                        </p:tgtEl>
                                        <p:attrNameLst>
                                          <p:attrName>ppt_y</p:attrName>
                                        </p:attrNameLst>
                                      </p:cBhvr>
                                      <p:tavLst>
                                        <p:tav tm="0">
                                          <p:val>
                                            <p:strVal val="#ppt_y"/>
                                          </p:val>
                                        </p:tav>
                                        <p:tav tm="100000">
                                          <p:val>
                                            <p:strVal val="#ppt_y"/>
                                          </p:val>
                                        </p:tav>
                                      </p:tavLst>
                                    </p:anim>
                                    <p:animEffect transition="in" filter="fade">
                                      <p:cBhvr>
                                        <p:cTn id="56" dur="500"/>
                                        <p:tgtEl>
                                          <p:spTgt spid="4">
                                            <p:txEl>
                                              <p:pRg st="4" end="4"/>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54" presetClass="entr" presetSubtype="0" accel="100000" fill="hold" grpId="0" nodeType="clickEffect">
                                  <p:stCondLst>
                                    <p:cond delay="0"/>
                                  </p:stCondLst>
                                  <p:childTnLst>
                                    <p:set>
                                      <p:cBhvr>
                                        <p:cTn id="60" dur="1" fill="hold">
                                          <p:stCondLst>
                                            <p:cond delay="0"/>
                                          </p:stCondLst>
                                        </p:cTn>
                                        <p:tgtEl>
                                          <p:spTgt spid="4">
                                            <p:txEl>
                                              <p:pRg st="5" end="5"/>
                                            </p:txEl>
                                          </p:spTgt>
                                        </p:tgtEl>
                                        <p:attrNameLst>
                                          <p:attrName>style.visibility</p:attrName>
                                        </p:attrNameLst>
                                      </p:cBhvr>
                                      <p:to>
                                        <p:strVal val="visible"/>
                                      </p:to>
                                    </p:set>
                                    <p:anim calcmode="lin" valueType="num">
                                      <p:cBhvr>
                                        <p:cTn id="61" dur="500" fill="hold"/>
                                        <p:tgtEl>
                                          <p:spTgt spid="4">
                                            <p:txEl>
                                              <p:pRg st="5" end="5"/>
                                            </p:txEl>
                                          </p:spTgt>
                                        </p:tgtEl>
                                        <p:attrNameLst>
                                          <p:attrName>ppt_w</p:attrName>
                                        </p:attrNameLst>
                                      </p:cBhvr>
                                      <p:tavLst>
                                        <p:tav tm="0">
                                          <p:val>
                                            <p:strVal val="#ppt_w*0.05"/>
                                          </p:val>
                                        </p:tav>
                                        <p:tav tm="100000">
                                          <p:val>
                                            <p:strVal val="#ppt_w"/>
                                          </p:val>
                                        </p:tav>
                                      </p:tavLst>
                                    </p:anim>
                                    <p:anim calcmode="lin" valueType="num">
                                      <p:cBhvr>
                                        <p:cTn id="62" dur="500" fill="hold"/>
                                        <p:tgtEl>
                                          <p:spTgt spid="4">
                                            <p:txEl>
                                              <p:pRg st="5" end="5"/>
                                            </p:txEl>
                                          </p:spTgt>
                                        </p:tgtEl>
                                        <p:attrNameLst>
                                          <p:attrName>ppt_h</p:attrName>
                                        </p:attrNameLst>
                                      </p:cBhvr>
                                      <p:tavLst>
                                        <p:tav tm="0">
                                          <p:val>
                                            <p:strVal val="#ppt_h"/>
                                          </p:val>
                                        </p:tav>
                                        <p:tav tm="100000">
                                          <p:val>
                                            <p:strVal val="#ppt_h"/>
                                          </p:val>
                                        </p:tav>
                                      </p:tavLst>
                                    </p:anim>
                                    <p:anim calcmode="lin" valueType="num">
                                      <p:cBhvr>
                                        <p:cTn id="63" dur="500" fill="hold"/>
                                        <p:tgtEl>
                                          <p:spTgt spid="4">
                                            <p:txEl>
                                              <p:pRg st="5" end="5"/>
                                            </p:txEl>
                                          </p:spTgt>
                                        </p:tgtEl>
                                        <p:attrNameLst>
                                          <p:attrName>ppt_x</p:attrName>
                                        </p:attrNameLst>
                                      </p:cBhvr>
                                      <p:tavLst>
                                        <p:tav tm="0">
                                          <p:val>
                                            <p:strVal val="#ppt_x-.2"/>
                                          </p:val>
                                        </p:tav>
                                        <p:tav tm="100000">
                                          <p:val>
                                            <p:strVal val="#ppt_x"/>
                                          </p:val>
                                        </p:tav>
                                      </p:tavLst>
                                    </p:anim>
                                    <p:anim calcmode="lin" valueType="num">
                                      <p:cBhvr>
                                        <p:cTn id="64" dur="500" fill="hold"/>
                                        <p:tgtEl>
                                          <p:spTgt spid="4">
                                            <p:txEl>
                                              <p:pRg st="5" end="5"/>
                                            </p:txEl>
                                          </p:spTgt>
                                        </p:tgtEl>
                                        <p:attrNameLst>
                                          <p:attrName>ppt_y</p:attrName>
                                        </p:attrNameLst>
                                      </p:cBhvr>
                                      <p:tavLst>
                                        <p:tav tm="0">
                                          <p:val>
                                            <p:strVal val="#ppt_y"/>
                                          </p:val>
                                        </p:tav>
                                        <p:tav tm="100000">
                                          <p:val>
                                            <p:strVal val="#ppt_y"/>
                                          </p:val>
                                        </p:tav>
                                      </p:tavLst>
                                    </p:anim>
                                    <p:animEffect transition="in" filter="fade">
                                      <p:cBhvr>
                                        <p:cTn id="65" dur="500"/>
                                        <p:tgtEl>
                                          <p:spTgt spid="4">
                                            <p:txEl>
                                              <p:pRg st="5" end="5"/>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4" presetClass="entr" presetSubtype="0" accel="100000" fill="hold" grpId="0" nodeType="clickEffect">
                                  <p:stCondLst>
                                    <p:cond delay="0"/>
                                  </p:stCondLst>
                                  <p:childTnLst>
                                    <p:set>
                                      <p:cBhvr>
                                        <p:cTn id="69" dur="1" fill="hold">
                                          <p:stCondLst>
                                            <p:cond delay="0"/>
                                          </p:stCondLst>
                                        </p:cTn>
                                        <p:tgtEl>
                                          <p:spTgt spid="4">
                                            <p:txEl>
                                              <p:pRg st="6" end="6"/>
                                            </p:txEl>
                                          </p:spTgt>
                                        </p:tgtEl>
                                        <p:attrNameLst>
                                          <p:attrName>style.visibility</p:attrName>
                                        </p:attrNameLst>
                                      </p:cBhvr>
                                      <p:to>
                                        <p:strVal val="visible"/>
                                      </p:to>
                                    </p:set>
                                    <p:anim calcmode="lin" valueType="num">
                                      <p:cBhvr>
                                        <p:cTn id="70" dur="500" fill="hold"/>
                                        <p:tgtEl>
                                          <p:spTgt spid="4">
                                            <p:txEl>
                                              <p:pRg st="6" end="6"/>
                                            </p:txEl>
                                          </p:spTgt>
                                        </p:tgtEl>
                                        <p:attrNameLst>
                                          <p:attrName>ppt_w</p:attrName>
                                        </p:attrNameLst>
                                      </p:cBhvr>
                                      <p:tavLst>
                                        <p:tav tm="0">
                                          <p:val>
                                            <p:strVal val="#ppt_w*0.05"/>
                                          </p:val>
                                        </p:tav>
                                        <p:tav tm="100000">
                                          <p:val>
                                            <p:strVal val="#ppt_w"/>
                                          </p:val>
                                        </p:tav>
                                      </p:tavLst>
                                    </p:anim>
                                    <p:anim calcmode="lin" valueType="num">
                                      <p:cBhvr>
                                        <p:cTn id="71" dur="500" fill="hold"/>
                                        <p:tgtEl>
                                          <p:spTgt spid="4">
                                            <p:txEl>
                                              <p:pRg st="6" end="6"/>
                                            </p:txEl>
                                          </p:spTgt>
                                        </p:tgtEl>
                                        <p:attrNameLst>
                                          <p:attrName>ppt_h</p:attrName>
                                        </p:attrNameLst>
                                      </p:cBhvr>
                                      <p:tavLst>
                                        <p:tav tm="0">
                                          <p:val>
                                            <p:strVal val="#ppt_h"/>
                                          </p:val>
                                        </p:tav>
                                        <p:tav tm="100000">
                                          <p:val>
                                            <p:strVal val="#ppt_h"/>
                                          </p:val>
                                        </p:tav>
                                      </p:tavLst>
                                    </p:anim>
                                    <p:anim calcmode="lin" valueType="num">
                                      <p:cBhvr>
                                        <p:cTn id="72" dur="500" fill="hold"/>
                                        <p:tgtEl>
                                          <p:spTgt spid="4">
                                            <p:txEl>
                                              <p:pRg st="6" end="6"/>
                                            </p:txEl>
                                          </p:spTgt>
                                        </p:tgtEl>
                                        <p:attrNameLst>
                                          <p:attrName>ppt_x</p:attrName>
                                        </p:attrNameLst>
                                      </p:cBhvr>
                                      <p:tavLst>
                                        <p:tav tm="0">
                                          <p:val>
                                            <p:strVal val="#ppt_x-.2"/>
                                          </p:val>
                                        </p:tav>
                                        <p:tav tm="100000">
                                          <p:val>
                                            <p:strVal val="#ppt_x"/>
                                          </p:val>
                                        </p:tav>
                                      </p:tavLst>
                                    </p:anim>
                                    <p:anim calcmode="lin" valueType="num">
                                      <p:cBhvr>
                                        <p:cTn id="73" dur="500" fill="hold"/>
                                        <p:tgtEl>
                                          <p:spTgt spid="4">
                                            <p:txEl>
                                              <p:pRg st="6" end="6"/>
                                            </p:txEl>
                                          </p:spTgt>
                                        </p:tgtEl>
                                        <p:attrNameLst>
                                          <p:attrName>ppt_y</p:attrName>
                                        </p:attrNameLst>
                                      </p:cBhvr>
                                      <p:tavLst>
                                        <p:tav tm="0">
                                          <p:val>
                                            <p:strVal val="#ppt_y"/>
                                          </p:val>
                                        </p:tav>
                                        <p:tav tm="100000">
                                          <p:val>
                                            <p:strVal val="#ppt_y"/>
                                          </p:val>
                                        </p:tav>
                                      </p:tavLst>
                                    </p:anim>
                                    <p:animEffect transition="in" filter="fade">
                                      <p:cBhvr>
                                        <p:cTn id="74" dur="500"/>
                                        <p:tgtEl>
                                          <p:spTgt spid="4">
                                            <p:txEl>
                                              <p:pRg st="6" end="6"/>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54" presetClass="entr" presetSubtype="0" accel="100000" fill="hold" grpId="0" nodeType="clickEffect">
                                  <p:stCondLst>
                                    <p:cond delay="0"/>
                                  </p:stCondLst>
                                  <p:childTnLst>
                                    <p:set>
                                      <p:cBhvr>
                                        <p:cTn id="78" dur="1" fill="hold">
                                          <p:stCondLst>
                                            <p:cond delay="0"/>
                                          </p:stCondLst>
                                        </p:cTn>
                                        <p:tgtEl>
                                          <p:spTgt spid="4">
                                            <p:txEl>
                                              <p:pRg st="7" end="7"/>
                                            </p:txEl>
                                          </p:spTgt>
                                        </p:tgtEl>
                                        <p:attrNameLst>
                                          <p:attrName>style.visibility</p:attrName>
                                        </p:attrNameLst>
                                      </p:cBhvr>
                                      <p:to>
                                        <p:strVal val="visible"/>
                                      </p:to>
                                    </p:set>
                                    <p:anim calcmode="lin" valueType="num">
                                      <p:cBhvr>
                                        <p:cTn id="79" dur="500" fill="hold"/>
                                        <p:tgtEl>
                                          <p:spTgt spid="4">
                                            <p:txEl>
                                              <p:pRg st="7" end="7"/>
                                            </p:txEl>
                                          </p:spTgt>
                                        </p:tgtEl>
                                        <p:attrNameLst>
                                          <p:attrName>ppt_w</p:attrName>
                                        </p:attrNameLst>
                                      </p:cBhvr>
                                      <p:tavLst>
                                        <p:tav tm="0">
                                          <p:val>
                                            <p:strVal val="#ppt_w*0.05"/>
                                          </p:val>
                                        </p:tav>
                                        <p:tav tm="100000">
                                          <p:val>
                                            <p:strVal val="#ppt_w"/>
                                          </p:val>
                                        </p:tav>
                                      </p:tavLst>
                                    </p:anim>
                                    <p:anim calcmode="lin" valueType="num">
                                      <p:cBhvr>
                                        <p:cTn id="80" dur="500" fill="hold"/>
                                        <p:tgtEl>
                                          <p:spTgt spid="4">
                                            <p:txEl>
                                              <p:pRg st="7" end="7"/>
                                            </p:txEl>
                                          </p:spTgt>
                                        </p:tgtEl>
                                        <p:attrNameLst>
                                          <p:attrName>ppt_h</p:attrName>
                                        </p:attrNameLst>
                                      </p:cBhvr>
                                      <p:tavLst>
                                        <p:tav tm="0">
                                          <p:val>
                                            <p:strVal val="#ppt_h"/>
                                          </p:val>
                                        </p:tav>
                                        <p:tav tm="100000">
                                          <p:val>
                                            <p:strVal val="#ppt_h"/>
                                          </p:val>
                                        </p:tav>
                                      </p:tavLst>
                                    </p:anim>
                                    <p:anim calcmode="lin" valueType="num">
                                      <p:cBhvr>
                                        <p:cTn id="81" dur="500" fill="hold"/>
                                        <p:tgtEl>
                                          <p:spTgt spid="4">
                                            <p:txEl>
                                              <p:pRg st="7" end="7"/>
                                            </p:txEl>
                                          </p:spTgt>
                                        </p:tgtEl>
                                        <p:attrNameLst>
                                          <p:attrName>ppt_x</p:attrName>
                                        </p:attrNameLst>
                                      </p:cBhvr>
                                      <p:tavLst>
                                        <p:tav tm="0">
                                          <p:val>
                                            <p:strVal val="#ppt_x-.2"/>
                                          </p:val>
                                        </p:tav>
                                        <p:tav tm="100000">
                                          <p:val>
                                            <p:strVal val="#ppt_x"/>
                                          </p:val>
                                        </p:tav>
                                      </p:tavLst>
                                    </p:anim>
                                    <p:anim calcmode="lin" valueType="num">
                                      <p:cBhvr>
                                        <p:cTn id="82" dur="500" fill="hold"/>
                                        <p:tgtEl>
                                          <p:spTgt spid="4">
                                            <p:txEl>
                                              <p:pRg st="7" end="7"/>
                                            </p:txEl>
                                          </p:spTgt>
                                        </p:tgtEl>
                                        <p:attrNameLst>
                                          <p:attrName>ppt_y</p:attrName>
                                        </p:attrNameLst>
                                      </p:cBhvr>
                                      <p:tavLst>
                                        <p:tav tm="0">
                                          <p:val>
                                            <p:strVal val="#ppt_y"/>
                                          </p:val>
                                        </p:tav>
                                        <p:tav tm="100000">
                                          <p:val>
                                            <p:strVal val="#ppt_y"/>
                                          </p:val>
                                        </p:tav>
                                      </p:tavLst>
                                    </p:anim>
                                    <p:animEffect transition="in" filter="fade">
                                      <p:cBhvr>
                                        <p:cTn id="83" dur="500"/>
                                        <p:tgtEl>
                                          <p:spTgt spid="4">
                                            <p:txEl>
                                              <p:pRg st="7" end="7"/>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54" presetClass="entr" presetSubtype="0" accel="100000" fill="hold" grpId="0" nodeType="clickEffect">
                                  <p:stCondLst>
                                    <p:cond delay="0"/>
                                  </p:stCondLst>
                                  <p:childTnLst>
                                    <p:set>
                                      <p:cBhvr>
                                        <p:cTn id="87" dur="1" fill="hold">
                                          <p:stCondLst>
                                            <p:cond delay="0"/>
                                          </p:stCondLst>
                                        </p:cTn>
                                        <p:tgtEl>
                                          <p:spTgt spid="4">
                                            <p:txEl>
                                              <p:pRg st="8" end="8"/>
                                            </p:txEl>
                                          </p:spTgt>
                                        </p:tgtEl>
                                        <p:attrNameLst>
                                          <p:attrName>style.visibility</p:attrName>
                                        </p:attrNameLst>
                                      </p:cBhvr>
                                      <p:to>
                                        <p:strVal val="visible"/>
                                      </p:to>
                                    </p:set>
                                    <p:anim calcmode="lin" valueType="num">
                                      <p:cBhvr>
                                        <p:cTn id="88" dur="500" fill="hold"/>
                                        <p:tgtEl>
                                          <p:spTgt spid="4">
                                            <p:txEl>
                                              <p:pRg st="8" end="8"/>
                                            </p:txEl>
                                          </p:spTgt>
                                        </p:tgtEl>
                                        <p:attrNameLst>
                                          <p:attrName>ppt_w</p:attrName>
                                        </p:attrNameLst>
                                      </p:cBhvr>
                                      <p:tavLst>
                                        <p:tav tm="0">
                                          <p:val>
                                            <p:strVal val="#ppt_w*0.05"/>
                                          </p:val>
                                        </p:tav>
                                        <p:tav tm="100000">
                                          <p:val>
                                            <p:strVal val="#ppt_w"/>
                                          </p:val>
                                        </p:tav>
                                      </p:tavLst>
                                    </p:anim>
                                    <p:anim calcmode="lin" valueType="num">
                                      <p:cBhvr>
                                        <p:cTn id="89" dur="500" fill="hold"/>
                                        <p:tgtEl>
                                          <p:spTgt spid="4">
                                            <p:txEl>
                                              <p:pRg st="8" end="8"/>
                                            </p:txEl>
                                          </p:spTgt>
                                        </p:tgtEl>
                                        <p:attrNameLst>
                                          <p:attrName>ppt_h</p:attrName>
                                        </p:attrNameLst>
                                      </p:cBhvr>
                                      <p:tavLst>
                                        <p:tav tm="0">
                                          <p:val>
                                            <p:strVal val="#ppt_h"/>
                                          </p:val>
                                        </p:tav>
                                        <p:tav tm="100000">
                                          <p:val>
                                            <p:strVal val="#ppt_h"/>
                                          </p:val>
                                        </p:tav>
                                      </p:tavLst>
                                    </p:anim>
                                    <p:anim calcmode="lin" valueType="num">
                                      <p:cBhvr>
                                        <p:cTn id="90" dur="500" fill="hold"/>
                                        <p:tgtEl>
                                          <p:spTgt spid="4">
                                            <p:txEl>
                                              <p:pRg st="8" end="8"/>
                                            </p:txEl>
                                          </p:spTgt>
                                        </p:tgtEl>
                                        <p:attrNameLst>
                                          <p:attrName>ppt_x</p:attrName>
                                        </p:attrNameLst>
                                      </p:cBhvr>
                                      <p:tavLst>
                                        <p:tav tm="0">
                                          <p:val>
                                            <p:strVal val="#ppt_x-.2"/>
                                          </p:val>
                                        </p:tav>
                                        <p:tav tm="100000">
                                          <p:val>
                                            <p:strVal val="#ppt_x"/>
                                          </p:val>
                                        </p:tav>
                                      </p:tavLst>
                                    </p:anim>
                                    <p:anim calcmode="lin" valueType="num">
                                      <p:cBhvr>
                                        <p:cTn id="91" dur="500" fill="hold"/>
                                        <p:tgtEl>
                                          <p:spTgt spid="4">
                                            <p:txEl>
                                              <p:pRg st="8" end="8"/>
                                            </p:txEl>
                                          </p:spTgt>
                                        </p:tgtEl>
                                        <p:attrNameLst>
                                          <p:attrName>ppt_y</p:attrName>
                                        </p:attrNameLst>
                                      </p:cBhvr>
                                      <p:tavLst>
                                        <p:tav tm="0">
                                          <p:val>
                                            <p:strVal val="#ppt_y"/>
                                          </p:val>
                                        </p:tav>
                                        <p:tav tm="100000">
                                          <p:val>
                                            <p:strVal val="#ppt_y"/>
                                          </p:val>
                                        </p:tav>
                                      </p:tavLst>
                                    </p:anim>
                                    <p:animEffect transition="in" filter="fade">
                                      <p:cBhvr>
                                        <p:cTn id="92" dur="500"/>
                                        <p:tgtEl>
                                          <p:spTgt spid="4">
                                            <p:txEl>
                                              <p:pRg st="8" end="8"/>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54" presetClass="entr" presetSubtype="0" accel="100000" fill="hold" grpId="0" nodeType="clickEffect">
                                  <p:stCondLst>
                                    <p:cond delay="0"/>
                                  </p:stCondLst>
                                  <p:childTnLst>
                                    <p:set>
                                      <p:cBhvr>
                                        <p:cTn id="96" dur="1" fill="hold">
                                          <p:stCondLst>
                                            <p:cond delay="0"/>
                                          </p:stCondLst>
                                        </p:cTn>
                                        <p:tgtEl>
                                          <p:spTgt spid="4">
                                            <p:txEl>
                                              <p:pRg st="9" end="9"/>
                                            </p:txEl>
                                          </p:spTgt>
                                        </p:tgtEl>
                                        <p:attrNameLst>
                                          <p:attrName>style.visibility</p:attrName>
                                        </p:attrNameLst>
                                      </p:cBhvr>
                                      <p:to>
                                        <p:strVal val="visible"/>
                                      </p:to>
                                    </p:set>
                                    <p:anim calcmode="lin" valueType="num">
                                      <p:cBhvr>
                                        <p:cTn id="97" dur="500" fill="hold"/>
                                        <p:tgtEl>
                                          <p:spTgt spid="4">
                                            <p:txEl>
                                              <p:pRg st="9" end="9"/>
                                            </p:txEl>
                                          </p:spTgt>
                                        </p:tgtEl>
                                        <p:attrNameLst>
                                          <p:attrName>ppt_w</p:attrName>
                                        </p:attrNameLst>
                                      </p:cBhvr>
                                      <p:tavLst>
                                        <p:tav tm="0">
                                          <p:val>
                                            <p:strVal val="#ppt_w*0.05"/>
                                          </p:val>
                                        </p:tav>
                                        <p:tav tm="100000">
                                          <p:val>
                                            <p:strVal val="#ppt_w"/>
                                          </p:val>
                                        </p:tav>
                                      </p:tavLst>
                                    </p:anim>
                                    <p:anim calcmode="lin" valueType="num">
                                      <p:cBhvr>
                                        <p:cTn id="98" dur="500" fill="hold"/>
                                        <p:tgtEl>
                                          <p:spTgt spid="4">
                                            <p:txEl>
                                              <p:pRg st="9" end="9"/>
                                            </p:txEl>
                                          </p:spTgt>
                                        </p:tgtEl>
                                        <p:attrNameLst>
                                          <p:attrName>ppt_h</p:attrName>
                                        </p:attrNameLst>
                                      </p:cBhvr>
                                      <p:tavLst>
                                        <p:tav tm="0">
                                          <p:val>
                                            <p:strVal val="#ppt_h"/>
                                          </p:val>
                                        </p:tav>
                                        <p:tav tm="100000">
                                          <p:val>
                                            <p:strVal val="#ppt_h"/>
                                          </p:val>
                                        </p:tav>
                                      </p:tavLst>
                                    </p:anim>
                                    <p:anim calcmode="lin" valueType="num">
                                      <p:cBhvr>
                                        <p:cTn id="99" dur="500" fill="hold"/>
                                        <p:tgtEl>
                                          <p:spTgt spid="4">
                                            <p:txEl>
                                              <p:pRg st="9" end="9"/>
                                            </p:txEl>
                                          </p:spTgt>
                                        </p:tgtEl>
                                        <p:attrNameLst>
                                          <p:attrName>ppt_x</p:attrName>
                                        </p:attrNameLst>
                                      </p:cBhvr>
                                      <p:tavLst>
                                        <p:tav tm="0">
                                          <p:val>
                                            <p:strVal val="#ppt_x-.2"/>
                                          </p:val>
                                        </p:tav>
                                        <p:tav tm="100000">
                                          <p:val>
                                            <p:strVal val="#ppt_x"/>
                                          </p:val>
                                        </p:tav>
                                      </p:tavLst>
                                    </p:anim>
                                    <p:anim calcmode="lin" valueType="num">
                                      <p:cBhvr>
                                        <p:cTn id="100" dur="500" fill="hold"/>
                                        <p:tgtEl>
                                          <p:spTgt spid="4">
                                            <p:txEl>
                                              <p:pRg st="9" end="9"/>
                                            </p:txEl>
                                          </p:spTgt>
                                        </p:tgtEl>
                                        <p:attrNameLst>
                                          <p:attrName>ppt_y</p:attrName>
                                        </p:attrNameLst>
                                      </p:cBhvr>
                                      <p:tavLst>
                                        <p:tav tm="0">
                                          <p:val>
                                            <p:strVal val="#ppt_y"/>
                                          </p:val>
                                        </p:tav>
                                        <p:tav tm="100000">
                                          <p:val>
                                            <p:strVal val="#ppt_y"/>
                                          </p:val>
                                        </p:tav>
                                      </p:tavLst>
                                    </p:anim>
                                    <p:animEffect transition="in" filter="fade">
                                      <p:cBhvr>
                                        <p:cTn id="101" dur="500"/>
                                        <p:tgtEl>
                                          <p:spTgt spid="4">
                                            <p:txEl>
                                              <p:pRg st="9" end="9"/>
                                            </p:txEl>
                                          </p:spTgt>
                                        </p:tgtEl>
                                      </p:cBhvr>
                                    </p:animEffect>
                                  </p:childTnLst>
                                </p:cTn>
                              </p:par>
                            </p:childTnLst>
                          </p:cTn>
                        </p:par>
                      </p:childTnLst>
                    </p:cTn>
                  </p:par>
                  <p:par>
                    <p:cTn id="102" fill="hold">
                      <p:stCondLst>
                        <p:cond delay="indefinite"/>
                      </p:stCondLst>
                      <p:childTnLst>
                        <p:par>
                          <p:cTn id="103" fill="hold">
                            <p:stCondLst>
                              <p:cond delay="0"/>
                            </p:stCondLst>
                            <p:childTnLst>
                              <p:par>
                                <p:cTn id="104" presetID="54" presetClass="entr" presetSubtype="0" accel="100000" fill="hold" grpId="0" nodeType="clickEffect">
                                  <p:stCondLst>
                                    <p:cond delay="0"/>
                                  </p:stCondLst>
                                  <p:childTnLst>
                                    <p:set>
                                      <p:cBhvr>
                                        <p:cTn id="105" dur="1" fill="hold">
                                          <p:stCondLst>
                                            <p:cond delay="0"/>
                                          </p:stCondLst>
                                        </p:cTn>
                                        <p:tgtEl>
                                          <p:spTgt spid="4">
                                            <p:txEl>
                                              <p:pRg st="10" end="10"/>
                                            </p:txEl>
                                          </p:spTgt>
                                        </p:tgtEl>
                                        <p:attrNameLst>
                                          <p:attrName>style.visibility</p:attrName>
                                        </p:attrNameLst>
                                      </p:cBhvr>
                                      <p:to>
                                        <p:strVal val="visible"/>
                                      </p:to>
                                    </p:set>
                                    <p:anim calcmode="lin" valueType="num">
                                      <p:cBhvr>
                                        <p:cTn id="106" dur="500" fill="hold"/>
                                        <p:tgtEl>
                                          <p:spTgt spid="4">
                                            <p:txEl>
                                              <p:pRg st="10" end="10"/>
                                            </p:txEl>
                                          </p:spTgt>
                                        </p:tgtEl>
                                        <p:attrNameLst>
                                          <p:attrName>ppt_w</p:attrName>
                                        </p:attrNameLst>
                                      </p:cBhvr>
                                      <p:tavLst>
                                        <p:tav tm="0">
                                          <p:val>
                                            <p:strVal val="#ppt_w*0.05"/>
                                          </p:val>
                                        </p:tav>
                                        <p:tav tm="100000">
                                          <p:val>
                                            <p:strVal val="#ppt_w"/>
                                          </p:val>
                                        </p:tav>
                                      </p:tavLst>
                                    </p:anim>
                                    <p:anim calcmode="lin" valueType="num">
                                      <p:cBhvr>
                                        <p:cTn id="107" dur="500" fill="hold"/>
                                        <p:tgtEl>
                                          <p:spTgt spid="4">
                                            <p:txEl>
                                              <p:pRg st="10" end="10"/>
                                            </p:txEl>
                                          </p:spTgt>
                                        </p:tgtEl>
                                        <p:attrNameLst>
                                          <p:attrName>ppt_h</p:attrName>
                                        </p:attrNameLst>
                                      </p:cBhvr>
                                      <p:tavLst>
                                        <p:tav tm="0">
                                          <p:val>
                                            <p:strVal val="#ppt_h"/>
                                          </p:val>
                                        </p:tav>
                                        <p:tav tm="100000">
                                          <p:val>
                                            <p:strVal val="#ppt_h"/>
                                          </p:val>
                                        </p:tav>
                                      </p:tavLst>
                                    </p:anim>
                                    <p:anim calcmode="lin" valueType="num">
                                      <p:cBhvr>
                                        <p:cTn id="108" dur="500" fill="hold"/>
                                        <p:tgtEl>
                                          <p:spTgt spid="4">
                                            <p:txEl>
                                              <p:pRg st="10" end="10"/>
                                            </p:txEl>
                                          </p:spTgt>
                                        </p:tgtEl>
                                        <p:attrNameLst>
                                          <p:attrName>ppt_x</p:attrName>
                                        </p:attrNameLst>
                                      </p:cBhvr>
                                      <p:tavLst>
                                        <p:tav tm="0">
                                          <p:val>
                                            <p:strVal val="#ppt_x-.2"/>
                                          </p:val>
                                        </p:tav>
                                        <p:tav tm="100000">
                                          <p:val>
                                            <p:strVal val="#ppt_x"/>
                                          </p:val>
                                        </p:tav>
                                      </p:tavLst>
                                    </p:anim>
                                    <p:anim calcmode="lin" valueType="num">
                                      <p:cBhvr>
                                        <p:cTn id="109" dur="500" fill="hold"/>
                                        <p:tgtEl>
                                          <p:spTgt spid="4">
                                            <p:txEl>
                                              <p:pRg st="10" end="10"/>
                                            </p:txEl>
                                          </p:spTgt>
                                        </p:tgtEl>
                                        <p:attrNameLst>
                                          <p:attrName>ppt_y</p:attrName>
                                        </p:attrNameLst>
                                      </p:cBhvr>
                                      <p:tavLst>
                                        <p:tav tm="0">
                                          <p:val>
                                            <p:strVal val="#ppt_y"/>
                                          </p:val>
                                        </p:tav>
                                        <p:tav tm="100000">
                                          <p:val>
                                            <p:strVal val="#ppt_y"/>
                                          </p:val>
                                        </p:tav>
                                      </p:tavLst>
                                    </p:anim>
                                    <p:animEffect transition="in" filter="fade">
                                      <p:cBhvr>
                                        <p:cTn id="110" dur="500"/>
                                        <p:tgtEl>
                                          <p:spTgt spid="4">
                                            <p:txEl>
                                              <p:pRg st="10" end="10"/>
                                            </p:txEl>
                                          </p:spTgt>
                                        </p:tgtEl>
                                      </p:cBhvr>
                                    </p:animEffect>
                                  </p:childTnLst>
                                </p:cTn>
                              </p:par>
                            </p:childTnLst>
                          </p:cTn>
                        </p:par>
                      </p:childTnLst>
                    </p:cTn>
                  </p:par>
                  <p:par>
                    <p:cTn id="111" fill="hold">
                      <p:stCondLst>
                        <p:cond delay="indefinite"/>
                      </p:stCondLst>
                      <p:childTnLst>
                        <p:par>
                          <p:cTn id="112" fill="hold">
                            <p:stCondLst>
                              <p:cond delay="0"/>
                            </p:stCondLst>
                            <p:childTnLst>
                              <p:par>
                                <p:cTn id="113" presetID="54" presetClass="entr" presetSubtype="0" accel="100000" fill="hold" grpId="0" nodeType="clickEffect">
                                  <p:stCondLst>
                                    <p:cond delay="0"/>
                                  </p:stCondLst>
                                  <p:childTnLst>
                                    <p:set>
                                      <p:cBhvr>
                                        <p:cTn id="114" dur="1" fill="hold">
                                          <p:stCondLst>
                                            <p:cond delay="0"/>
                                          </p:stCondLst>
                                        </p:cTn>
                                        <p:tgtEl>
                                          <p:spTgt spid="4">
                                            <p:txEl>
                                              <p:pRg st="11" end="11"/>
                                            </p:txEl>
                                          </p:spTgt>
                                        </p:tgtEl>
                                        <p:attrNameLst>
                                          <p:attrName>style.visibility</p:attrName>
                                        </p:attrNameLst>
                                      </p:cBhvr>
                                      <p:to>
                                        <p:strVal val="visible"/>
                                      </p:to>
                                    </p:set>
                                    <p:anim calcmode="lin" valueType="num">
                                      <p:cBhvr>
                                        <p:cTn id="115" dur="500" fill="hold"/>
                                        <p:tgtEl>
                                          <p:spTgt spid="4">
                                            <p:txEl>
                                              <p:pRg st="11" end="11"/>
                                            </p:txEl>
                                          </p:spTgt>
                                        </p:tgtEl>
                                        <p:attrNameLst>
                                          <p:attrName>ppt_w</p:attrName>
                                        </p:attrNameLst>
                                      </p:cBhvr>
                                      <p:tavLst>
                                        <p:tav tm="0">
                                          <p:val>
                                            <p:strVal val="#ppt_w*0.05"/>
                                          </p:val>
                                        </p:tav>
                                        <p:tav tm="100000">
                                          <p:val>
                                            <p:strVal val="#ppt_w"/>
                                          </p:val>
                                        </p:tav>
                                      </p:tavLst>
                                    </p:anim>
                                    <p:anim calcmode="lin" valueType="num">
                                      <p:cBhvr>
                                        <p:cTn id="116" dur="500" fill="hold"/>
                                        <p:tgtEl>
                                          <p:spTgt spid="4">
                                            <p:txEl>
                                              <p:pRg st="11" end="11"/>
                                            </p:txEl>
                                          </p:spTgt>
                                        </p:tgtEl>
                                        <p:attrNameLst>
                                          <p:attrName>ppt_h</p:attrName>
                                        </p:attrNameLst>
                                      </p:cBhvr>
                                      <p:tavLst>
                                        <p:tav tm="0">
                                          <p:val>
                                            <p:strVal val="#ppt_h"/>
                                          </p:val>
                                        </p:tav>
                                        <p:tav tm="100000">
                                          <p:val>
                                            <p:strVal val="#ppt_h"/>
                                          </p:val>
                                        </p:tav>
                                      </p:tavLst>
                                    </p:anim>
                                    <p:anim calcmode="lin" valueType="num">
                                      <p:cBhvr>
                                        <p:cTn id="117" dur="500" fill="hold"/>
                                        <p:tgtEl>
                                          <p:spTgt spid="4">
                                            <p:txEl>
                                              <p:pRg st="11" end="11"/>
                                            </p:txEl>
                                          </p:spTgt>
                                        </p:tgtEl>
                                        <p:attrNameLst>
                                          <p:attrName>ppt_x</p:attrName>
                                        </p:attrNameLst>
                                      </p:cBhvr>
                                      <p:tavLst>
                                        <p:tav tm="0">
                                          <p:val>
                                            <p:strVal val="#ppt_x-.2"/>
                                          </p:val>
                                        </p:tav>
                                        <p:tav tm="100000">
                                          <p:val>
                                            <p:strVal val="#ppt_x"/>
                                          </p:val>
                                        </p:tav>
                                      </p:tavLst>
                                    </p:anim>
                                    <p:anim calcmode="lin" valueType="num">
                                      <p:cBhvr>
                                        <p:cTn id="118" dur="500" fill="hold"/>
                                        <p:tgtEl>
                                          <p:spTgt spid="4">
                                            <p:txEl>
                                              <p:pRg st="11" end="11"/>
                                            </p:txEl>
                                          </p:spTgt>
                                        </p:tgtEl>
                                        <p:attrNameLst>
                                          <p:attrName>ppt_y</p:attrName>
                                        </p:attrNameLst>
                                      </p:cBhvr>
                                      <p:tavLst>
                                        <p:tav tm="0">
                                          <p:val>
                                            <p:strVal val="#ppt_y"/>
                                          </p:val>
                                        </p:tav>
                                        <p:tav tm="100000">
                                          <p:val>
                                            <p:strVal val="#ppt_y"/>
                                          </p:val>
                                        </p:tav>
                                      </p:tavLst>
                                    </p:anim>
                                    <p:animEffect transition="in" filter="fade">
                                      <p:cBhvr>
                                        <p:cTn id="119" dur="500"/>
                                        <p:tgtEl>
                                          <p:spTgt spid="4">
                                            <p:txEl>
                                              <p:pRg st="11" end="11"/>
                                            </p:txEl>
                                          </p:spTgt>
                                        </p:tgtEl>
                                      </p:cBhvr>
                                    </p:animEffect>
                                  </p:childTnLst>
                                </p:cTn>
                              </p:par>
                            </p:childTnLst>
                          </p:cTn>
                        </p:par>
                      </p:childTnLst>
                    </p:cTn>
                  </p:par>
                  <p:par>
                    <p:cTn id="120" fill="hold">
                      <p:stCondLst>
                        <p:cond delay="indefinite"/>
                      </p:stCondLst>
                      <p:childTnLst>
                        <p:par>
                          <p:cTn id="121" fill="hold">
                            <p:stCondLst>
                              <p:cond delay="0"/>
                            </p:stCondLst>
                            <p:childTnLst>
                              <p:par>
                                <p:cTn id="122" presetID="54" presetClass="entr" presetSubtype="0" accel="100000" fill="hold" grpId="0" nodeType="clickEffect">
                                  <p:stCondLst>
                                    <p:cond delay="0"/>
                                  </p:stCondLst>
                                  <p:childTnLst>
                                    <p:set>
                                      <p:cBhvr>
                                        <p:cTn id="123" dur="1" fill="hold">
                                          <p:stCondLst>
                                            <p:cond delay="0"/>
                                          </p:stCondLst>
                                        </p:cTn>
                                        <p:tgtEl>
                                          <p:spTgt spid="4">
                                            <p:txEl>
                                              <p:pRg st="12" end="12"/>
                                            </p:txEl>
                                          </p:spTgt>
                                        </p:tgtEl>
                                        <p:attrNameLst>
                                          <p:attrName>style.visibility</p:attrName>
                                        </p:attrNameLst>
                                      </p:cBhvr>
                                      <p:to>
                                        <p:strVal val="visible"/>
                                      </p:to>
                                    </p:set>
                                    <p:anim calcmode="lin" valueType="num">
                                      <p:cBhvr>
                                        <p:cTn id="124" dur="500" fill="hold"/>
                                        <p:tgtEl>
                                          <p:spTgt spid="4">
                                            <p:txEl>
                                              <p:pRg st="12" end="12"/>
                                            </p:txEl>
                                          </p:spTgt>
                                        </p:tgtEl>
                                        <p:attrNameLst>
                                          <p:attrName>ppt_w</p:attrName>
                                        </p:attrNameLst>
                                      </p:cBhvr>
                                      <p:tavLst>
                                        <p:tav tm="0">
                                          <p:val>
                                            <p:strVal val="#ppt_w*0.05"/>
                                          </p:val>
                                        </p:tav>
                                        <p:tav tm="100000">
                                          <p:val>
                                            <p:strVal val="#ppt_w"/>
                                          </p:val>
                                        </p:tav>
                                      </p:tavLst>
                                    </p:anim>
                                    <p:anim calcmode="lin" valueType="num">
                                      <p:cBhvr>
                                        <p:cTn id="125" dur="500" fill="hold"/>
                                        <p:tgtEl>
                                          <p:spTgt spid="4">
                                            <p:txEl>
                                              <p:pRg st="12" end="12"/>
                                            </p:txEl>
                                          </p:spTgt>
                                        </p:tgtEl>
                                        <p:attrNameLst>
                                          <p:attrName>ppt_h</p:attrName>
                                        </p:attrNameLst>
                                      </p:cBhvr>
                                      <p:tavLst>
                                        <p:tav tm="0">
                                          <p:val>
                                            <p:strVal val="#ppt_h"/>
                                          </p:val>
                                        </p:tav>
                                        <p:tav tm="100000">
                                          <p:val>
                                            <p:strVal val="#ppt_h"/>
                                          </p:val>
                                        </p:tav>
                                      </p:tavLst>
                                    </p:anim>
                                    <p:anim calcmode="lin" valueType="num">
                                      <p:cBhvr>
                                        <p:cTn id="126" dur="500" fill="hold"/>
                                        <p:tgtEl>
                                          <p:spTgt spid="4">
                                            <p:txEl>
                                              <p:pRg st="12" end="12"/>
                                            </p:txEl>
                                          </p:spTgt>
                                        </p:tgtEl>
                                        <p:attrNameLst>
                                          <p:attrName>ppt_x</p:attrName>
                                        </p:attrNameLst>
                                      </p:cBhvr>
                                      <p:tavLst>
                                        <p:tav tm="0">
                                          <p:val>
                                            <p:strVal val="#ppt_x-.2"/>
                                          </p:val>
                                        </p:tav>
                                        <p:tav tm="100000">
                                          <p:val>
                                            <p:strVal val="#ppt_x"/>
                                          </p:val>
                                        </p:tav>
                                      </p:tavLst>
                                    </p:anim>
                                    <p:anim calcmode="lin" valueType="num">
                                      <p:cBhvr>
                                        <p:cTn id="127" dur="500" fill="hold"/>
                                        <p:tgtEl>
                                          <p:spTgt spid="4">
                                            <p:txEl>
                                              <p:pRg st="12" end="12"/>
                                            </p:txEl>
                                          </p:spTgt>
                                        </p:tgtEl>
                                        <p:attrNameLst>
                                          <p:attrName>ppt_y</p:attrName>
                                        </p:attrNameLst>
                                      </p:cBhvr>
                                      <p:tavLst>
                                        <p:tav tm="0">
                                          <p:val>
                                            <p:strVal val="#ppt_y"/>
                                          </p:val>
                                        </p:tav>
                                        <p:tav tm="100000">
                                          <p:val>
                                            <p:strVal val="#ppt_y"/>
                                          </p:val>
                                        </p:tav>
                                      </p:tavLst>
                                    </p:anim>
                                    <p:animEffect transition="in" filter="fade">
                                      <p:cBhvr>
                                        <p:cTn id="128" dur="500"/>
                                        <p:tgtEl>
                                          <p:spTgt spid="4">
                                            <p:txEl>
                                              <p:pRg st="12" end="12"/>
                                            </p:txEl>
                                          </p:spTgt>
                                        </p:tgtEl>
                                      </p:cBhvr>
                                    </p:animEffect>
                                  </p:childTnLst>
                                </p:cTn>
                              </p:par>
                            </p:childTnLst>
                          </p:cTn>
                        </p:par>
                      </p:childTnLst>
                    </p:cTn>
                  </p:par>
                  <p:par>
                    <p:cTn id="129" fill="hold">
                      <p:stCondLst>
                        <p:cond delay="indefinite"/>
                      </p:stCondLst>
                      <p:childTnLst>
                        <p:par>
                          <p:cTn id="130" fill="hold">
                            <p:stCondLst>
                              <p:cond delay="0"/>
                            </p:stCondLst>
                            <p:childTnLst>
                              <p:par>
                                <p:cTn id="131" presetID="54" presetClass="entr" presetSubtype="0" accel="100000" fill="hold" grpId="0" nodeType="clickEffect">
                                  <p:stCondLst>
                                    <p:cond delay="0"/>
                                  </p:stCondLst>
                                  <p:childTnLst>
                                    <p:set>
                                      <p:cBhvr>
                                        <p:cTn id="132" dur="1" fill="hold">
                                          <p:stCondLst>
                                            <p:cond delay="0"/>
                                          </p:stCondLst>
                                        </p:cTn>
                                        <p:tgtEl>
                                          <p:spTgt spid="4">
                                            <p:txEl>
                                              <p:pRg st="13" end="13"/>
                                            </p:txEl>
                                          </p:spTgt>
                                        </p:tgtEl>
                                        <p:attrNameLst>
                                          <p:attrName>style.visibility</p:attrName>
                                        </p:attrNameLst>
                                      </p:cBhvr>
                                      <p:to>
                                        <p:strVal val="visible"/>
                                      </p:to>
                                    </p:set>
                                    <p:anim calcmode="lin" valueType="num">
                                      <p:cBhvr>
                                        <p:cTn id="133" dur="500" fill="hold"/>
                                        <p:tgtEl>
                                          <p:spTgt spid="4">
                                            <p:txEl>
                                              <p:pRg st="13" end="13"/>
                                            </p:txEl>
                                          </p:spTgt>
                                        </p:tgtEl>
                                        <p:attrNameLst>
                                          <p:attrName>ppt_w</p:attrName>
                                        </p:attrNameLst>
                                      </p:cBhvr>
                                      <p:tavLst>
                                        <p:tav tm="0">
                                          <p:val>
                                            <p:strVal val="#ppt_w*0.05"/>
                                          </p:val>
                                        </p:tav>
                                        <p:tav tm="100000">
                                          <p:val>
                                            <p:strVal val="#ppt_w"/>
                                          </p:val>
                                        </p:tav>
                                      </p:tavLst>
                                    </p:anim>
                                    <p:anim calcmode="lin" valueType="num">
                                      <p:cBhvr>
                                        <p:cTn id="134" dur="500" fill="hold"/>
                                        <p:tgtEl>
                                          <p:spTgt spid="4">
                                            <p:txEl>
                                              <p:pRg st="13" end="13"/>
                                            </p:txEl>
                                          </p:spTgt>
                                        </p:tgtEl>
                                        <p:attrNameLst>
                                          <p:attrName>ppt_h</p:attrName>
                                        </p:attrNameLst>
                                      </p:cBhvr>
                                      <p:tavLst>
                                        <p:tav tm="0">
                                          <p:val>
                                            <p:strVal val="#ppt_h"/>
                                          </p:val>
                                        </p:tav>
                                        <p:tav tm="100000">
                                          <p:val>
                                            <p:strVal val="#ppt_h"/>
                                          </p:val>
                                        </p:tav>
                                      </p:tavLst>
                                    </p:anim>
                                    <p:anim calcmode="lin" valueType="num">
                                      <p:cBhvr>
                                        <p:cTn id="135" dur="500" fill="hold"/>
                                        <p:tgtEl>
                                          <p:spTgt spid="4">
                                            <p:txEl>
                                              <p:pRg st="13" end="13"/>
                                            </p:txEl>
                                          </p:spTgt>
                                        </p:tgtEl>
                                        <p:attrNameLst>
                                          <p:attrName>ppt_x</p:attrName>
                                        </p:attrNameLst>
                                      </p:cBhvr>
                                      <p:tavLst>
                                        <p:tav tm="0">
                                          <p:val>
                                            <p:strVal val="#ppt_x-.2"/>
                                          </p:val>
                                        </p:tav>
                                        <p:tav tm="100000">
                                          <p:val>
                                            <p:strVal val="#ppt_x"/>
                                          </p:val>
                                        </p:tav>
                                      </p:tavLst>
                                    </p:anim>
                                    <p:anim calcmode="lin" valueType="num">
                                      <p:cBhvr>
                                        <p:cTn id="136" dur="500" fill="hold"/>
                                        <p:tgtEl>
                                          <p:spTgt spid="4">
                                            <p:txEl>
                                              <p:pRg st="13" end="13"/>
                                            </p:txEl>
                                          </p:spTgt>
                                        </p:tgtEl>
                                        <p:attrNameLst>
                                          <p:attrName>ppt_y</p:attrName>
                                        </p:attrNameLst>
                                      </p:cBhvr>
                                      <p:tavLst>
                                        <p:tav tm="0">
                                          <p:val>
                                            <p:strVal val="#ppt_y"/>
                                          </p:val>
                                        </p:tav>
                                        <p:tav tm="100000">
                                          <p:val>
                                            <p:strVal val="#ppt_y"/>
                                          </p:val>
                                        </p:tav>
                                      </p:tavLst>
                                    </p:anim>
                                    <p:animEffect transition="in" filter="fade">
                                      <p:cBhvr>
                                        <p:cTn id="137" dur="500"/>
                                        <p:tgtEl>
                                          <p:spTgt spid="4">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i="1" dirty="0" smtClean="0"/>
              <a:t>¿Que es la targeta gràfica?</a:t>
            </a:r>
            <a:endParaRPr lang="ca-ES" dirty="0"/>
          </a:p>
        </p:txBody>
      </p:sp>
      <p:sp>
        <p:nvSpPr>
          <p:cNvPr id="3" name="2 Marcador de contenido"/>
          <p:cNvSpPr>
            <a:spLocks noGrp="1"/>
          </p:cNvSpPr>
          <p:nvPr>
            <p:ph idx="1"/>
          </p:nvPr>
        </p:nvSpPr>
        <p:spPr/>
        <p:txBody>
          <a:bodyPr>
            <a:normAutofit/>
          </a:bodyPr>
          <a:lstStyle/>
          <a:p>
            <a:pPr algn="just">
              <a:buNone/>
            </a:pPr>
            <a:r>
              <a:rPr lang="ca-ES" sz="1600" dirty="0" smtClean="0"/>
              <a:t>És el component informàtic que transmet al monitor la informació gràfica que ha de presentar en la pantalla. Interpreta les dades que li arriben del processador, ordenant-los i calculant el valor de cada píxel ho emmagatzema en la memòria de vídeo per a poder presentar-los en la pantalla. Des de la memòria de vídeo, agafa la sortida de dades digitals resultant del procés anterior i la transforma en un senyal analògic que pugui entendre el monitor. el microprocessador gràfic (el cervell de la targeta gràfica) i el convertidor analògic-digital o RAMDAC, el microprocessador pot ser molt potent i avançat, tant o més que el propi micró de l'ordinador, fins i tot els hi ha amb arquitectures de 256 bits. </a:t>
            </a:r>
            <a:endParaRPr lang="ca-ES" sz="1600" dirty="0"/>
          </a:p>
        </p:txBody>
      </p:sp>
    </p:spTree>
  </p:cSld>
  <p:clrMapOvr>
    <a:masterClrMapping/>
  </p:clrMapOvr>
  <p:transition spd="med">
    <p:fade/>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MDA</a:t>
            </a:r>
            <a:endParaRPr lang="ca-ES" dirty="0"/>
          </a:p>
        </p:txBody>
      </p:sp>
      <p:sp>
        <p:nvSpPr>
          <p:cNvPr id="3" name="2 Marcador de contenido"/>
          <p:cNvSpPr>
            <a:spLocks noGrp="1"/>
          </p:cNvSpPr>
          <p:nvPr>
            <p:ph idx="1"/>
          </p:nvPr>
        </p:nvSpPr>
        <p:spPr/>
        <p:txBody>
          <a:bodyPr/>
          <a:lstStyle/>
          <a:p>
            <a:pPr>
              <a:buNone/>
            </a:pPr>
            <a:r>
              <a:rPr lang="ca-ES" dirty="0" smtClean="0"/>
              <a:t>En els primers ordinadors, les primeres targetes de vídeo presentaven només text monocrom, generalment en un to taronja o verd fosforitzo que deixava els ulls fets pols en qüestió de minuts. Per aquest motiu les hi denominés MDA, Monochrome Display Adapter. </a:t>
            </a:r>
            <a:endParaRPr lang="ca-ES" dirty="0"/>
          </a:p>
        </p:txBody>
      </p:sp>
    </p:spTree>
  </p:cSld>
  <p:clrMapOvr>
    <a:masterClrMapping/>
  </p:clrMapOvr>
  <p:transition spd="med">
    <p:fade/>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strips(downLeft)">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CGA</a:t>
            </a:r>
            <a:endParaRPr lang="ca-ES" dirty="0"/>
          </a:p>
        </p:txBody>
      </p:sp>
      <p:sp>
        <p:nvSpPr>
          <p:cNvPr id="3" name="2 Marcador de contenido"/>
          <p:cNvSpPr>
            <a:spLocks noGrp="1"/>
          </p:cNvSpPr>
          <p:nvPr>
            <p:ph idx="1"/>
          </p:nvPr>
        </p:nvSpPr>
        <p:spPr>
          <a:xfrm>
            <a:off x="457200" y="1600200"/>
            <a:ext cx="8229600" cy="2757494"/>
          </a:xfrm>
        </p:spPr>
        <p:txBody>
          <a:bodyPr>
            <a:normAutofit fontScale="92500"/>
          </a:bodyPr>
          <a:lstStyle/>
          <a:p>
            <a:pPr>
              <a:buNone/>
            </a:pPr>
            <a:r>
              <a:rPr lang="ca-ES" dirty="0" smtClean="0"/>
              <a:t>Després, amb l'arribada dels primers PCS, va sorgir una targeta de vídeo capaç de presentar gràfics: la CGA (Computer Graphics Array, dispositiu gràfic per a ordinadors). Tan apassionant invent era capaç de presentar gràfics de diverses maneres: </a:t>
            </a:r>
            <a:br>
              <a:rPr lang="ca-ES" dirty="0" smtClean="0"/>
            </a:br>
            <a:endParaRPr lang="ca-ES" dirty="0"/>
          </a:p>
        </p:txBody>
      </p:sp>
      <p:cxnSp>
        <p:nvCxnSpPr>
          <p:cNvPr id="5" name="4 Conector recto de flecha">
            <a:hlinkClick r:id="rId3" action="ppaction://hlinksldjump"/>
          </p:cNvPr>
          <p:cNvCxnSpPr/>
          <p:nvPr/>
        </p:nvCxnSpPr>
        <p:spPr>
          <a:xfrm>
            <a:off x="2643174" y="5357826"/>
            <a:ext cx="3286148" cy="1588"/>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fade/>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1000" fill="hold"/>
                                        <p:tgtEl>
                                          <p:spTgt spid="5"/>
                                        </p:tgtEl>
                                        <p:attrNameLst>
                                          <p:attrName>ppt_w</p:attrName>
                                        </p:attrNameLst>
                                      </p:cBhvr>
                                      <p:tavLst>
                                        <p:tav tm="0">
                                          <p:val>
                                            <p:strVal val="#ppt_w*0.70"/>
                                          </p:val>
                                        </p:tav>
                                        <p:tav tm="100000">
                                          <p:val>
                                            <p:strVal val="#ppt_w"/>
                                          </p:val>
                                        </p:tav>
                                      </p:tavLst>
                                    </p:anim>
                                    <p:anim calcmode="lin" valueType="num">
                                      <p:cBhvr>
                                        <p:cTn id="22" dur="1000" fill="hold"/>
                                        <p:tgtEl>
                                          <p:spTgt spid="5"/>
                                        </p:tgtEl>
                                        <p:attrNameLst>
                                          <p:attrName>ppt_h</p:attrName>
                                        </p:attrNameLst>
                                      </p:cBhvr>
                                      <p:tavLst>
                                        <p:tav tm="0">
                                          <p:val>
                                            <p:strVal val="#ppt_h"/>
                                          </p:val>
                                        </p:tav>
                                        <p:tav tm="100000">
                                          <p:val>
                                            <p:strVal val="#ppt_h"/>
                                          </p:val>
                                        </p:tav>
                                      </p:tavLst>
                                    </p:anim>
                                    <p:animEffect transition="in" filter="fade">
                                      <p:cBhvr>
                                        <p:cTn id="23"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ca-ES" dirty="0" smtClean="0"/>
              <a:t>Resolució (horitzontal x vertical) - colors</a:t>
            </a:r>
            <a:endParaRPr lang="ca-ES" dirty="0"/>
          </a:p>
        </p:txBody>
      </p:sp>
      <p:sp>
        <p:nvSpPr>
          <p:cNvPr id="3" name="2 Marcador de contenido"/>
          <p:cNvSpPr>
            <a:spLocks noGrp="1"/>
          </p:cNvSpPr>
          <p:nvPr>
            <p:ph idx="1"/>
          </p:nvPr>
        </p:nvSpPr>
        <p:spPr>
          <a:xfrm>
            <a:off x="457200" y="1600200"/>
            <a:ext cx="8229600" cy="4186254"/>
          </a:xfrm>
        </p:spPr>
        <p:txBody>
          <a:bodyPr>
            <a:normAutofit lnSpcReduction="10000"/>
          </a:bodyPr>
          <a:lstStyle/>
          <a:p>
            <a:r>
              <a:rPr lang="ca-ES" dirty="0" smtClean="0"/>
              <a:t>320x200 ----------------------------------- 4</a:t>
            </a:r>
            <a:br>
              <a:rPr lang="ca-ES" dirty="0" smtClean="0"/>
            </a:br>
            <a:endParaRPr lang="ca-ES" dirty="0" smtClean="0"/>
          </a:p>
          <a:p>
            <a:r>
              <a:rPr lang="ca-ES" dirty="0" smtClean="0"/>
              <a:t>640x200------------------------------------ 2 </a:t>
            </a:r>
            <a:br>
              <a:rPr lang="ca-ES" dirty="0" smtClean="0"/>
            </a:br>
            <a:r>
              <a:rPr lang="ca-ES" dirty="0" smtClean="0"/>
              <a:t/>
            </a:r>
            <a:br>
              <a:rPr lang="ca-ES" dirty="0" smtClean="0"/>
            </a:br>
            <a:r>
              <a:rPr lang="ca-ES" dirty="0" smtClean="0"/>
              <a:t> La qual cosa, encara que sembli increïble, va resultar tota una revolució. Van aparèixer multitud de jocs que aprofitaven al màxim tan minses possibilitats, a més de programes més seriosos, i els gràfics es van instal·lar per a sempre en el PC. </a:t>
            </a:r>
          </a:p>
          <a:p>
            <a:endParaRPr lang="ca-ES" dirty="0"/>
          </a:p>
        </p:txBody>
      </p:sp>
    </p:spTree>
  </p:cSld>
  <p:clrMapOvr>
    <a:masterClrMapping/>
  </p:clrMapOvr>
  <p:transition spd="med">
    <p:fade/>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plus(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plus(in)">
                                      <p:cBhvr>
                                        <p:cTn id="12" dur="1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plus(in)">
                                      <p:cBhvr>
                                        <p:cTn id="17"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Hèrcules</a:t>
            </a:r>
            <a:endParaRPr lang="ca-ES" dirty="0"/>
          </a:p>
        </p:txBody>
      </p:sp>
      <p:sp>
        <p:nvSpPr>
          <p:cNvPr id="3" name="2 Marcador de contenido"/>
          <p:cNvSpPr>
            <a:spLocks noGrp="1"/>
          </p:cNvSpPr>
          <p:nvPr>
            <p:ph idx="1"/>
          </p:nvPr>
        </p:nvSpPr>
        <p:spPr/>
        <p:txBody>
          <a:bodyPr/>
          <a:lstStyle/>
          <a:p>
            <a:pPr>
              <a:buNone/>
            </a:pPr>
            <a:r>
              <a:rPr lang="ca-ES" dirty="0" smtClean="0"/>
              <a:t>Es tractava aquesta d'una targeta gràfica de cort profundament professional. El seu avantatge, poder treballar amb gràfics a 720x348 punts de resolució, una mica al·lucinant per a l'època; el seu desavantatge, que no oferia color. És per aquesta manca per la qual no es va estendre més. </a:t>
            </a:r>
            <a:endParaRPr lang="ca-ES" dirty="0"/>
          </a:p>
        </p:txBody>
      </p:sp>
    </p:spTree>
  </p:cSld>
  <p:clrMapOvr>
    <a:masterClrMapping/>
  </p:clrMapOvr>
  <p:transition spd="med">
    <p:fade/>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4)">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EGA</a:t>
            </a:r>
            <a:endParaRPr lang="ca-ES" dirty="0"/>
          </a:p>
        </p:txBody>
      </p:sp>
      <p:sp>
        <p:nvSpPr>
          <p:cNvPr id="3" name="2 Marcador de contenido"/>
          <p:cNvSpPr>
            <a:spLocks noGrp="1"/>
          </p:cNvSpPr>
          <p:nvPr>
            <p:ph idx="1"/>
          </p:nvPr>
        </p:nvSpPr>
        <p:spPr/>
        <p:txBody>
          <a:bodyPr/>
          <a:lstStyle/>
          <a:p>
            <a:pPr algn="ctr">
              <a:buNone/>
            </a:pPr>
            <a:r>
              <a:rPr lang="ca-ES" b="1" dirty="0" smtClean="0"/>
              <a:t>Resolució (horitzontal x vertical)</a:t>
            </a:r>
            <a:r>
              <a:rPr lang="ca-ES" dirty="0" smtClean="0"/>
              <a:t> - </a:t>
            </a:r>
            <a:r>
              <a:rPr lang="ca-ES" b="1" dirty="0" smtClean="0"/>
              <a:t>Colors</a:t>
            </a:r>
            <a:r>
              <a:rPr lang="ca-ES" dirty="0" smtClean="0"/>
              <a:t/>
            </a:r>
            <a:br>
              <a:rPr lang="ca-ES" dirty="0" smtClean="0"/>
            </a:br>
            <a:r>
              <a:rPr lang="ca-ES" dirty="0" smtClean="0"/>
              <a:t>320x200 - --------------------------------- 16</a:t>
            </a:r>
            <a:br>
              <a:rPr lang="ca-ES" dirty="0" smtClean="0"/>
            </a:br>
            <a:r>
              <a:rPr lang="ca-ES" dirty="0" smtClean="0"/>
              <a:t>640x200 ----------------------------------- 16</a:t>
            </a:r>
            <a:br>
              <a:rPr lang="ca-ES" dirty="0" smtClean="0"/>
            </a:br>
            <a:r>
              <a:rPr lang="ca-ES" dirty="0" smtClean="0"/>
              <a:t>640x350 ----------------------------------- 16</a:t>
            </a:r>
            <a:br>
              <a:rPr lang="ca-ES" dirty="0" smtClean="0"/>
            </a:br>
            <a:r>
              <a:rPr lang="ca-ES" dirty="0" smtClean="0"/>
              <a:t/>
            </a:r>
            <a:br>
              <a:rPr lang="ca-ES" dirty="0" smtClean="0"/>
            </a:br>
            <a:r>
              <a:rPr lang="ca-ES" dirty="0" smtClean="0"/>
              <a:t> Aquestes xifres feien ja possible que els entorns gràfics s'estenguessin al món PC (els Apple duien anys amb això), i d'aquesta forma va poder sorgir l'entorn Windows i molts altres. </a:t>
            </a:r>
            <a:endParaRPr lang="ca-ES" dirty="0"/>
          </a:p>
        </p:txBody>
      </p:sp>
    </p:spTree>
  </p:cSld>
  <p:clrMapOvr>
    <a:masterClrMapping/>
  </p:clrMapOvr>
  <p:transition spd="med">
    <p:fade/>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VGA</a:t>
            </a:r>
            <a:endParaRPr lang="es-ES" dirty="0"/>
          </a:p>
        </p:txBody>
      </p:sp>
      <p:sp>
        <p:nvSpPr>
          <p:cNvPr id="3" name="2 Marcador de contenido"/>
          <p:cNvSpPr>
            <a:spLocks noGrp="1"/>
          </p:cNvSpPr>
          <p:nvPr>
            <p:ph idx="1"/>
          </p:nvPr>
        </p:nvSpPr>
        <p:spPr/>
        <p:txBody>
          <a:bodyPr/>
          <a:lstStyle/>
          <a:p>
            <a:pPr>
              <a:buNone/>
            </a:pPr>
            <a:r>
              <a:rPr lang="ca-ES" dirty="0" smtClean="0"/>
              <a:t/>
            </a:r>
            <a:br>
              <a:rPr lang="ca-ES" dirty="0" smtClean="0"/>
            </a:br>
            <a:r>
              <a:rPr lang="ca-ES" dirty="0" smtClean="0"/>
              <a:t> L'estàndard, la pantalla d'ús obligat des de fa ja 10 anys. Té multitud de maneres de vídeo possibles, encara que el més comú és el de 640x480 punts amb 256 colors, conegut generalment com "VGA estàndard" o "resolució VGA". </a:t>
            </a:r>
            <a:endParaRPr lang="ca-ES" dirty="0"/>
          </a:p>
        </p:txBody>
      </p:sp>
    </p:spTree>
  </p:cSld>
  <p:clrMapOvr>
    <a:masterClrMapping/>
  </p:clrMapOvr>
  <p:transition spd="med">
    <p:fade/>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értice">
  <a:themeElements>
    <a:clrScheme name="Vértice">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Vértic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ért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218</TotalTime>
  <Words>999</Words>
  <Application>Microsoft Office PowerPoint</Application>
  <PresentationFormat>Presentación en pantalla (4:3)</PresentationFormat>
  <Paragraphs>62</Paragraphs>
  <Slides>19</Slides>
  <Notes>1</Notes>
  <HiddenSlides>5</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Vértice</vt:lpstr>
      <vt:lpstr>Targeta grafica</vt:lpstr>
      <vt:lpstr>Índex</vt:lpstr>
      <vt:lpstr>¿Que es la targeta gràfica?</vt:lpstr>
      <vt:lpstr>MDA</vt:lpstr>
      <vt:lpstr>CGA</vt:lpstr>
      <vt:lpstr>Resolució (horitzontal x vertical) - colors</vt:lpstr>
      <vt:lpstr>Hèrcules</vt:lpstr>
      <vt:lpstr>EGA</vt:lpstr>
      <vt:lpstr>VGA</vt:lpstr>
      <vt:lpstr>SVGA, XGA y superiors</vt:lpstr>
      <vt:lpstr>Mode de vídeo Màxima resolució y màxima número de colores </vt:lpstr>
      <vt:lpstr>La resolució i el nombre de colors</vt:lpstr>
      <vt:lpstr>La velocitat de refresc</vt:lpstr>
      <vt:lpstr>Memòria de vídeo</vt:lpstr>
      <vt:lpstr>Diapositiva 15</vt:lpstr>
      <vt:lpstr>Connexions al PC: PCI, AGP...</vt:lpstr>
      <vt:lpstr>Diapositiva 17</vt:lpstr>
      <vt:lpstr>Adequació a l'ús de l'ordinador </vt:lpstr>
      <vt:lpstr>Diapositiva 19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DEB</dc:creator>
  <cp:lastModifiedBy>DEB</cp:lastModifiedBy>
  <cp:revision>33</cp:revision>
  <dcterms:created xsi:type="dcterms:W3CDTF">2009-10-20T18:25:43Z</dcterms:created>
  <dcterms:modified xsi:type="dcterms:W3CDTF">2009-10-20T22:04:29Z</dcterms:modified>
</cp:coreProperties>
</file>