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28"/>
  </p:notesMasterIdLst>
  <p:sldIdLst>
    <p:sldId id="256" r:id="rId2"/>
    <p:sldId id="263" r:id="rId3"/>
    <p:sldId id="257" r:id="rId4"/>
    <p:sldId id="259" r:id="rId5"/>
    <p:sldId id="258" r:id="rId6"/>
    <p:sldId id="260" r:id="rId7"/>
    <p:sldId id="264" r:id="rId8"/>
    <p:sldId id="261" r:id="rId9"/>
    <p:sldId id="262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415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BB08935-2237-4B85-BB5A-F2DFE66363AD}" type="datetimeFigureOut">
              <a:rPr lang="es-ES_tradnl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_tradnl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_tradnl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0DB319C-9E73-440D-BF77-F946958BED1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_tradnl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050773-8E8C-4DC5-9B59-6C29CCF16B9F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_trad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10</a:t>
            </a:fld>
            <a:endParaRPr lang="es-ES_trad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11</a:t>
            </a:fld>
            <a:endParaRPr lang="es-ES_trad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12</a:t>
            </a:fld>
            <a:endParaRPr lang="es-ES_trad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13</a:t>
            </a:fld>
            <a:endParaRPr lang="es-ES_trad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14</a:t>
            </a:fld>
            <a:endParaRPr lang="es-ES_trad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15</a:t>
            </a:fld>
            <a:endParaRPr lang="es-ES_trad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16</a:t>
            </a:fld>
            <a:endParaRPr lang="es-ES_trad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17</a:t>
            </a:fld>
            <a:endParaRPr lang="es-ES_trad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18</a:t>
            </a:fld>
            <a:endParaRPr lang="es-ES_trad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19</a:t>
            </a:fld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2</a:t>
            </a:fld>
            <a:endParaRPr lang="es-ES_trad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20</a:t>
            </a:fld>
            <a:endParaRPr lang="es-ES_trad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21</a:t>
            </a:fld>
            <a:endParaRPr lang="es-ES_trad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22</a:t>
            </a:fld>
            <a:endParaRPr lang="es-ES_trad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23</a:t>
            </a:fld>
            <a:endParaRPr lang="es-ES_trad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24</a:t>
            </a:fld>
            <a:endParaRPr lang="es-ES_trad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25</a:t>
            </a:fld>
            <a:endParaRPr lang="es-ES_trad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26</a:t>
            </a:fld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noProof="0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EF23FB-0363-4E25-B403-C71FA9910E62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B319C-9E73-440D-BF77-F946958BED16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A73D76E5-12F1-4748-A6C5-AB32E105B41A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4AF72DA-0D97-48F0-8E65-37BF3C524E47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882762-F54F-4AEE-9686-7F846BD1A9EF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82D893-C60F-4CC6-AA0F-3FB241D44441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0582F4-9EA3-4FE1-87C1-F6ECEC58FCB5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43E82-03DE-4FBC-8B52-6CAFF2BE9282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fld id="{CE4ABF10-80A1-4A83-ACF9-754C65B6E4A2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D9D87D-EED5-44CB-95CE-931D0F8B1BB6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fld id="{31475AA3-4AB0-4C47-8D99-BB851B6FBEA6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4DEA4E66-92FC-4112-A3EA-7F298B648680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F8B2D3BB-958A-4093-86A3-8B1BCBB3F69D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BFAF0B87-A9A6-4008-89F1-20CA7E5B00D4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fld id="{17B60C37-A2E9-4269-AAC8-2CA93DB3F335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C9AF18A-50E2-43AE-8283-875792577E89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5AE121-3CA6-460A-897C-E496939D8417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BAEF0-C076-4700-A305-08A9E1376F50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166F424C-8878-43B8-93B7-D4D53B01FADA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01EB9CE9-7E5B-48C3-AAD6-E5FA1CEE29CD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E96BB44-2893-4D13-8A1B-B3075B5BFC9B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C1FD08BF-D074-48B0-A8C2-57D1B7239D39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F0179103-9215-4572-9374-B3B3EDFFB1BA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2094DAA9-064B-4F31-84F5-3ED519A3D363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A7DD368-B721-4DB6-8FA8-54BA8D564D66}" type="datetimeFigureOut">
              <a:rPr lang="es-ES_tradnl" smtClean="0"/>
              <a:pPr>
                <a:defRPr/>
              </a:pPr>
              <a:t>07/02/2010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68F1A09-E673-46C4-8028-89D8425902BC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ediambient.gencat.cat/cat/empreses/COPS/dioxines_furans.jsp" TargetMode="External"/><Relationship Id="rId5" Type="http://schemas.openxmlformats.org/officeDocument/2006/relationships/hyperlink" Target="http://mediambient.gencat.cat/cat/empreses/COPS/PCB.jsp" TargetMode="External"/><Relationship Id="rId4" Type="http://schemas.openxmlformats.org/officeDocument/2006/relationships/hyperlink" Target="http://mediambient.gencat.cat/cat/empreses/COPS/plaguicides.jsp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hyperlink" Target="http://www.boe.es/g/es/bases_datos/doc.php?coleccion=iberlex&amp;id=1989/27466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ediambient.gencat.cat/Images/43_85032.pdf" TargetMode="External"/><Relationship Id="rId5" Type="http://schemas.openxmlformats.org/officeDocument/2006/relationships/hyperlink" Target="http://mediambient.gencat.cat/Images/43_85020.pdf" TargetMode="External"/><Relationship Id="rId4" Type="http://schemas.openxmlformats.org/officeDocument/2006/relationships/hyperlink" Target="http://mediambient.gencat.cat/Images/43_85016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ediambient.gencat.cat/cat/el_departament/actuacions_i_serveis/legislacio/atmosfera/decret_323_1994.jsp" TargetMode="External"/><Relationship Id="rId5" Type="http://schemas.openxmlformats.org/officeDocument/2006/relationships/hyperlink" Target="http://mediambient.gencat.cat/Images/43_33669.pdf" TargetMode="External"/><Relationship Id="rId4" Type="http://schemas.openxmlformats.org/officeDocument/2006/relationships/hyperlink" Target="http://www.gencat.net/mediamb/lleis/doce/residus/direc2000_76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4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6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7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8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Contaminants Orgànics Persistents</a:t>
            </a:r>
            <a:endParaRPr lang="ca-E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246298" cy="339329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ca-ES" dirty="0" smtClean="0"/>
              <a:t>Els COP (Contaminants Orgànics Persistents) són un conjunt de substàncies químiques que comparteixen quatre característiques bàsiques: persistència, bioacumulació, potencial de transport a gran distància en el medi i efectes adversos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</p:cSld>
  <p:clrMapOvr>
    <a:masterClrMapping/>
  </p:clrMapOvr>
  <p:transition advClick="0" advTm="13000">
    <p:newsflash/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uiExpand="1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976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2) </a:t>
            </a:r>
            <a:r>
              <a:rPr lang="es-ES_tradnl" u="sng" dirty="0" err="1" smtClean="0"/>
              <a:t>Bioacumulació</a:t>
            </a:r>
            <a:r>
              <a:rPr lang="es-ES_tradnl" u="sng" dirty="0" smtClean="0"/>
              <a:t>:</a:t>
            </a:r>
            <a:r>
              <a:rPr lang="es-ES_tradnl" dirty="0" smtClean="0"/>
              <a:t> és la </a:t>
            </a:r>
            <a:r>
              <a:rPr lang="es-ES_tradnl" dirty="0" err="1" smtClean="0"/>
              <a:t>tendència</a:t>
            </a:r>
            <a:r>
              <a:rPr lang="es-ES_tradnl" dirty="0" smtClean="0"/>
              <a:t> a concentrar-se en </a:t>
            </a:r>
            <a:r>
              <a:rPr lang="es-ES_tradnl" dirty="0" err="1" smtClean="0"/>
              <a:t>greixos</a:t>
            </a:r>
            <a:r>
              <a:rPr lang="es-ES_tradnl" dirty="0" smtClean="0"/>
              <a:t> i </a:t>
            </a:r>
            <a:r>
              <a:rPr lang="es-ES_tradnl" dirty="0" err="1" smtClean="0"/>
              <a:t>lípids</a:t>
            </a:r>
            <a:r>
              <a:rPr lang="es-ES_tradnl" dirty="0" smtClean="0"/>
              <a:t> en els organismes, de manera que </a:t>
            </a:r>
            <a:r>
              <a:rPr lang="es-ES_tradnl" dirty="0" err="1" smtClean="0"/>
              <a:t>s’acumulen</a:t>
            </a:r>
            <a:r>
              <a:rPr lang="es-ES_tradnl" dirty="0" smtClean="0"/>
              <a:t> amb el </a:t>
            </a:r>
            <a:r>
              <a:rPr lang="es-ES_tradnl" dirty="0" err="1" smtClean="0"/>
              <a:t>pas</a:t>
            </a:r>
            <a:r>
              <a:rPr lang="es-ES_tradnl" dirty="0" smtClean="0"/>
              <a:t> del </a:t>
            </a:r>
            <a:r>
              <a:rPr lang="es-ES_tradnl" dirty="0" err="1" smtClean="0"/>
              <a:t>temps</a:t>
            </a:r>
            <a:r>
              <a:rPr lang="es-ES_tradnl" dirty="0" smtClean="0"/>
              <a:t> en els </a:t>
            </a:r>
            <a:r>
              <a:rPr lang="es-ES_tradnl" dirty="0" err="1" smtClean="0"/>
              <a:t>teixits</a:t>
            </a:r>
            <a:r>
              <a:rPr lang="es-ES_tradnl" dirty="0" smtClean="0"/>
              <a:t> adiposos dels organismes </a:t>
            </a:r>
            <a:r>
              <a:rPr lang="es-ES_tradnl" dirty="0" err="1" smtClean="0"/>
              <a:t>vius</a:t>
            </a:r>
            <a:r>
              <a:rPr lang="es-ES_tradnl" dirty="0" smtClean="0"/>
              <a:t> i es </a:t>
            </a:r>
            <a:r>
              <a:rPr lang="es-ES_tradnl" dirty="0" err="1" smtClean="0"/>
              <a:t>bioamplifiquen</a:t>
            </a:r>
            <a:r>
              <a:rPr lang="es-ES_tradnl" dirty="0" smtClean="0"/>
              <a:t> a través de la cadena </a:t>
            </a:r>
            <a:r>
              <a:rPr lang="es-ES_tradnl" dirty="0" err="1" smtClean="0"/>
              <a:t>alimentària</a:t>
            </a:r>
            <a:r>
              <a:rPr lang="es-ES_tradnl" dirty="0" smtClean="0"/>
              <a:t>.</a:t>
            </a:r>
          </a:p>
          <a:p>
            <a:pPr>
              <a:buNone/>
            </a:pPr>
            <a:r>
              <a:rPr lang="es-ES_tradnl" dirty="0" smtClean="0"/>
              <a:t> </a:t>
            </a:r>
            <a:endParaRPr lang="es-ES_tradnl" dirty="0" smtClean="0"/>
          </a:p>
        </p:txBody>
      </p:sp>
    </p:spTree>
  </p:cSld>
  <p:clrMapOvr>
    <a:masterClrMapping/>
  </p:clrMapOvr>
  <p:transition advClick="0" advTm="11000">
    <p:split orient="vert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602620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  <a:r>
              <a:rPr lang="ca-ES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) </a:t>
            </a:r>
            <a:r>
              <a:rPr lang="ca-ES" u="sng" dirty="0" smtClean="0"/>
              <a:t>Potencial de transport a gran distància en el medi ambient: </a:t>
            </a:r>
            <a:r>
              <a:rPr lang="ca-ES" dirty="0" smtClean="0"/>
              <a:t>El transport es pot realitzar a través de mitjans físics en la fase vapor o en ésser adsorbits sobre partícules atmosfèriques, o a través d’animals migratoris, els quals s’incorporen a la cadena alimentària d’espècies superiors.</a:t>
            </a:r>
          </a:p>
          <a:p>
            <a:pPr>
              <a:buNone/>
            </a:pPr>
            <a:r>
              <a:rPr lang="ca-ES" dirty="0" smtClean="0"/>
              <a:t> </a:t>
            </a:r>
          </a:p>
          <a:p>
            <a:pPr>
              <a:buNone/>
            </a:pPr>
            <a:r>
              <a:rPr lang="ca-ES" dirty="0" smtClean="0"/>
              <a:t>    Pel que fa a les característiques fisicoquímiques més rellevants, en tots els casos es tracta de compostos orgànics que posseeixen estructures cícliques i un cert grau de cloració. El pes molecular és elevat i les pressions de vapor (relacionades amb la volatilitat) són baixes.</a:t>
            </a:r>
          </a:p>
          <a:p>
            <a:pPr>
              <a:buNone/>
            </a:pPr>
            <a:r>
              <a:rPr lang="ca-ES" dirty="0" smtClean="0"/>
              <a:t> </a:t>
            </a:r>
          </a:p>
          <a:p>
            <a:pPr>
              <a:buNone/>
            </a:pPr>
            <a:r>
              <a:rPr lang="ca-ES" b="1" dirty="0" smtClean="0"/>
              <a:t> </a:t>
            </a:r>
            <a:endParaRPr lang="ca-E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advClick="0" advTm="29000">
    <p:wheel spokes="2"/>
    <p:sndAc>
      <p:stSnd>
        <p:snd r:embed="rId3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97642"/>
          </a:xfrm>
        </p:spPr>
        <p:txBody>
          <a:bodyPr/>
          <a:lstStyle/>
          <a:p>
            <a:pPr lvl="0">
              <a:buNone/>
            </a:pPr>
            <a:r>
              <a:rPr lang="es-ES_trad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4) </a:t>
            </a:r>
            <a:r>
              <a:rPr lang="es-ES_tradnl" dirty="0" smtClean="0"/>
              <a:t> </a:t>
            </a:r>
            <a:r>
              <a:rPr lang="ca-ES" u="sng" dirty="0" smtClean="0"/>
              <a:t>Efectes adversos: </a:t>
            </a:r>
            <a:r>
              <a:rPr lang="ca-ES" dirty="0" smtClean="0"/>
              <a:t>aquests compostos generen efectes tòxics sobre la salut humana i el medi ambient.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r>
              <a:rPr lang="ca-ES" dirty="0" smtClean="0"/>
              <a:t>    Aquesta característica dels COP és avaluada pels estudis sobre: </a:t>
            </a:r>
          </a:p>
          <a:p>
            <a:pPr>
              <a:buNone/>
            </a:pPr>
            <a:r>
              <a:rPr lang="ca-ES" dirty="0" smtClean="0"/>
              <a:t> </a:t>
            </a:r>
            <a:r>
              <a:rPr lang="ca-ES" dirty="0" smtClean="0"/>
              <a:t>a) </a:t>
            </a:r>
            <a:r>
              <a:rPr lang="es-ES_tradnl" dirty="0" err="1" smtClean="0"/>
              <a:t>inhalació</a:t>
            </a:r>
            <a:r>
              <a:rPr lang="es-ES_tradnl" dirty="0" smtClean="0"/>
              <a:t>, </a:t>
            </a:r>
            <a:r>
              <a:rPr lang="es-ES_tradnl" dirty="0" err="1" smtClean="0"/>
              <a:t>ingestió</a:t>
            </a:r>
            <a:r>
              <a:rPr lang="es-ES_tradnl" dirty="0" smtClean="0"/>
              <a:t> o </a:t>
            </a:r>
            <a:r>
              <a:rPr lang="es-ES_tradnl" dirty="0" err="1" smtClean="0"/>
              <a:t>absorció</a:t>
            </a:r>
            <a:r>
              <a:rPr lang="es-ES_tradnl" dirty="0" smtClean="0"/>
              <a:t> per </a:t>
            </a:r>
            <a:r>
              <a:rPr lang="es-ES_tradnl" dirty="0" err="1" smtClean="0"/>
              <a:t>pell</a:t>
            </a:r>
            <a:r>
              <a:rPr lang="es-ES_tradnl" dirty="0" smtClean="0"/>
              <a:t> 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 b) </a:t>
            </a:r>
            <a:r>
              <a:rPr lang="es-ES_tradnl" dirty="0" err="1" smtClean="0"/>
              <a:t>mort</a:t>
            </a:r>
            <a:r>
              <a:rPr lang="es-ES_tradnl" dirty="0" smtClean="0"/>
              <a:t>; efecte </a:t>
            </a:r>
            <a:r>
              <a:rPr lang="es-ES_tradnl" dirty="0" err="1" smtClean="0"/>
              <a:t>sistèmic</a:t>
            </a:r>
            <a:r>
              <a:rPr lang="es-ES_tradnl" dirty="0" smtClean="0"/>
              <a:t>, </a:t>
            </a:r>
            <a:r>
              <a:rPr lang="es-ES_tradnl" dirty="0" err="1" smtClean="0"/>
              <a:t>immunològic</a:t>
            </a:r>
            <a:r>
              <a:rPr lang="es-ES_tradnl" dirty="0" smtClean="0"/>
              <a:t>, </a:t>
            </a:r>
            <a:r>
              <a:rPr lang="es-ES_tradnl" dirty="0" err="1" smtClean="0"/>
              <a:t>neurològic</a:t>
            </a:r>
            <a:r>
              <a:rPr lang="es-ES_tradnl" dirty="0" smtClean="0"/>
              <a:t>…</a:t>
            </a:r>
          </a:p>
          <a:p>
            <a:pPr>
              <a:buNone/>
            </a:pPr>
            <a:r>
              <a:rPr lang="es-ES_tradnl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ES_tradnl" dirty="0" smtClean="0"/>
              <a:t>c) </a:t>
            </a:r>
            <a:r>
              <a:rPr lang="es-ES_tradnl" dirty="0" err="1" smtClean="0"/>
              <a:t>exposició</a:t>
            </a:r>
            <a:r>
              <a:rPr lang="es-ES_tradnl" dirty="0" smtClean="0"/>
              <a:t> </a:t>
            </a:r>
            <a:r>
              <a:rPr lang="es-ES_tradnl" dirty="0" smtClean="0"/>
              <a:t>aguda, </a:t>
            </a:r>
            <a:r>
              <a:rPr lang="es-ES_tradnl" dirty="0" err="1" smtClean="0"/>
              <a:t>exposició</a:t>
            </a:r>
            <a:r>
              <a:rPr lang="es-ES_tradnl" dirty="0" smtClean="0"/>
              <a:t> </a:t>
            </a:r>
            <a:r>
              <a:rPr lang="es-ES_tradnl" dirty="0" err="1" smtClean="0"/>
              <a:t>intermèdia</a:t>
            </a:r>
            <a:r>
              <a:rPr lang="es-ES_tradnl" dirty="0" smtClean="0"/>
              <a:t> </a:t>
            </a:r>
            <a:r>
              <a:rPr lang="es-ES_tradnl" dirty="0" smtClean="0"/>
              <a:t> </a:t>
            </a:r>
            <a:r>
              <a:rPr lang="es-ES_tradnl" dirty="0" smtClean="0"/>
              <a:t>i </a:t>
            </a:r>
            <a:r>
              <a:rPr lang="es-ES_tradnl" dirty="0" err="1" smtClean="0"/>
              <a:t>exposició</a:t>
            </a:r>
            <a:r>
              <a:rPr lang="es-ES_tradnl" dirty="0" smtClean="0"/>
              <a:t> </a:t>
            </a:r>
            <a:r>
              <a:rPr lang="es-ES_tradnl" dirty="0" err="1" smtClean="0"/>
              <a:t>crònica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</p:cSld>
  <p:clrMapOvr>
    <a:masterClrMapping/>
  </p:clrMapOvr>
  <p:transition advClick="0" advTm="20000">
    <p:pull dir="rd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00240"/>
            <a:ext cx="8258204" cy="257176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s-ES_tradnl" dirty="0" smtClean="0"/>
              <a:t>       </a:t>
            </a:r>
            <a:r>
              <a:rPr lang="es-ES_tradnl" dirty="0" err="1" smtClean="0"/>
              <a:t>Quins</a:t>
            </a:r>
            <a:r>
              <a:rPr lang="es-ES_tradnl" dirty="0" smtClean="0"/>
              <a:t> </a:t>
            </a:r>
            <a:r>
              <a:rPr lang="es-ES_tradnl" dirty="0" err="1" smtClean="0"/>
              <a:t>són</a:t>
            </a:r>
            <a:r>
              <a:rPr lang="es-ES_tradnl" dirty="0" smtClean="0"/>
              <a:t> els COP?</a:t>
            </a:r>
            <a:endParaRPr lang="es-ES_tradnl" dirty="0"/>
          </a:p>
        </p:txBody>
      </p:sp>
    </p:spTree>
  </p:cSld>
  <p:clrMapOvr>
    <a:masterClrMapping/>
  </p:clrMapOvr>
  <p:transition advClick="0" advTm="6000">
    <p:wedge/>
    <p:sndAc>
      <p:stSnd>
        <p:snd r:embed="rId3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09764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ca-ES" dirty="0" smtClean="0"/>
              <a:t>El Conveni d'Estocolm estableix mesures per a l'eliminació i el control de 12 contaminants orgànics persistents (COP): nou són </a:t>
            </a:r>
            <a:r>
              <a:rPr lang="ca-ES" dirty="0" smtClean="0">
                <a:hlinkClick r:id="rId4"/>
              </a:rPr>
              <a:t>plaguicides</a:t>
            </a:r>
            <a:r>
              <a:rPr lang="ca-ES" dirty="0" smtClean="0"/>
              <a:t>; altres són productes industrials com els </a:t>
            </a:r>
            <a:r>
              <a:rPr lang="ca-ES" dirty="0" err="1" smtClean="0"/>
              <a:t>policlorobifenils</a:t>
            </a:r>
            <a:r>
              <a:rPr lang="ca-ES" dirty="0" smtClean="0"/>
              <a:t> o </a:t>
            </a:r>
            <a:r>
              <a:rPr lang="ca-ES" dirty="0" smtClean="0">
                <a:hlinkClick r:id="rId5"/>
              </a:rPr>
              <a:t>PCB</a:t>
            </a:r>
            <a:r>
              <a:rPr lang="ca-ES" dirty="0" smtClean="0"/>
              <a:t> o l'hexaclorobenzè, els quals poden ser COP intencional o COP no intencionals (en aquest últim cas, si es generen emissions residuals) i finalment, també s'inclouen les </a:t>
            </a:r>
            <a:r>
              <a:rPr lang="ca-ES" dirty="0" smtClean="0">
                <a:hlinkClick r:id="rId6"/>
              </a:rPr>
              <a:t>dioxines i els furans</a:t>
            </a:r>
            <a:r>
              <a:rPr lang="ca-ES" dirty="0" smtClean="0"/>
              <a:t> que es generen també en manera no intencional durant els </a:t>
            </a:r>
            <a:r>
              <a:rPr lang="ca-ES" dirty="0" err="1" smtClean="0"/>
              <a:t>processosde</a:t>
            </a:r>
            <a:r>
              <a:rPr lang="ca-ES" dirty="0" smtClean="0"/>
              <a:t> combustió o fabricació de compostos químics que contenen clor.</a:t>
            </a:r>
          </a:p>
          <a:p>
            <a:pPr>
              <a:buFont typeface="Wingdings" pitchFamily="2" charset="2"/>
              <a:buChar char="Ø"/>
            </a:pPr>
            <a:endParaRPr lang="es-ES_tradnl" dirty="0"/>
          </a:p>
        </p:txBody>
      </p:sp>
    </p:spTree>
  </p:cSld>
  <p:clrMapOvr>
    <a:masterClrMapping/>
  </p:clrMapOvr>
  <p:transition advTm="25000">
    <p:pull dir="r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624051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s-ES_tradnl" dirty="0" smtClean="0"/>
              <a:t>En </a:t>
            </a:r>
            <a:r>
              <a:rPr lang="es-ES_tradnl" dirty="0" err="1" smtClean="0"/>
              <a:t>l’àmbit</a:t>
            </a:r>
            <a:r>
              <a:rPr lang="es-ES_tradnl" dirty="0" smtClean="0"/>
              <a:t> estatal la </a:t>
            </a:r>
            <a:r>
              <a:rPr lang="es-ES_tradnl" dirty="0" err="1" smtClean="0"/>
              <a:t>regulació</a:t>
            </a:r>
            <a:r>
              <a:rPr lang="es-ES_tradnl" dirty="0" smtClean="0"/>
              <a:t> legal </a:t>
            </a:r>
            <a:r>
              <a:rPr lang="es-ES_tradnl" dirty="0" err="1" smtClean="0"/>
              <a:t>bàsica</a:t>
            </a:r>
            <a:r>
              <a:rPr lang="es-ES_tradnl" dirty="0" smtClean="0"/>
              <a:t> </a:t>
            </a:r>
            <a:r>
              <a:rPr lang="es-ES_tradnl" dirty="0" err="1" smtClean="0"/>
              <a:t>associada</a:t>
            </a:r>
            <a:r>
              <a:rPr lang="es-ES_tradnl" dirty="0" smtClean="0"/>
              <a:t> </a:t>
            </a:r>
            <a:r>
              <a:rPr lang="es-ES_tradnl" dirty="0" err="1" smtClean="0"/>
              <a:t>als</a:t>
            </a:r>
            <a:r>
              <a:rPr lang="es-ES_tradnl" dirty="0" smtClean="0"/>
              <a:t> COP </a:t>
            </a:r>
            <a:r>
              <a:rPr lang="es-ES_tradnl" dirty="0" err="1" smtClean="0"/>
              <a:t>intencionals</a:t>
            </a:r>
            <a:r>
              <a:rPr lang="es-ES_tradnl" dirty="0" smtClean="0"/>
              <a:t> és: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-</a:t>
            </a:r>
            <a:r>
              <a:rPr lang="es-ES_tradnl" dirty="0" smtClean="0"/>
              <a:t>       </a:t>
            </a:r>
            <a:r>
              <a:rPr lang="es-ES_tradnl" dirty="0" err="1" smtClean="0"/>
              <a:t>L’</a:t>
            </a:r>
            <a:r>
              <a:rPr lang="es-ES_tradnl" b="1" dirty="0" err="1" smtClean="0">
                <a:hlinkClick r:id="rId4" action="ppaction://hlinkfile"/>
              </a:rPr>
              <a:t>Ordre</a:t>
            </a:r>
            <a:r>
              <a:rPr lang="es-ES_tradnl" b="1" dirty="0" smtClean="0">
                <a:hlinkClick r:id="rId4" action="ppaction://hlinkfile"/>
              </a:rPr>
              <a:t> de 4 de </a:t>
            </a:r>
            <a:r>
              <a:rPr lang="es-ES_tradnl" b="1" dirty="0" err="1" smtClean="0">
                <a:hlinkClick r:id="rId4" action="ppaction://hlinkfile"/>
              </a:rPr>
              <a:t>febrer</a:t>
            </a:r>
            <a:r>
              <a:rPr lang="es-ES_tradnl" b="1" dirty="0" smtClean="0">
                <a:hlinkClick r:id="rId4" action="ppaction://hlinkfile"/>
              </a:rPr>
              <a:t> de 1994</a:t>
            </a:r>
            <a:r>
              <a:rPr lang="es-ES_tradnl" dirty="0" smtClean="0"/>
              <a:t>, per la </a:t>
            </a:r>
            <a:r>
              <a:rPr lang="es-ES_tradnl" dirty="0" err="1" smtClean="0"/>
              <a:t>qual</a:t>
            </a:r>
            <a:r>
              <a:rPr lang="es-ES_tradnl" dirty="0" smtClean="0"/>
              <a:t> es </a:t>
            </a:r>
            <a:r>
              <a:rPr lang="es-ES_tradnl" dirty="0" err="1" smtClean="0"/>
              <a:t>prohibeix</a:t>
            </a:r>
            <a:r>
              <a:rPr lang="es-ES_tradnl" dirty="0" smtClean="0"/>
              <a:t> la </a:t>
            </a:r>
            <a:r>
              <a:rPr lang="es-ES_tradnl" dirty="0" err="1" smtClean="0"/>
              <a:t>comercialització</a:t>
            </a:r>
            <a:r>
              <a:rPr lang="es-ES_tradnl" dirty="0" smtClean="0"/>
              <a:t> i </a:t>
            </a:r>
            <a:r>
              <a:rPr lang="es-ES_tradnl" dirty="0" err="1" smtClean="0"/>
              <a:t>utilització</a:t>
            </a:r>
            <a:r>
              <a:rPr lang="es-ES_tradnl" dirty="0" smtClean="0"/>
              <a:t> de </a:t>
            </a:r>
            <a:r>
              <a:rPr lang="es-ES_tradnl" dirty="0" err="1" smtClean="0"/>
              <a:t>plaguicides</a:t>
            </a:r>
            <a:r>
              <a:rPr lang="es-ES_tradnl" dirty="0" smtClean="0"/>
              <a:t> </a:t>
            </a:r>
            <a:r>
              <a:rPr lang="es-ES_tradnl" dirty="0" err="1" smtClean="0"/>
              <a:t>d’ús</a:t>
            </a:r>
            <a:r>
              <a:rPr lang="es-ES_tradnl" dirty="0" smtClean="0"/>
              <a:t> ambiental que </a:t>
            </a:r>
            <a:r>
              <a:rPr lang="es-ES_tradnl" dirty="0" err="1" smtClean="0"/>
              <a:t>contenen</a:t>
            </a:r>
            <a:r>
              <a:rPr lang="es-ES_tradnl" dirty="0" smtClean="0"/>
              <a:t> </a:t>
            </a:r>
            <a:r>
              <a:rPr lang="es-ES_tradnl" dirty="0" err="1" smtClean="0"/>
              <a:t>determinats</a:t>
            </a:r>
            <a:r>
              <a:rPr lang="es-ES_tradnl" dirty="0" smtClean="0"/>
              <a:t> </a:t>
            </a:r>
            <a:r>
              <a:rPr lang="es-ES_tradnl" dirty="0" err="1" smtClean="0"/>
              <a:t>ingredients</a:t>
            </a:r>
            <a:r>
              <a:rPr lang="es-ES_tradnl" dirty="0" smtClean="0"/>
              <a:t> </a:t>
            </a:r>
            <a:r>
              <a:rPr lang="es-ES_tradnl" dirty="0" err="1" smtClean="0"/>
              <a:t>actius</a:t>
            </a:r>
            <a:r>
              <a:rPr lang="es-ES_tradnl" dirty="0" smtClean="0"/>
              <a:t> </a:t>
            </a:r>
            <a:r>
              <a:rPr lang="es-ES_tradnl" dirty="0" err="1" smtClean="0"/>
              <a:t>perillosos</a:t>
            </a:r>
            <a:r>
              <a:rPr lang="es-ES_tradnl" dirty="0" smtClean="0"/>
              <a:t> (BOE núm. 41, de 17 de </a:t>
            </a:r>
            <a:r>
              <a:rPr lang="es-ES_tradnl" dirty="0" err="1" smtClean="0"/>
              <a:t>febrer</a:t>
            </a:r>
            <a:r>
              <a:rPr lang="es-ES_tradnl" dirty="0" smtClean="0"/>
              <a:t> de 1994).</a:t>
            </a:r>
          </a:p>
          <a:p>
            <a:pPr lvl="0">
              <a:buNone/>
            </a:pPr>
            <a:r>
              <a:rPr lang="es-ES_tradnl" dirty="0" smtClean="0"/>
              <a:t>-       El </a:t>
            </a:r>
            <a:r>
              <a:rPr lang="es-ES_tradnl" b="1" dirty="0" err="1" smtClean="0">
                <a:hlinkClick r:id="rId5" action="ppaction://hlinkfile"/>
              </a:rPr>
              <a:t>Reial</a:t>
            </a:r>
            <a:r>
              <a:rPr lang="es-ES_tradnl" b="1" dirty="0" smtClean="0">
                <a:hlinkClick r:id="rId5" action="ppaction://hlinkfile"/>
              </a:rPr>
              <a:t> </a:t>
            </a:r>
            <a:r>
              <a:rPr lang="es-ES_tradnl" b="1" dirty="0" err="1" smtClean="0">
                <a:hlinkClick r:id="rId5" action="ppaction://hlinkfile"/>
              </a:rPr>
              <a:t>decret</a:t>
            </a:r>
            <a:r>
              <a:rPr lang="es-ES_tradnl" b="1" dirty="0" smtClean="0">
                <a:hlinkClick r:id="rId5" action="ppaction://hlinkfile"/>
              </a:rPr>
              <a:t> 443/1994</a:t>
            </a:r>
            <a:r>
              <a:rPr lang="es-ES_tradnl" dirty="0" smtClean="0"/>
              <a:t>, d’11 de </a:t>
            </a:r>
            <a:r>
              <a:rPr lang="es-ES_tradnl" dirty="0" err="1" smtClean="0"/>
              <a:t>març</a:t>
            </a:r>
            <a:r>
              <a:rPr lang="es-ES_tradnl" dirty="0" smtClean="0"/>
              <a:t>, </a:t>
            </a:r>
            <a:r>
              <a:rPr lang="es-ES_tradnl" dirty="0" err="1" smtClean="0"/>
              <a:t>pel</a:t>
            </a:r>
            <a:r>
              <a:rPr lang="es-ES_tradnl" dirty="0" smtClean="0"/>
              <a:t> </a:t>
            </a:r>
            <a:r>
              <a:rPr lang="es-ES_tradnl" dirty="0" err="1" smtClean="0"/>
              <a:t>qual</a:t>
            </a:r>
            <a:r>
              <a:rPr lang="es-ES_tradnl" dirty="0" smtClean="0"/>
              <a:t> es modifica la </a:t>
            </a:r>
            <a:r>
              <a:rPr lang="es-ES_tradnl" dirty="0" err="1" smtClean="0"/>
              <a:t>reglamentació</a:t>
            </a:r>
            <a:r>
              <a:rPr lang="es-ES_tradnl" dirty="0" smtClean="0"/>
              <a:t> </a:t>
            </a:r>
            <a:r>
              <a:rPr lang="es-ES_tradnl" dirty="0" err="1" smtClean="0"/>
              <a:t>tecnicosanitària</a:t>
            </a:r>
            <a:r>
              <a:rPr lang="es-ES_tradnl" dirty="0" smtClean="0"/>
              <a:t> per a la </a:t>
            </a:r>
            <a:r>
              <a:rPr lang="es-ES_tradnl" dirty="0" err="1" smtClean="0"/>
              <a:t>fabricació</a:t>
            </a:r>
            <a:r>
              <a:rPr lang="es-ES_tradnl" dirty="0" smtClean="0"/>
              <a:t>, </a:t>
            </a:r>
            <a:r>
              <a:rPr lang="es-ES_tradnl" dirty="0" err="1" smtClean="0"/>
              <a:t>comercialització</a:t>
            </a:r>
            <a:r>
              <a:rPr lang="es-ES_tradnl" dirty="0" smtClean="0"/>
              <a:t> i </a:t>
            </a:r>
            <a:r>
              <a:rPr lang="es-ES_tradnl" dirty="0" err="1" smtClean="0"/>
              <a:t>utilització</a:t>
            </a:r>
            <a:r>
              <a:rPr lang="es-ES_tradnl" dirty="0" smtClean="0"/>
              <a:t> de  </a:t>
            </a:r>
            <a:r>
              <a:rPr lang="es-ES_tradnl" dirty="0" err="1" smtClean="0"/>
              <a:t>plaguicides</a:t>
            </a:r>
            <a:r>
              <a:rPr lang="es-ES_tradnl" dirty="0" smtClean="0"/>
              <a:t> (BOE núm. 76, de 30 de </a:t>
            </a:r>
            <a:r>
              <a:rPr lang="es-ES_tradnl" dirty="0" err="1" smtClean="0"/>
              <a:t>març</a:t>
            </a:r>
            <a:r>
              <a:rPr lang="es-ES_tradnl" dirty="0" smtClean="0"/>
              <a:t> de 1994).</a:t>
            </a:r>
          </a:p>
          <a:p>
            <a:pPr lvl="0">
              <a:buNone/>
            </a:pPr>
            <a:r>
              <a:rPr lang="es-ES_tradnl" dirty="0" smtClean="0"/>
              <a:t>-       El </a:t>
            </a:r>
            <a:r>
              <a:rPr lang="es-ES_tradnl" b="1" dirty="0" err="1" smtClean="0">
                <a:hlinkClick r:id="rId6" action="ppaction://hlinkfile"/>
              </a:rPr>
              <a:t>Reial</a:t>
            </a:r>
            <a:r>
              <a:rPr lang="es-ES_tradnl" b="1" dirty="0" smtClean="0">
                <a:hlinkClick r:id="rId6" action="ppaction://hlinkfile"/>
              </a:rPr>
              <a:t> </a:t>
            </a:r>
            <a:r>
              <a:rPr lang="es-ES_tradnl" b="1" dirty="0" err="1" smtClean="0">
                <a:hlinkClick r:id="rId6" action="ppaction://hlinkfile"/>
              </a:rPr>
              <a:t>decret</a:t>
            </a:r>
            <a:r>
              <a:rPr lang="es-ES_tradnl" b="1" dirty="0" smtClean="0">
                <a:hlinkClick r:id="rId6" action="ppaction://hlinkfile"/>
              </a:rPr>
              <a:t> 1378/1999</a:t>
            </a:r>
            <a:r>
              <a:rPr lang="es-ES_tradnl" dirty="0" smtClean="0"/>
              <a:t>, de 27 </a:t>
            </a:r>
            <a:r>
              <a:rPr lang="es-ES_tradnl" dirty="0" err="1" smtClean="0"/>
              <a:t>d’agost</a:t>
            </a:r>
            <a:r>
              <a:rPr lang="es-ES_tradnl" dirty="0" smtClean="0"/>
              <a:t> de 1999, complementa la </a:t>
            </a:r>
            <a:r>
              <a:rPr lang="es-ES_tradnl" dirty="0" err="1" smtClean="0"/>
              <a:t>Llei</a:t>
            </a:r>
            <a:r>
              <a:rPr lang="es-ES_tradnl" dirty="0" smtClean="0"/>
              <a:t> 10/1998, de 21 </a:t>
            </a:r>
            <a:r>
              <a:rPr lang="es-ES_tradnl" dirty="0" err="1" smtClean="0"/>
              <a:t>d’abril</a:t>
            </a:r>
            <a:r>
              <a:rPr lang="es-ES_tradnl" dirty="0" smtClean="0"/>
              <a:t>, </a:t>
            </a:r>
            <a:r>
              <a:rPr lang="es-ES_tradnl" dirty="0" err="1" smtClean="0"/>
              <a:t>establint</a:t>
            </a:r>
            <a:r>
              <a:rPr lang="es-ES_tradnl" dirty="0" smtClean="0"/>
              <a:t> les mesures per a </a:t>
            </a:r>
            <a:r>
              <a:rPr lang="es-ES_tradnl" dirty="0" err="1" smtClean="0"/>
              <a:t>l’eliminació</a:t>
            </a:r>
            <a:r>
              <a:rPr lang="es-ES_tradnl" dirty="0" smtClean="0"/>
              <a:t> i </a:t>
            </a:r>
            <a:r>
              <a:rPr lang="es-ES_tradnl" dirty="0" err="1" smtClean="0"/>
              <a:t>gestió</a:t>
            </a:r>
            <a:r>
              <a:rPr lang="es-ES_tradnl" dirty="0" smtClean="0"/>
              <a:t> dels </a:t>
            </a:r>
            <a:r>
              <a:rPr lang="es-ES_tradnl" dirty="0" err="1" smtClean="0"/>
              <a:t>policlorobifenils</a:t>
            </a:r>
            <a:r>
              <a:rPr lang="es-ES_tradnl" dirty="0" smtClean="0"/>
              <a:t>, </a:t>
            </a:r>
            <a:r>
              <a:rPr lang="es-ES_tradnl" dirty="0" err="1" smtClean="0"/>
              <a:t>policloroterfenils</a:t>
            </a:r>
            <a:r>
              <a:rPr lang="es-ES_tradnl" dirty="0" smtClean="0"/>
              <a:t> i </a:t>
            </a:r>
            <a:r>
              <a:rPr lang="es-ES_tradnl" dirty="0" err="1" smtClean="0"/>
              <a:t>aparells</a:t>
            </a:r>
            <a:r>
              <a:rPr lang="es-ES_tradnl" dirty="0" smtClean="0"/>
              <a:t> que els </a:t>
            </a:r>
            <a:r>
              <a:rPr lang="es-ES_tradnl" dirty="0" err="1" smtClean="0"/>
              <a:t>continguin</a:t>
            </a:r>
            <a:r>
              <a:rPr lang="es-ES_tradnl" dirty="0" smtClean="0"/>
              <a:t> (BOE núm. 206, de 28 </a:t>
            </a:r>
            <a:r>
              <a:rPr lang="es-ES_tradnl" dirty="0" err="1" smtClean="0"/>
              <a:t>d’agost</a:t>
            </a:r>
            <a:r>
              <a:rPr lang="es-ES_tradnl" dirty="0" smtClean="0"/>
              <a:t> de 1999).</a:t>
            </a:r>
          </a:p>
          <a:p>
            <a:pPr lvl="0">
              <a:buNone/>
            </a:pPr>
            <a:r>
              <a:rPr lang="es-ES_tradnl" dirty="0" smtClean="0"/>
              <a:t>-       El </a:t>
            </a:r>
            <a:r>
              <a:rPr lang="es-ES_tradnl" b="1" dirty="0" err="1" smtClean="0">
                <a:hlinkClick r:id="rId7"/>
              </a:rPr>
              <a:t>Reial</a:t>
            </a:r>
            <a:r>
              <a:rPr lang="es-ES_tradnl" b="1" dirty="0" smtClean="0">
                <a:hlinkClick r:id="rId7"/>
              </a:rPr>
              <a:t> </a:t>
            </a:r>
            <a:r>
              <a:rPr lang="es-ES_tradnl" b="1" dirty="0" err="1" smtClean="0">
                <a:hlinkClick r:id="rId7"/>
              </a:rPr>
              <a:t>decret</a:t>
            </a:r>
            <a:r>
              <a:rPr lang="es-ES_tradnl" b="1" dirty="0" smtClean="0">
                <a:hlinkClick r:id="rId7"/>
              </a:rPr>
              <a:t> 1406/1989</a:t>
            </a:r>
            <a:r>
              <a:rPr lang="es-ES_tradnl" dirty="0" smtClean="0"/>
              <a:t>, de 10 de </a:t>
            </a:r>
            <a:r>
              <a:rPr lang="es-ES_tradnl" dirty="0" err="1" smtClean="0"/>
              <a:t>novembre</a:t>
            </a:r>
            <a:r>
              <a:rPr lang="es-ES_tradnl" dirty="0" smtClean="0"/>
              <a:t>, </a:t>
            </a:r>
            <a:r>
              <a:rPr lang="es-ES_tradnl" dirty="0" err="1" smtClean="0"/>
              <a:t>pel</a:t>
            </a:r>
            <a:r>
              <a:rPr lang="es-ES_tradnl" dirty="0" smtClean="0"/>
              <a:t> </a:t>
            </a:r>
            <a:r>
              <a:rPr lang="es-ES_tradnl" dirty="0" err="1" smtClean="0"/>
              <a:t>qual</a:t>
            </a:r>
            <a:r>
              <a:rPr lang="es-ES_tradnl" dirty="0" smtClean="0"/>
              <a:t> </a:t>
            </a:r>
            <a:r>
              <a:rPr lang="es-ES_tradnl" dirty="0" err="1" smtClean="0"/>
              <a:t>s’imposen</a:t>
            </a:r>
            <a:r>
              <a:rPr lang="es-ES_tradnl" dirty="0" smtClean="0"/>
              <a:t> </a:t>
            </a:r>
            <a:r>
              <a:rPr lang="es-ES_tradnl" dirty="0" err="1" smtClean="0"/>
              <a:t>limitacions</a:t>
            </a:r>
            <a:r>
              <a:rPr lang="es-ES_tradnl" dirty="0" smtClean="0"/>
              <a:t> a la </a:t>
            </a:r>
            <a:r>
              <a:rPr lang="es-ES_tradnl" dirty="0" err="1" smtClean="0"/>
              <a:t>comercialització</a:t>
            </a:r>
            <a:r>
              <a:rPr lang="es-ES_tradnl" dirty="0" smtClean="0"/>
              <a:t> i a </a:t>
            </a:r>
            <a:r>
              <a:rPr lang="es-ES_tradnl" dirty="0" err="1" smtClean="0"/>
              <a:t>l’ús</a:t>
            </a:r>
            <a:r>
              <a:rPr lang="es-ES_tradnl" dirty="0" smtClean="0"/>
              <a:t> de </a:t>
            </a:r>
            <a:r>
              <a:rPr lang="es-ES_tradnl" dirty="0" err="1" smtClean="0"/>
              <a:t>certes</a:t>
            </a:r>
            <a:r>
              <a:rPr lang="es-ES_tradnl" dirty="0" smtClean="0"/>
              <a:t> </a:t>
            </a:r>
            <a:r>
              <a:rPr lang="es-ES_tradnl" dirty="0" err="1" smtClean="0"/>
              <a:t>substàncies</a:t>
            </a:r>
            <a:r>
              <a:rPr lang="es-ES_tradnl" dirty="0" smtClean="0"/>
              <a:t> i </a:t>
            </a:r>
            <a:r>
              <a:rPr lang="es-ES_tradnl" dirty="0" err="1" smtClean="0"/>
              <a:t>preparats</a:t>
            </a:r>
            <a:r>
              <a:rPr lang="es-ES_tradnl" dirty="0" smtClean="0"/>
              <a:t> </a:t>
            </a:r>
            <a:r>
              <a:rPr lang="es-ES_tradnl" dirty="0" err="1" smtClean="0"/>
              <a:t>perillosos</a:t>
            </a:r>
            <a:r>
              <a:rPr lang="es-ES_tradnl" dirty="0" smtClean="0"/>
              <a:t> (BOE núm. 278, de 20 de </a:t>
            </a:r>
            <a:r>
              <a:rPr lang="es-ES_tradnl" dirty="0" err="1" smtClean="0"/>
              <a:t>novembre</a:t>
            </a:r>
            <a:r>
              <a:rPr lang="es-ES_tradnl" dirty="0" smtClean="0"/>
              <a:t> de 1989).</a:t>
            </a:r>
          </a:p>
          <a:p>
            <a:endParaRPr lang="es-ES_tradnl" dirty="0"/>
          </a:p>
        </p:txBody>
      </p:sp>
    </p:spTree>
  </p:cSld>
  <p:clrMapOvr>
    <a:masterClrMapping/>
  </p:clrMapOvr>
  <p:transition advClick="0" advTm="27000">
    <p:strips dir="rd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09764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a-ES" dirty="0" smtClean="0"/>
              <a:t>En l’àmbit estatal la regulació legal bàsica associada als COP no intencionals és:</a:t>
            </a:r>
          </a:p>
          <a:p>
            <a:pPr>
              <a:buNone/>
            </a:pPr>
            <a:r>
              <a:rPr lang="ca-ES" dirty="0" smtClean="0"/>
              <a:t> </a:t>
            </a:r>
          </a:p>
          <a:p>
            <a:pPr lvl="0">
              <a:buNone/>
            </a:pPr>
            <a:r>
              <a:rPr lang="ca-ES" dirty="0" smtClean="0"/>
              <a:t>-       La </a:t>
            </a:r>
            <a:r>
              <a:rPr lang="ca-ES" b="1" dirty="0" smtClean="0">
                <a:hlinkClick r:id="rId4"/>
              </a:rPr>
              <a:t>Directiva 2000/76/CE</a:t>
            </a:r>
            <a:r>
              <a:rPr lang="ca-ES" dirty="0" smtClean="0"/>
              <a:t>, relativa a la incineració de residus (DOCE núm. L332/91 de 28 de desembre de 2000).</a:t>
            </a:r>
          </a:p>
          <a:p>
            <a:pPr lvl="0">
              <a:buNone/>
            </a:pPr>
            <a:r>
              <a:rPr lang="ca-ES" dirty="0" smtClean="0"/>
              <a:t>-       El </a:t>
            </a:r>
            <a:r>
              <a:rPr lang="ca-ES" b="1" dirty="0" smtClean="0">
                <a:hlinkClick r:id="rId5"/>
              </a:rPr>
              <a:t>Reial decret 653/2003</a:t>
            </a:r>
            <a:r>
              <a:rPr lang="ca-ES" dirty="0" smtClean="0"/>
              <a:t>, sobre incineració de residus ( BOE núm. 142 de 14 de juny de 2003).</a:t>
            </a:r>
          </a:p>
          <a:p>
            <a:pPr lvl="0">
              <a:buNone/>
            </a:pPr>
            <a:r>
              <a:rPr lang="ca-ES" dirty="0" smtClean="0"/>
              <a:t>-       El </a:t>
            </a:r>
            <a:r>
              <a:rPr lang="ca-ES" b="1" dirty="0" smtClean="0">
                <a:hlinkClick r:id="rId6"/>
              </a:rPr>
              <a:t>Decret 323/1994</a:t>
            </a:r>
            <a:r>
              <a:rPr lang="ca-ES" dirty="0" smtClean="0"/>
              <a:t>, pel qual es regulen les instal·lacions de residus i els límits de les seves emissions a l’atmosfera (DOGC núm. 2022 de 10 de març de 1995).</a:t>
            </a:r>
          </a:p>
          <a:p>
            <a:pPr>
              <a:buNone/>
            </a:pPr>
            <a:endParaRPr lang="ca-ES" dirty="0"/>
          </a:p>
        </p:txBody>
      </p:sp>
    </p:spTree>
  </p:cSld>
  <p:clrMapOvr>
    <a:masterClrMapping/>
  </p:clrMapOvr>
  <p:transition advClick="0" advTm="21000">
    <p:push dir="r"/>
    <p:sndAc>
      <p:stSnd>
        <p:snd r:embed="rId3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928802"/>
            <a:ext cx="8329642" cy="3000396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err="1" smtClean="0"/>
              <a:t>Quins</a:t>
            </a:r>
            <a:r>
              <a:rPr lang="fr-FR" dirty="0" smtClean="0"/>
              <a:t> </a:t>
            </a:r>
            <a:r>
              <a:rPr lang="fr-FR" dirty="0" err="1" smtClean="0"/>
              <a:t>efectes</a:t>
            </a:r>
            <a:r>
              <a:rPr lang="fr-FR" dirty="0" smtClean="0"/>
              <a:t> </a:t>
            </a:r>
            <a:r>
              <a:rPr lang="fr-FR" dirty="0" err="1" smtClean="0"/>
              <a:t>causen</a:t>
            </a:r>
            <a:r>
              <a:rPr lang="fr-FR" dirty="0" smtClean="0"/>
              <a:t> els </a:t>
            </a:r>
            <a:r>
              <a:rPr lang="fr-FR" dirty="0" smtClean="0"/>
              <a:t>    COP</a:t>
            </a:r>
            <a:r>
              <a:rPr lang="fr-FR" dirty="0" smtClean="0"/>
              <a:t>?</a:t>
            </a:r>
            <a:endParaRPr lang="es-ES_tradnl" dirty="0"/>
          </a:p>
        </p:txBody>
      </p:sp>
    </p:spTree>
  </p:cSld>
  <p:clrMapOvr>
    <a:masterClrMapping/>
  </p:clrMapOvr>
  <p:transition advClick="0" advTm="6000">
    <p:zoom dir="in"/>
    <p:sndAc>
      <p:stSnd>
        <p:snd r:embed="rId3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67494"/>
            <a:ext cx="8329642" cy="1804184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_tradnl" dirty="0" err="1" smtClean="0"/>
              <a:t>Toxicitat</a:t>
            </a:r>
            <a:r>
              <a:rPr lang="es-ES_tradnl" dirty="0" smtClean="0"/>
              <a:t> amb </a:t>
            </a:r>
            <a:r>
              <a:rPr lang="es-ES_tradnl" dirty="0" err="1" smtClean="0"/>
              <a:t>efectes</a:t>
            </a:r>
            <a:r>
              <a:rPr lang="es-ES_tradnl" dirty="0" smtClean="0"/>
              <a:t> </a:t>
            </a:r>
            <a:r>
              <a:rPr lang="es-ES_tradnl" dirty="0" err="1" smtClean="0"/>
              <a:t>immediats</a:t>
            </a:r>
            <a:r>
              <a:rPr lang="es-ES_tradnl" dirty="0" smtClean="0"/>
              <a:t> o </a:t>
            </a:r>
            <a:r>
              <a:rPr lang="es-ES_tradnl" dirty="0" err="1" smtClean="0"/>
              <a:t>crònics</a:t>
            </a:r>
            <a:r>
              <a:rPr lang="es-ES_tradnl" dirty="0" smtClean="0"/>
              <a:t> sobre la </a:t>
            </a:r>
            <a:r>
              <a:rPr lang="es-ES_tradnl" dirty="0" err="1" smtClean="0"/>
              <a:t>salut</a:t>
            </a:r>
            <a:r>
              <a:rPr lang="es-ES_tradnl" dirty="0" smtClean="0"/>
              <a:t>.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214554"/>
            <a:ext cx="8329642" cy="4240254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_tradnl" dirty="0" smtClean="0"/>
              <a:t>Els COP </a:t>
            </a:r>
            <a:r>
              <a:rPr lang="es-ES_tradnl" dirty="0" err="1" smtClean="0"/>
              <a:t>són</a:t>
            </a:r>
            <a:r>
              <a:rPr lang="es-ES_tradnl" dirty="0" smtClean="0"/>
              <a:t> </a:t>
            </a:r>
            <a:r>
              <a:rPr lang="es-ES_tradnl" dirty="0" err="1" smtClean="0"/>
              <a:t>substàncies</a:t>
            </a:r>
            <a:r>
              <a:rPr lang="es-ES_tradnl" dirty="0" smtClean="0"/>
              <a:t> </a:t>
            </a:r>
            <a:r>
              <a:rPr lang="es-ES_tradnl" dirty="0" err="1" smtClean="0"/>
              <a:t>químiques</a:t>
            </a:r>
            <a:r>
              <a:rPr lang="es-ES_tradnl" dirty="0" smtClean="0"/>
              <a:t> </a:t>
            </a:r>
            <a:r>
              <a:rPr lang="es-ES_tradnl" dirty="0" err="1" smtClean="0"/>
              <a:t>tòxiques</a:t>
            </a:r>
            <a:r>
              <a:rPr lang="es-ES_tradnl" dirty="0" smtClean="0"/>
              <a:t> amb </a:t>
            </a:r>
            <a:r>
              <a:rPr lang="es-ES_tradnl" dirty="0" err="1" smtClean="0"/>
              <a:t>efectes</a:t>
            </a:r>
            <a:r>
              <a:rPr lang="es-ES_tradnl" dirty="0" smtClean="0"/>
              <a:t> </a:t>
            </a:r>
            <a:r>
              <a:rPr lang="es-ES_tradnl" dirty="0" err="1" smtClean="0"/>
              <a:t>immediats</a:t>
            </a:r>
            <a:r>
              <a:rPr lang="es-ES_tradnl" dirty="0" smtClean="0"/>
              <a:t> o </a:t>
            </a:r>
            <a:r>
              <a:rPr lang="es-ES_tradnl" dirty="0" err="1" smtClean="0"/>
              <a:t>crònics</a:t>
            </a:r>
            <a:r>
              <a:rPr lang="es-ES_tradnl" dirty="0" smtClean="0"/>
              <a:t> sobre la </a:t>
            </a:r>
            <a:r>
              <a:rPr lang="es-ES_tradnl" dirty="0" err="1" smtClean="0"/>
              <a:t>salut</a:t>
            </a:r>
            <a:r>
              <a:rPr lang="es-ES_tradnl" dirty="0" smtClean="0"/>
              <a:t>, entre els </a:t>
            </a:r>
            <a:r>
              <a:rPr lang="es-ES_tradnl" dirty="0" err="1" smtClean="0"/>
              <a:t>quals</a:t>
            </a:r>
            <a:r>
              <a:rPr lang="es-ES_tradnl" dirty="0" smtClean="0"/>
              <a:t> </a:t>
            </a:r>
            <a:r>
              <a:rPr lang="es-ES_tradnl" dirty="0" err="1" smtClean="0"/>
              <a:t>s'inclouen</a:t>
            </a:r>
            <a:r>
              <a:rPr lang="es-ES_tradnl" dirty="0" smtClean="0"/>
              <a:t> el </a:t>
            </a:r>
            <a:r>
              <a:rPr lang="es-ES_tradnl" dirty="0" err="1" smtClean="0"/>
              <a:t>càncer</a:t>
            </a:r>
            <a:r>
              <a:rPr lang="es-ES_tradnl" dirty="0" smtClean="0"/>
              <a:t>, els </a:t>
            </a:r>
            <a:r>
              <a:rPr lang="es-ES_tradnl" dirty="0" err="1" smtClean="0"/>
              <a:t>problemes</a:t>
            </a:r>
            <a:r>
              <a:rPr lang="es-ES_tradnl" dirty="0" smtClean="0"/>
              <a:t> </a:t>
            </a:r>
            <a:r>
              <a:rPr lang="es-ES_tradnl" dirty="0" err="1" smtClean="0"/>
              <a:t>reproductius</a:t>
            </a:r>
            <a:r>
              <a:rPr lang="es-ES_tradnl" dirty="0" smtClean="0"/>
              <a:t>, </a:t>
            </a:r>
            <a:r>
              <a:rPr lang="es-ES_tradnl" dirty="0" err="1" smtClean="0"/>
              <a:t>l'alteració</a:t>
            </a:r>
            <a:r>
              <a:rPr lang="es-ES_tradnl" dirty="0" smtClean="0"/>
              <a:t> del sistema </a:t>
            </a:r>
            <a:r>
              <a:rPr lang="es-ES_tradnl" dirty="0" err="1" smtClean="0"/>
              <a:t>immunològic</a:t>
            </a:r>
            <a:r>
              <a:rPr lang="es-ES_tradnl" dirty="0" smtClean="0"/>
              <a:t>, les </a:t>
            </a:r>
            <a:r>
              <a:rPr lang="es-ES_tradnl" dirty="0" err="1" smtClean="0"/>
              <a:t>disrupcions</a:t>
            </a:r>
            <a:r>
              <a:rPr lang="es-ES_tradnl" dirty="0" smtClean="0"/>
              <a:t> </a:t>
            </a:r>
            <a:r>
              <a:rPr lang="es-ES_tradnl" dirty="0" err="1" smtClean="0"/>
              <a:t>hormonals</a:t>
            </a:r>
            <a:r>
              <a:rPr lang="es-ES_tradnl" dirty="0" smtClean="0"/>
              <a:t>, les </a:t>
            </a:r>
            <a:r>
              <a:rPr lang="es-ES_tradnl" dirty="0" err="1" smtClean="0"/>
              <a:t>alteracions</a:t>
            </a:r>
            <a:r>
              <a:rPr lang="es-ES_tradnl" dirty="0" smtClean="0"/>
              <a:t> en el </a:t>
            </a:r>
            <a:r>
              <a:rPr lang="es-ES_tradnl" dirty="0" err="1" smtClean="0"/>
              <a:t>comportament</a:t>
            </a:r>
            <a:r>
              <a:rPr lang="es-ES_tradnl" dirty="0" smtClean="0"/>
              <a:t> i </a:t>
            </a:r>
            <a:r>
              <a:rPr lang="es-ES_tradnl" dirty="0" err="1" smtClean="0"/>
              <a:t>disminució</a:t>
            </a:r>
            <a:r>
              <a:rPr lang="es-ES_tradnl" dirty="0" smtClean="0"/>
              <a:t> del </a:t>
            </a:r>
            <a:r>
              <a:rPr lang="es-ES_tradnl" dirty="0" err="1" smtClean="0"/>
              <a:t>processos</a:t>
            </a:r>
            <a:r>
              <a:rPr lang="es-ES_tradnl" dirty="0" smtClean="0"/>
              <a:t> </a:t>
            </a:r>
            <a:r>
              <a:rPr lang="es-ES_tradnl" dirty="0" err="1" smtClean="0"/>
              <a:t>cognitius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</p:cSld>
  <p:clrMapOvr>
    <a:masterClrMapping/>
  </p:clrMapOvr>
  <p:transition advClick="0" advTm="16000">
    <p:pull dir="ru"/>
    <p:sndAc>
      <p:stSnd>
        <p:snd r:embed="rId3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267494"/>
            <a:ext cx="8472518" cy="1661308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pt-BR" dirty="0" err="1" smtClean="0"/>
              <a:t>Problemes</a:t>
            </a:r>
            <a:r>
              <a:rPr lang="pt-BR" dirty="0" smtClean="0"/>
              <a:t> </a:t>
            </a:r>
            <a:r>
              <a:rPr lang="pt-BR" dirty="0" err="1" smtClean="0"/>
              <a:t>hormonals</a:t>
            </a:r>
            <a:r>
              <a:rPr lang="pt-BR" dirty="0" smtClean="0"/>
              <a:t> i de </a:t>
            </a:r>
            <a:r>
              <a:rPr lang="pt-BR" dirty="0" err="1" smtClean="0"/>
              <a:t>desenvolupament</a:t>
            </a:r>
            <a:r>
              <a:rPr lang="pt-BR" dirty="0" smtClean="0"/>
              <a:t> </a:t>
            </a:r>
            <a:r>
              <a:rPr lang="pt-BR" dirty="0" err="1" smtClean="0"/>
              <a:t>embrionari</a:t>
            </a:r>
            <a:r>
              <a:rPr lang="pt-BR" dirty="0" smtClean="0"/>
              <a:t/>
            </a:r>
            <a:br>
              <a:rPr lang="pt-BR" dirty="0" smtClean="0"/>
            </a:b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_tradnl" dirty="0" smtClean="0"/>
              <a:t>Els COP que </a:t>
            </a:r>
            <a:r>
              <a:rPr lang="es-ES_tradnl" dirty="0" err="1" smtClean="0"/>
              <a:t>inclou</a:t>
            </a:r>
            <a:r>
              <a:rPr lang="es-ES_tradnl" dirty="0" smtClean="0"/>
              <a:t> el </a:t>
            </a:r>
            <a:r>
              <a:rPr lang="es-ES_tradnl" dirty="0" err="1" smtClean="0"/>
              <a:t>Conveni</a:t>
            </a:r>
            <a:r>
              <a:rPr lang="es-ES_tradnl" dirty="0" smtClean="0"/>
              <a:t> </a:t>
            </a:r>
            <a:r>
              <a:rPr lang="es-ES_tradnl" dirty="0" err="1" smtClean="0"/>
              <a:t>d'Estocolm</a:t>
            </a:r>
            <a:r>
              <a:rPr lang="es-ES_tradnl" dirty="0" smtClean="0"/>
              <a:t> </a:t>
            </a:r>
            <a:r>
              <a:rPr lang="es-ES_tradnl" dirty="0" err="1" smtClean="0"/>
              <a:t>són</a:t>
            </a:r>
            <a:r>
              <a:rPr lang="es-ES_tradnl" dirty="0" smtClean="0"/>
              <a:t> </a:t>
            </a:r>
            <a:r>
              <a:rPr lang="es-ES_tradnl" dirty="0" err="1" smtClean="0"/>
              <a:t>disruptors</a:t>
            </a:r>
            <a:r>
              <a:rPr lang="es-ES_tradnl" dirty="0" smtClean="0"/>
              <a:t> </a:t>
            </a:r>
            <a:r>
              <a:rPr lang="es-ES_tradnl" dirty="0" err="1" smtClean="0"/>
              <a:t>endocrins</a:t>
            </a:r>
            <a:r>
              <a:rPr lang="es-ES_tradnl" dirty="0" smtClean="0"/>
              <a:t>, és a </a:t>
            </a:r>
            <a:r>
              <a:rPr lang="es-ES_tradnl" dirty="0" err="1" smtClean="0"/>
              <a:t>dir</a:t>
            </a:r>
            <a:r>
              <a:rPr lang="es-ES_tradnl" dirty="0" smtClean="0"/>
              <a:t>, causen </a:t>
            </a:r>
            <a:r>
              <a:rPr lang="es-ES_tradnl" dirty="0" err="1" smtClean="0"/>
              <a:t>desequilibris</a:t>
            </a:r>
            <a:r>
              <a:rPr lang="es-ES_tradnl" dirty="0" smtClean="0"/>
              <a:t> </a:t>
            </a:r>
            <a:r>
              <a:rPr lang="es-ES_tradnl" dirty="0" err="1" smtClean="0"/>
              <a:t>hormonals</a:t>
            </a:r>
            <a:r>
              <a:rPr lang="es-ES_tradnl" dirty="0" smtClean="0"/>
              <a:t> perquè poden imitar, substituir o inhibir </a:t>
            </a:r>
            <a:r>
              <a:rPr lang="es-ES_tradnl" dirty="0" err="1" smtClean="0"/>
              <a:t>l'acció</a:t>
            </a:r>
            <a:r>
              <a:rPr lang="es-ES_tradnl" dirty="0" smtClean="0"/>
              <a:t> de les hormones, la </a:t>
            </a:r>
            <a:r>
              <a:rPr lang="es-ES_tradnl" dirty="0" err="1" smtClean="0"/>
              <a:t>qual</a:t>
            </a:r>
            <a:r>
              <a:rPr lang="es-ES_tradnl" dirty="0" smtClean="0"/>
              <a:t> cosa provoca </a:t>
            </a:r>
            <a:r>
              <a:rPr lang="es-ES_tradnl" dirty="0" err="1" smtClean="0"/>
              <a:t>reaccions</a:t>
            </a:r>
            <a:r>
              <a:rPr lang="es-ES_tradnl" dirty="0" smtClean="0"/>
              <a:t> </a:t>
            </a:r>
            <a:r>
              <a:rPr lang="es-ES_tradnl" dirty="0" err="1" smtClean="0"/>
              <a:t>bioquímiques</a:t>
            </a:r>
            <a:r>
              <a:rPr lang="es-ES_tradnl" dirty="0" smtClean="0"/>
              <a:t> </a:t>
            </a:r>
            <a:r>
              <a:rPr lang="es-ES_tradnl" dirty="0" err="1" smtClean="0"/>
              <a:t>descontrolades</a:t>
            </a:r>
            <a:r>
              <a:rPr lang="es-ES_tradnl" dirty="0" smtClean="0"/>
              <a:t>, </a:t>
            </a:r>
            <a:r>
              <a:rPr lang="es-ES_tradnl" dirty="0" err="1" smtClean="0"/>
              <a:t>especialment</a:t>
            </a:r>
            <a:r>
              <a:rPr lang="es-ES_tradnl" dirty="0" smtClean="0"/>
              <a:t> en el </a:t>
            </a:r>
            <a:r>
              <a:rPr lang="es-ES_tradnl" dirty="0" err="1" smtClean="0"/>
              <a:t>desenvolupament</a:t>
            </a:r>
            <a:r>
              <a:rPr lang="es-ES_tradnl" dirty="0" smtClean="0"/>
              <a:t> </a:t>
            </a:r>
            <a:r>
              <a:rPr lang="es-ES_tradnl" dirty="0" err="1" smtClean="0"/>
              <a:t>embrionari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</p:cSld>
  <p:clrMapOvr>
    <a:masterClrMapping/>
  </p:clrMapOvr>
  <p:transition advClick="0" advTm="16000">
    <p:pull dir="u"/>
    <p:sndAc>
      <p:stSnd>
        <p:snd r:embed="rId3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1928802"/>
            <a:ext cx="8229600" cy="2071702"/>
          </a:xfr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s-ES_tradnl" dirty="0" smtClean="0"/>
              <a:t>            INTRODUCCIÓ</a:t>
            </a:r>
            <a:endParaRPr lang="es-ES_tradnl" dirty="0"/>
          </a:p>
        </p:txBody>
      </p:sp>
    </p:spTree>
  </p:cSld>
  <p:clrMapOvr>
    <a:masterClrMapping/>
  </p:clrMapOvr>
  <p:transition advClick="0" advTm="5000">
    <p:zoom dir="in"/>
    <p:sndAc>
      <p:stSnd>
        <p:snd r:embed="rId3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_tradnl" dirty="0" err="1" smtClean="0"/>
              <a:t>Bioacumulació</a:t>
            </a:r>
            <a:r>
              <a:rPr lang="es-ES_tradnl" dirty="0" smtClean="0"/>
              <a:t> i </a:t>
            </a:r>
            <a:r>
              <a:rPr lang="es-ES_tradnl" dirty="0" err="1" smtClean="0"/>
              <a:t>bioamplificació</a:t>
            </a:r>
            <a:r>
              <a:rPr lang="es-ES_tradnl" dirty="0" smtClean="0"/>
              <a:t> a la cadena </a:t>
            </a:r>
            <a:r>
              <a:rPr lang="es-ES_tradnl" dirty="0" err="1" smtClean="0"/>
              <a:t>alimentària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es-ES_tradnl" dirty="0" err="1" smtClean="0"/>
              <a:t>Quan</a:t>
            </a:r>
            <a:r>
              <a:rPr lang="es-ES_tradnl" dirty="0" smtClean="0"/>
              <a:t> </a:t>
            </a:r>
            <a:r>
              <a:rPr lang="es-ES_tradnl" dirty="0" err="1" smtClean="0"/>
              <a:t>són</a:t>
            </a:r>
            <a:r>
              <a:rPr lang="es-ES_tradnl" dirty="0" smtClean="0"/>
              <a:t> </a:t>
            </a:r>
            <a:r>
              <a:rPr lang="es-ES_tradnl" dirty="0" err="1" smtClean="0"/>
              <a:t>alliberats</a:t>
            </a:r>
            <a:r>
              <a:rPr lang="es-ES_tradnl" dirty="0" smtClean="0"/>
              <a:t> en el </a:t>
            </a:r>
            <a:r>
              <a:rPr lang="es-ES_tradnl" dirty="0" err="1" smtClean="0"/>
              <a:t>medi</a:t>
            </a:r>
            <a:r>
              <a:rPr lang="es-ES_tradnl" dirty="0" smtClean="0"/>
              <a:t> </a:t>
            </a:r>
            <a:r>
              <a:rPr lang="es-ES_tradnl" dirty="0" err="1" smtClean="0"/>
              <a:t>ambient</a:t>
            </a:r>
            <a:r>
              <a:rPr lang="es-ES_tradnl" dirty="0" smtClean="0"/>
              <a:t>, els COP es poden </a:t>
            </a:r>
            <a:r>
              <a:rPr lang="es-ES_tradnl" dirty="0" err="1" smtClean="0"/>
              <a:t>dissoldre</a:t>
            </a:r>
            <a:r>
              <a:rPr lang="es-ES_tradnl" dirty="0" smtClean="0"/>
              <a:t> en els </a:t>
            </a:r>
            <a:r>
              <a:rPr lang="es-ES_tradnl" dirty="0" err="1" smtClean="0"/>
              <a:t>teixits</a:t>
            </a:r>
            <a:r>
              <a:rPr lang="es-ES_tradnl" dirty="0" smtClean="0"/>
              <a:t> </a:t>
            </a:r>
            <a:r>
              <a:rPr lang="es-ES_tradnl" dirty="0" err="1" smtClean="0"/>
              <a:t>grassos</a:t>
            </a:r>
            <a:r>
              <a:rPr lang="es-ES_tradnl" dirty="0" smtClean="0"/>
              <a:t> i </a:t>
            </a:r>
            <a:r>
              <a:rPr lang="es-ES_tradnl" dirty="0" err="1" smtClean="0"/>
              <a:t>anar</a:t>
            </a:r>
            <a:r>
              <a:rPr lang="es-ES_tradnl" dirty="0" smtClean="0"/>
              <a:t> </a:t>
            </a:r>
            <a:r>
              <a:rPr lang="es-ES_tradnl" dirty="0" err="1" smtClean="0"/>
              <a:t>concentrant-s'hi</a:t>
            </a:r>
            <a:r>
              <a:rPr lang="es-ES_tradnl" dirty="0" smtClean="0"/>
              <a:t> a través </a:t>
            </a:r>
            <a:r>
              <a:rPr lang="es-ES_tradnl" dirty="0" err="1" smtClean="0"/>
              <a:t>d'un</a:t>
            </a:r>
            <a:r>
              <a:rPr lang="es-ES_tradnl" dirty="0" smtClean="0"/>
              <a:t> </a:t>
            </a:r>
            <a:r>
              <a:rPr lang="es-ES_tradnl" dirty="0" err="1" smtClean="0"/>
              <a:t>procés</a:t>
            </a:r>
            <a:r>
              <a:rPr lang="es-ES_tradnl" dirty="0" smtClean="0"/>
              <a:t> que </a:t>
            </a:r>
            <a:r>
              <a:rPr lang="es-ES_tradnl" dirty="0" err="1" smtClean="0"/>
              <a:t>s'anomena</a:t>
            </a:r>
            <a:r>
              <a:rPr lang="es-ES_tradnl" dirty="0" smtClean="0"/>
              <a:t> </a:t>
            </a:r>
            <a:r>
              <a:rPr lang="es-ES_tradnl" dirty="0" err="1" smtClean="0"/>
              <a:t>bioacumulació</a:t>
            </a:r>
            <a:r>
              <a:rPr lang="es-ES_tradnl" dirty="0" smtClean="0"/>
              <a:t>. </a:t>
            </a:r>
            <a:r>
              <a:rPr lang="es-ES_tradnl" dirty="0" err="1" smtClean="0"/>
              <a:t>Aquesta</a:t>
            </a:r>
            <a:r>
              <a:rPr lang="es-ES_tradnl" dirty="0" smtClean="0"/>
              <a:t> </a:t>
            </a:r>
            <a:r>
              <a:rPr lang="es-ES_tradnl" dirty="0" err="1" smtClean="0"/>
              <a:t>concentració</a:t>
            </a:r>
            <a:r>
              <a:rPr lang="es-ES_tradnl" dirty="0" smtClean="0"/>
              <a:t> es </a:t>
            </a:r>
            <a:r>
              <a:rPr lang="es-ES_tradnl" dirty="0" err="1" smtClean="0"/>
              <a:t>bioamplifica</a:t>
            </a:r>
            <a:r>
              <a:rPr lang="es-ES_tradnl" dirty="0" smtClean="0"/>
              <a:t>, és a </a:t>
            </a:r>
            <a:r>
              <a:rPr lang="es-ES_tradnl" dirty="0" err="1" smtClean="0"/>
              <a:t>dir</a:t>
            </a:r>
            <a:r>
              <a:rPr lang="es-ES_tradnl" dirty="0" smtClean="0"/>
              <a:t>, </a:t>
            </a:r>
            <a:r>
              <a:rPr lang="es-ES_tradnl" dirty="0" err="1" smtClean="0"/>
              <a:t>augmenta</a:t>
            </a:r>
            <a:r>
              <a:rPr lang="es-ES_tradnl" dirty="0" smtClean="0"/>
              <a:t> en </a:t>
            </a:r>
            <a:r>
              <a:rPr lang="es-ES_tradnl" dirty="0" err="1" smtClean="0"/>
              <a:t>centenars</a:t>
            </a:r>
            <a:r>
              <a:rPr lang="es-ES_tradnl" dirty="0" smtClean="0"/>
              <a:t> o </a:t>
            </a:r>
            <a:r>
              <a:rPr lang="es-ES_tradnl" dirty="0" err="1" smtClean="0"/>
              <a:t>fins</a:t>
            </a:r>
            <a:r>
              <a:rPr lang="es-ES_tradnl" dirty="0" smtClean="0"/>
              <a:t> i </a:t>
            </a:r>
            <a:r>
              <a:rPr lang="es-ES_tradnl" dirty="0" err="1" smtClean="0"/>
              <a:t>tot</a:t>
            </a:r>
            <a:r>
              <a:rPr lang="es-ES_tradnl" dirty="0" smtClean="0"/>
              <a:t> </a:t>
            </a:r>
            <a:r>
              <a:rPr lang="es-ES_tradnl" dirty="0" err="1" smtClean="0"/>
              <a:t>milions</a:t>
            </a:r>
            <a:r>
              <a:rPr lang="es-ES_tradnl" dirty="0" smtClean="0"/>
              <a:t> de </a:t>
            </a:r>
            <a:r>
              <a:rPr lang="es-ES_tradnl" dirty="0" err="1" smtClean="0"/>
              <a:t>vegades</a:t>
            </a:r>
            <a:r>
              <a:rPr lang="es-ES_tradnl" dirty="0" smtClean="0"/>
              <a:t>, en la mesura que els organismes que </a:t>
            </a:r>
            <a:r>
              <a:rPr lang="es-ES_tradnl" dirty="0" err="1" smtClean="0"/>
              <a:t>contenen</a:t>
            </a:r>
            <a:r>
              <a:rPr lang="es-ES_tradnl" dirty="0" smtClean="0"/>
              <a:t> COP </a:t>
            </a:r>
            <a:r>
              <a:rPr lang="es-ES_tradnl" dirty="0" err="1" smtClean="0"/>
              <a:t>són</a:t>
            </a:r>
            <a:r>
              <a:rPr lang="es-ES_tradnl" dirty="0" smtClean="0"/>
              <a:t> </a:t>
            </a:r>
            <a:r>
              <a:rPr lang="es-ES_tradnl" dirty="0" err="1" smtClean="0"/>
              <a:t>consumits</a:t>
            </a:r>
            <a:r>
              <a:rPr lang="es-ES_tradnl" dirty="0" smtClean="0"/>
              <a:t> </a:t>
            </a:r>
            <a:r>
              <a:rPr lang="es-ES_tradnl" dirty="0" err="1" smtClean="0"/>
              <a:t>pels</a:t>
            </a:r>
            <a:r>
              <a:rPr lang="es-ES_tradnl" dirty="0" smtClean="0"/>
              <a:t> </a:t>
            </a:r>
            <a:r>
              <a:rPr lang="es-ES_tradnl" dirty="0" err="1" smtClean="0"/>
              <a:t>seus</a:t>
            </a:r>
            <a:r>
              <a:rPr lang="es-ES_tradnl" dirty="0" smtClean="0"/>
              <a:t> </a:t>
            </a:r>
            <a:r>
              <a:rPr lang="es-ES_tradnl" dirty="0" err="1" smtClean="0"/>
              <a:t>depredadors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</p:cSld>
  <p:clrMapOvr>
    <a:masterClrMapping/>
  </p:clrMapOvr>
  <p:transition advClick="0" advTm="25000">
    <p:wheel/>
    <p:sndAc>
      <p:stSnd>
        <p:snd r:embed="rId3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043890" cy="1161242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_tradnl" dirty="0" err="1" smtClean="0"/>
              <a:t>Persistència</a:t>
            </a:r>
            <a:r>
              <a:rPr lang="es-ES_tradnl" dirty="0" smtClean="0"/>
              <a:t> a </a:t>
            </a:r>
            <a:r>
              <a:rPr lang="es-ES_tradnl" dirty="0" err="1" smtClean="0"/>
              <a:t>l'ambient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ES_tradnl" dirty="0" smtClean="0"/>
              <a:t>Els COP </a:t>
            </a:r>
            <a:r>
              <a:rPr lang="es-ES_tradnl" dirty="0" err="1" smtClean="0"/>
              <a:t>són</a:t>
            </a:r>
            <a:r>
              <a:rPr lang="es-ES_tradnl" dirty="0" smtClean="0"/>
              <a:t> </a:t>
            </a:r>
            <a:r>
              <a:rPr lang="es-ES_tradnl" b="1" dirty="0" err="1" smtClean="0"/>
              <a:t>persistents</a:t>
            </a:r>
            <a:r>
              <a:rPr lang="es-ES_tradnl" dirty="0" smtClean="0"/>
              <a:t>, és a </a:t>
            </a:r>
            <a:r>
              <a:rPr lang="es-ES_tradnl" dirty="0" err="1" smtClean="0"/>
              <a:t>dir</a:t>
            </a:r>
            <a:r>
              <a:rPr lang="es-ES_tradnl" dirty="0" smtClean="0"/>
              <a:t>, romanen </a:t>
            </a:r>
            <a:r>
              <a:rPr lang="es-ES_tradnl" dirty="0" err="1" smtClean="0"/>
              <a:t>molt</a:t>
            </a:r>
            <a:r>
              <a:rPr lang="es-ES_tradnl" dirty="0" smtClean="0"/>
              <a:t> de </a:t>
            </a:r>
            <a:r>
              <a:rPr lang="es-ES_tradnl" dirty="0" err="1" smtClean="0"/>
              <a:t>temps</a:t>
            </a:r>
            <a:r>
              <a:rPr lang="es-ES_tradnl" dirty="0" smtClean="0"/>
              <a:t> a </a:t>
            </a:r>
            <a:r>
              <a:rPr lang="es-ES_tradnl" dirty="0" err="1" smtClean="0"/>
              <a:t>l'ambient</a:t>
            </a:r>
            <a:r>
              <a:rPr lang="es-ES_tradnl" dirty="0" smtClean="0"/>
              <a:t>, </a:t>
            </a:r>
            <a:r>
              <a:rPr lang="es-ES_tradnl" dirty="0" err="1" smtClean="0"/>
              <a:t>fins</a:t>
            </a:r>
            <a:r>
              <a:rPr lang="es-ES_tradnl" dirty="0" smtClean="0"/>
              <a:t> i </a:t>
            </a:r>
            <a:r>
              <a:rPr lang="es-ES_tradnl" dirty="0" err="1" smtClean="0"/>
              <a:t>tot</a:t>
            </a:r>
            <a:r>
              <a:rPr lang="es-ES_tradnl" dirty="0" smtClean="0"/>
              <a:t> </a:t>
            </a:r>
            <a:r>
              <a:rPr lang="es-ES_tradnl" dirty="0" err="1" smtClean="0"/>
              <a:t>dècades</a:t>
            </a:r>
            <a:r>
              <a:rPr lang="es-ES_tradnl" dirty="0" smtClean="0"/>
              <a:t>, a causa de la </a:t>
            </a:r>
            <a:r>
              <a:rPr lang="es-ES_tradnl" dirty="0" err="1" smtClean="0"/>
              <a:t>seva</a:t>
            </a:r>
            <a:r>
              <a:rPr lang="es-ES_tradnl" dirty="0" smtClean="0"/>
              <a:t> </a:t>
            </a:r>
            <a:r>
              <a:rPr lang="es-ES_tradnl" dirty="0" err="1" smtClean="0"/>
              <a:t>resistència</a:t>
            </a:r>
            <a:r>
              <a:rPr lang="es-ES_tradnl" dirty="0" smtClean="0"/>
              <a:t> a la </a:t>
            </a:r>
            <a:r>
              <a:rPr lang="es-ES_tradnl" dirty="0" err="1" smtClean="0"/>
              <a:t>degradació</a:t>
            </a:r>
            <a:r>
              <a:rPr lang="es-ES_tradnl" dirty="0" smtClean="0"/>
              <a:t> causada </a:t>
            </a:r>
            <a:r>
              <a:rPr lang="es-ES_tradnl" dirty="0" err="1" smtClean="0"/>
              <a:t>pel</a:t>
            </a:r>
            <a:r>
              <a:rPr lang="es-ES_tradnl" dirty="0" smtClean="0"/>
              <a:t> sol, la </a:t>
            </a:r>
            <a:r>
              <a:rPr lang="es-ES_tradnl" dirty="0" err="1" smtClean="0"/>
              <a:t>transformació</a:t>
            </a:r>
            <a:r>
              <a:rPr lang="es-ES_tradnl" dirty="0" smtClean="0"/>
              <a:t> química i la </a:t>
            </a:r>
            <a:r>
              <a:rPr lang="es-ES_tradnl" dirty="0" err="1" smtClean="0"/>
              <a:t>descomposició</a:t>
            </a:r>
            <a:r>
              <a:rPr lang="es-ES_tradnl" dirty="0" smtClean="0"/>
              <a:t> provocada </a:t>
            </a:r>
            <a:r>
              <a:rPr lang="es-ES_tradnl" dirty="0" err="1" smtClean="0"/>
              <a:t>pels</a:t>
            </a:r>
            <a:r>
              <a:rPr lang="es-ES_tradnl" dirty="0" smtClean="0"/>
              <a:t> </a:t>
            </a:r>
            <a:r>
              <a:rPr lang="es-ES_tradnl" dirty="0" err="1" smtClean="0"/>
              <a:t>microorganismes</a:t>
            </a:r>
            <a:r>
              <a:rPr lang="es-ES_tradnl" dirty="0" smtClean="0"/>
              <a:t>.</a:t>
            </a:r>
          </a:p>
          <a:p>
            <a:r>
              <a:rPr lang="es-ES_tradnl" dirty="0" smtClean="0"/>
              <a:t>…</a:t>
            </a:r>
            <a:endParaRPr lang="es-ES_tradnl" dirty="0"/>
          </a:p>
        </p:txBody>
      </p:sp>
    </p:spTree>
  </p:cSld>
  <p:clrMapOvr>
    <a:masterClrMapping/>
  </p:clrMapOvr>
  <p:transition advClick="0" advTm="15000">
    <p:wedge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00240"/>
            <a:ext cx="8329642" cy="250033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S_tradnl" dirty="0" err="1" smtClean="0"/>
              <a:t>Què</a:t>
            </a:r>
            <a:r>
              <a:rPr lang="es-ES_tradnl" dirty="0" smtClean="0"/>
              <a:t> cal </a:t>
            </a:r>
            <a:r>
              <a:rPr lang="es-ES_tradnl" dirty="0" err="1" smtClean="0"/>
              <a:t>fer</a:t>
            </a:r>
            <a:r>
              <a:rPr lang="es-ES_tradnl" dirty="0" smtClean="0"/>
              <a:t> per evitar els COP?</a:t>
            </a:r>
            <a:endParaRPr lang="es-ES_tradnl" dirty="0"/>
          </a:p>
        </p:txBody>
      </p:sp>
    </p:spTree>
  </p:cSld>
  <p:clrMapOvr>
    <a:masterClrMapping/>
  </p:clrMapOvr>
  <p:transition advClick="0" advTm="6000">
    <p:zoom dir="in"/>
    <p:sndAc>
      <p:stSnd>
        <p:snd r:embed="rId3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97576"/>
          </a:xfrm>
          <a:blipFill>
            <a:blip r:embed="rId3" cstate="print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/>
          <a:lstStyle/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smtClean="0"/>
              <a:t>Els </a:t>
            </a:r>
            <a:r>
              <a:rPr lang="es-ES_tradnl" dirty="0" err="1" smtClean="0"/>
              <a:t>beneficis</a:t>
            </a:r>
            <a:r>
              <a:rPr lang="es-ES_tradnl" dirty="0" smtClean="0"/>
              <a:t> i </a:t>
            </a:r>
            <a:r>
              <a:rPr lang="es-ES_tradnl" dirty="0" err="1" smtClean="0"/>
              <a:t>l'abast</a:t>
            </a:r>
            <a:r>
              <a:rPr lang="es-ES_tradnl" dirty="0" smtClean="0"/>
              <a:t> que el </a:t>
            </a:r>
            <a:r>
              <a:rPr lang="es-ES_tradnl" dirty="0" err="1" smtClean="0"/>
              <a:t>Conveni</a:t>
            </a:r>
            <a:r>
              <a:rPr lang="es-ES_tradnl" dirty="0" smtClean="0"/>
              <a:t> </a:t>
            </a:r>
            <a:r>
              <a:rPr lang="es-ES_tradnl" dirty="0" err="1" smtClean="0"/>
              <a:t>d'Estocolm</a:t>
            </a:r>
            <a:r>
              <a:rPr lang="es-ES_tradnl" dirty="0" smtClean="0"/>
              <a:t> </a:t>
            </a:r>
            <a:r>
              <a:rPr lang="es-ES_tradnl" dirty="0" err="1" smtClean="0"/>
              <a:t>pugui</a:t>
            </a:r>
            <a:r>
              <a:rPr lang="es-ES_tradnl" dirty="0" smtClean="0"/>
              <a:t> </a:t>
            </a:r>
            <a:r>
              <a:rPr lang="es-ES_tradnl" dirty="0" err="1" smtClean="0"/>
              <a:t>tenir</a:t>
            </a:r>
            <a:r>
              <a:rPr lang="es-ES_tradnl" dirty="0" smtClean="0"/>
              <a:t> </a:t>
            </a:r>
            <a:r>
              <a:rPr lang="es-ES_tradnl" dirty="0" err="1" smtClean="0"/>
              <a:t>dependran</a:t>
            </a:r>
            <a:r>
              <a:rPr lang="es-ES_tradnl" dirty="0" smtClean="0"/>
              <a:t> del </a:t>
            </a:r>
            <a:r>
              <a:rPr lang="es-ES_tradnl" dirty="0" err="1" smtClean="0"/>
              <a:t>fet</a:t>
            </a:r>
            <a:r>
              <a:rPr lang="es-ES_tradnl" dirty="0" smtClean="0"/>
              <a:t> que la </a:t>
            </a:r>
            <a:r>
              <a:rPr lang="es-ES_tradnl" dirty="0" err="1" smtClean="0"/>
              <a:t>ciutadania</a:t>
            </a:r>
            <a:r>
              <a:rPr lang="es-ES_tradnl" dirty="0" smtClean="0"/>
              <a:t> en </a:t>
            </a:r>
            <a:r>
              <a:rPr lang="es-ES_tradnl" dirty="0" err="1" smtClean="0"/>
              <a:t>conegui</a:t>
            </a:r>
            <a:r>
              <a:rPr lang="es-ES_tradnl" dirty="0" smtClean="0"/>
              <a:t> el </a:t>
            </a:r>
            <a:r>
              <a:rPr lang="es-ES_tradnl" dirty="0" err="1" smtClean="0"/>
              <a:t>contingut</a:t>
            </a:r>
            <a:r>
              <a:rPr lang="es-ES_tradnl" dirty="0" smtClean="0"/>
              <a:t> i que els </a:t>
            </a:r>
            <a:r>
              <a:rPr lang="es-ES_tradnl" dirty="0" err="1" smtClean="0"/>
              <a:t>governs</a:t>
            </a:r>
            <a:r>
              <a:rPr lang="es-ES_tradnl" dirty="0" smtClean="0"/>
              <a:t> </a:t>
            </a:r>
            <a:r>
              <a:rPr lang="es-ES_tradnl" dirty="0" err="1" smtClean="0"/>
              <a:t>n'assumeixin</a:t>
            </a:r>
            <a:r>
              <a:rPr lang="es-ES_tradnl" dirty="0" smtClean="0"/>
              <a:t> el </a:t>
            </a:r>
            <a:r>
              <a:rPr lang="es-ES_tradnl" dirty="0" err="1" smtClean="0"/>
              <a:t>compliment</a:t>
            </a:r>
            <a:r>
              <a:rPr lang="es-ES_tradnl" dirty="0" smtClean="0"/>
              <a:t>. Per </a:t>
            </a:r>
            <a:r>
              <a:rPr lang="es-ES_tradnl" dirty="0" err="1" smtClean="0"/>
              <a:t>això</a:t>
            </a:r>
            <a:r>
              <a:rPr lang="es-ES_tradnl" dirty="0" smtClean="0"/>
              <a:t>, </a:t>
            </a:r>
            <a:r>
              <a:rPr lang="es-ES_tradnl" dirty="0" err="1" smtClean="0"/>
              <a:t>segons</a:t>
            </a:r>
            <a:r>
              <a:rPr lang="es-ES_tradnl" dirty="0" smtClean="0"/>
              <a:t> el Programa de les </a:t>
            </a:r>
            <a:r>
              <a:rPr lang="es-ES_tradnl" dirty="0" err="1" smtClean="0"/>
              <a:t>Nacions</a:t>
            </a:r>
            <a:r>
              <a:rPr lang="es-ES_tradnl" dirty="0" smtClean="0"/>
              <a:t> </a:t>
            </a:r>
            <a:r>
              <a:rPr lang="es-ES_tradnl" dirty="0" err="1" smtClean="0"/>
              <a:t>Unides</a:t>
            </a:r>
            <a:r>
              <a:rPr lang="es-ES_tradnl" dirty="0" smtClean="0"/>
              <a:t> per al </a:t>
            </a:r>
            <a:r>
              <a:rPr lang="es-ES_tradnl" dirty="0" err="1" smtClean="0"/>
              <a:t>Medi</a:t>
            </a:r>
            <a:r>
              <a:rPr lang="es-ES_tradnl" dirty="0" smtClean="0"/>
              <a:t> </a:t>
            </a:r>
            <a:r>
              <a:rPr lang="es-ES_tradnl" dirty="0" err="1" smtClean="0"/>
              <a:t>Ambient</a:t>
            </a:r>
            <a:r>
              <a:rPr lang="es-ES_tradnl" dirty="0" smtClean="0"/>
              <a:t> (PNUMA), </a:t>
            </a:r>
            <a:r>
              <a:rPr lang="es-ES_tradnl" dirty="0" err="1" smtClean="0"/>
              <a:t>caldrà</a:t>
            </a:r>
            <a:r>
              <a:rPr lang="es-ES_tradnl" dirty="0" smtClean="0"/>
              <a:t> que:</a:t>
            </a:r>
            <a:endParaRPr lang="es-ES_tradnl" dirty="0"/>
          </a:p>
        </p:txBody>
      </p:sp>
    </p:spTree>
  </p:cSld>
  <p:clrMapOvr>
    <a:masterClrMapping/>
  </p:clrMapOvr>
  <p:transition advClick="0" advTm="18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3" grpId="1" uiExpand="1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616908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s-ES_tradnl" sz="2400" dirty="0" smtClean="0"/>
              <a:t>Els </a:t>
            </a:r>
            <a:r>
              <a:rPr lang="es-ES_tradnl" sz="2400" dirty="0" err="1" smtClean="0"/>
              <a:t>governs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donin</a:t>
            </a:r>
            <a:r>
              <a:rPr lang="es-ES_tradnl" sz="2400" dirty="0" smtClean="0"/>
              <a:t> </a:t>
            </a:r>
            <a:r>
              <a:rPr lang="es-ES_tradnl" sz="2400" b="1" dirty="0" err="1" smtClean="0"/>
              <a:t>compliment</a:t>
            </a:r>
            <a:r>
              <a:rPr lang="es-ES_tradnl" sz="2400" b="1" dirty="0" smtClean="0"/>
              <a:t> al </a:t>
            </a:r>
            <a:r>
              <a:rPr lang="es-ES_tradnl" sz="2400" b="1" dirty="0" err="1" smtClean="0"/>
              <a:t>dret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legítim</a:t>
            </a:r>
            <a:r>
              <a:rPr lang="es-ES_tradnl" sz="2400" dirty="0" smtClean="0"/>
              <a:t> dels </a:t>
            </a:r>
            <a:r>
              <a:rPr lang="es-ES_tradnl" sz="2400" dirty="0" err="1" smtClean="0"/>
              <a:t>éssers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humans</a:t>
            </a:r>
            <a:r>
              <a:rPr lang="es-ES_tradnl" sz="2400" dirty="0" smtClean="0"/>
              <a:t> a la </a:t>
            </a:r>
            <a:r>
              <a:rPr lang="es-ES_tradnl" sz="2400" dirty="0" err="1" smtClean="0"/>
              <a:t>salut</a:t>
            </a:r>
            <a:r>
              <a:rPr lang="es-ES_tradnl" sz="2400" dirty="0" smtClean="0"/>
              <a:t> i a un </a:t>
            </a:r>
            <a:r>
              <a:rPr lang="es-ES_tradnl" sz="2400" dirty="0" err="1" smtClean="0"/>
              <a:t>medi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ambient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sa.</a:t>
            </a:r>
            <a:endParaRPr lang="es-ES_tradnl" sz="2400" dirty="0" smtClean="0"/>
          </a:p>
          <a:p>
            <a:pPr>
              <a:buFontTx/>
              <a:buChar char="-"/>
            </a:pPr>
            <a:r>
              <a:rPr lang="es-ES_tradnl" sz="2400" dirty="0" smtClean="0"/>
              <a:t>Es </a:t>
            </a:r>
            <a:r>
              <a:rPr lang="es-ES_tradnl" sz="2400" dirty="0" err="1" smtClean="0"/>
              <a:t>faciliti</a:t>
            </a:r>
            <a:r>
              <a:rPr lang="es-ES_tradnl" sz="2400" dirty="0" smtClean="0"/>
              <a:t> la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participació</a:t>
            </a:r>
            <a:r>
              <a:rPr lang="es-ES_tradnl" sz="2400" b="1" dirty="0" smtClean="0"/>
              <a:t> de la </a:t>
            </a:r>
            <a:r>
              <a:rPr lang="es-ES_tradnl" sz="2400" b="1" dirty="0" err="1" smtClean="0"/>
              <a:t>societat</a:t>
            </a:r>
            <a:r>
              <a:rPr lang="es-ES_tradnl" sz="2400" b="1" dirty="0" smtClean="0"/>
              <a:t> civil</a:t>
            </a:r>
            <a:r>
              <a:rPr lang="es-ES_tradnl" sz="2400" dirty="0" smtClean="0"/>
              <a:t> en la presa de </a:t>
            </a:r>
            <a:r>
              <a:rPr lang="es-ES_tradnl" sz="2400" dirty="0" err="1" smtClean="0"/>
              <a:t>decisions</a:t>
            </a:r>
            <a:r>
              <a:rPr lang="es-ES_tradnl" sz="2400" dirty="0" smtClean="0"/>
              <a:t> dels </a:t>
            </a:r>
            <a:r>
              <a:rPr lang="es-ES_tradnl" sz="2400" dirty="0" err="1" smtClean="0"/>
              <a:t>governs</a:t>
            </a:r>
            <a:r>
              <a:rPr lang="es-ES_tradnl" sz="2400" dirty="0" smtClean="0"/>
              <a:t> respecte </a:t>
            </a:r>
            <a:r>
              <a:rPr lang="es-ES_tradnl" sz="2400" dirty="0" err="1" smtClean="0"/>
              <a:t>als</a:t>
            </a:r>
            <a:r>
              <a:rPr lang="es-ES_tradnl" sz="2400" dirty="0" smtClean="0"/>
              <a:t> COP.</a:t>
            </a:r>
          </a:p>
          <a:p>
            <a:pPr>
              <a:buFontTx/>
              <a:buChar char="-"/>
            </a:pPr>
            <a:r>
              <a:rPr lang="es-ES_tradnl" sz="2400" dirty="0" smtClean="0"/>
              <a:t>Es </a:t>
            </a:r>
            <a:r>
              <a:rPr lang="es-ES_tradnl" sz="2400" dirty="0" err="1" smtClean="0"/>
              <a:t>faciliti</a:t>
            </a:r>
            <a:r>
              <a:rPr lang="es-ES_tradnl" sz="2400" dirty="0" smtClean="0"/>
              <a:t> també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l'accés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públic</a:t>
            </a:r>
            <a:r>
              <a:rPr lang="es-ES_tradnl" sz="2400" b="1" dirty="0" smtClean="0"/>
              <a:t>, a través de </a:t>
            </a:r>
            <a:r>
              <a:rPr lang="es-ES_tradnl" sz="2400" b="1" dirty="0" err="1" smtClean="0"/>
              <a:t>campanyes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educatives</a:t>
            </a:r>
            <a:r>
              <a:rPr lang="es-ES_tradnl" sz="2400" b="1" dirty="0" smtClean="0"/>
              <a:t>, a tota la </a:t>
            </a:r>
            <a:r>
              <a:rPr lang="es-ES_tradnl" sz="2400" b="1" dirty="0" err="1" smtClean="0"/>
              <a:t>informació</a:t>
            </a:r>
            <a:r>
              <a:rPr lang="es-ES_tradnl" sz="2400" dirty="0" smtClean="0"/>
              <a:t> sobre els COP, </a:t>
            </a:r>
            <a:r>
              <a:rPr lang="es-ES_tradnl" sz="2400" dirty="0" err="1" smtClean="0"/>
              <a:t>ja</a:t>
            </a:r>
            <a:r>
              <a:rPr lang="es-ES_tradnl" sz="2400" dirty="0" smtClean="0"/>
              <a:t> que </a:t>
            </a:r>
            <a:r>
              <a:rPr lang="es-ES_tradnl" sz="2400" dirty="0" err="1" smtClean="0"/>
              <a:t>constitueix</a:t>
            </a:r>
            <a:r>
              <a:rPr lang="es-ES_tradnl" sz="2400" dirty="0" smtClean="0"/>
              <a:t> una </a:t>
            </a:r>
            <a:r>
              <a:rPr lang="es-ES_tradnl" sz="2400" dirty="0" err="1" smtClean="0"/>
              <a:t>obligació</a:t>
            </a:r>
            <a:r>
              <a:rPr lang="es-ES_tradnl" sz="2400" dirty="0" smtClean="0"/>
              <a:t> i un </a:t>
            </a:r>
            <a:r>
              <a:rPr lang="es-ES_tradnl" sz="2400" dirty="0" err="1" smtClean="0"/>
              <a:t>dret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ciutadà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fonamental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especialment</a:t>
            </a:r>
            <a:r>
              <a:rPr lang="es-ES_tradnl" sz="2400" dirty="0" smtClean="0"/>
              <a:t> per a dones, </a:t>
            </a:r>
            <a:r>
              <a:rPr lang="es-ES_tradnl" sz="2400" dirty="0" err="1" smtClean="0"/>
              <a:t>infants</a:t>
            </a:r>
            <a:r>
              <a:rPr lang="es-ES_tradnl" sz="2400" dirty="0" smtClean="0"/>
              <a:t> i els </a:t>
            </a:r>
            <a:r>
              <a:rPr lang="es-ES_tradnl" sz="2400" dirty="0" err="1" smtClean="0"/>
              <a:t>sectors</a:t>
            </a:r>
            <a:r>
              <a:rPr lang="es-ES_tradnl" sz="2400" dirty="0" smtClean="0"/>
              <a:t> de </a:t>
            </a:r>
            <a:r>
              <a:rPr lang="es-ES_tradnl" sz="2400" dirty="0" err="1" smtClean="0"/>
              <a:t>menys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educació</a:t>
            </a:r>
            <a:r>
              <a:rPr lang="es-ES_tradnl" sz="2400" dirty="0" smtClean="0"/>
              <a:t>. </a:t>
            </a:r>
            <a:r>
              <a:rPr lang="es-ES_tradnl" sz="2400" dirty="0" err="1" smtClean="0"/>
              <a:t>Això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contribuirà</a:t>
            </a:r>
            <a:r>
              <a:rPr lang="es-ES_tradnl" sz="2400" dirty="0" smtClean="0"/>
              <a:t> que es </a:t>
            </a:r>
            <a:r>
              <a:rPr lang="es-ES_tradnl" sz="2400" dirty="0" err="1" smtClean="0"/>
              <a:t>participi</a:t>
            </a:r>
            <a:r>
              <a:rPr lang="es-ES_tradnl" sz="2400" dirty="0" smtClean="0"/>
              <a:t> de </a:t>
            </a:r>
            <a:r>
              <a:rPr lang="es-ES_tradnl" sz="2400" dirty="0" err="1" smtClean="0"/>
              <a:t>millor</a:t>
            </a:r>
            <a:r>
              <a:rPr lang="es-ES_tradnl" sz="2400" dirty="0" smtClean="0"/>
              <a:t> manera en la </a:t>
            </a:r>
            <a:r>
              <a:rPr lang="es-ES_tradnl" sz="2400" dirty="0" err="1" smtClean="0"/>
              <a:t>discussió</a:t>
            </a:r>
            <a:r>
              <a:rPr lang="es-ES_tradnl" sz="2400" dirty="0" smtClean="0"/>
              <a:t> dels </a:t>
            </a:r>
            <a:r>
              <a:rPr lang="es-ES_tradnl" sz="2400" dirty="0" err="1" smtClean="0"/>
              <a:t>problemes</a:t>
            </a:r>
            <a:r>
              <a:rPr lang="es-ES_tradnl" sz="2400" dirty="0" smtClean="0"/>
              <a:t> que els afecten.</a:t>
            </a:r>
          </a:p>
          <a:p>
            <a:pPr>
              <a:buFontTx/>
              <a:buChar char="-"/>
            </a:pPr>
            <a:r>
              <a:rPr lang="es-ES_tradnl" sz="2400" dirty="0" smtClean="0"/>
              <a:t>Els </a:t>
            </a:r>
            <a:r>
              <a:rPr lang="es-ES_tradnl" sz="2400" dirty="0" err="1" smtClean="0"/>
              <a:t>governs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incloguin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dins</a:t>
            </a:r>
            <a:r>
              <a:rPr lang="es-ES_tradnl" sz="2400" dirty="0" smtClean="0"/>
              <a:t> de la </a:t>
            </a:r>
            <a:r>
              <a:rPr lang="es-ES_tradnl" sz="2400" dirty="0" err="1" smtClean="0"/>
              <a:t>seva</a:t>
            </a:r>
            <a:r>
              <a:rPr lang="es-ES_tradnl" sz="2400" dirty="0" smtClean="0"/>
              <a:t> política ambiental i de </a:t>
            </a:r>
            <a:r>
              <a:rPr lang="es-ES_tradnl" sz="2400" dirty="0" err="1" smtClean="0"/>
              <a:t>salut</a:t>
            </a:r>
            <a:r>
              <a:rPr lang="es-ES_tradnl" sz="2400" dirty="0" smtClean="0"/>
              <a:t> pública la </a:t>
            </a:r>
            <a:r>
              <a:rPr lang="es-ES_tradnl" sz="2400" b="1" dirty="0" err="1" smtClean="0"/>
              <a:t>creació</a:t>
            </a:r>
            <a:r>
              <a:rPr lang="es-ES_tradnl" sz="2400" b="1" dirty="0" smtClean="0"/>
              <a:t> de programes de </a:t>
            </a:r>
            <a:r>
              <a:rPr lang="es-ES_tradnl" sz="2400" b="1" dirty="0" err="1" smtClean="0"/>
              <a:t>capacitació</a:t>
            </a:r>
            <a:r>
              <a:rPr lang="es-ES_tradnl" sz="2400" b="1" dirty="0" smtClean="0"/>
              <a:t> nacional i regional sobre els COP</a:t>
            </a:r>
            <a:r>
              <a:rPr lang="es-ES_tradnl" sz="2400" dirty="0" smtClean="0"/>
              <a:t>.</a:t>
            </a:r>
            <a:br>
              <a:rPr lang="es-ES_tradnl" sz="2400" dirty="0" smtClean="0"/>
            </a:br>
            <a:endParaRPr lang="es-ES_tradnl" sz="2400" dirty="0"/>
          </a:p>
        </p:txBody>
      </p:sp>
    </p:spTree>
  </p:cSld>
  <p:clrMapOvr>
    <a:masterClrMapping/>
  </p:clrMapOvr>
  <p:transition advClick="0" advTm="29000">
    <p:pull dir="r"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609764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es-ES_tradnl" dirty="0" smtClean="0"/>
              <a:t>Els </a:t>
            </a:r>
            <a:r>
              <a:rPr lang="es-ES_tradnl" dirty="0" err="1" smtClean="0"/>
              <a:t>governs</a:t>
            </a:r>
            <a:r>
              <a:rPr lang="es-ES_tradnl" dirty="0" smtClean="0"/>
              <a:t> </a:t>
            </a:r>
            <a:r>
              <a:rPr lang="es-ES_tradnl" dirty="0" err="1" smtClean="0"/>
              <a:t>disposin</a:t>
            </a:r>
            <a:r>
              <a:rPr lang="es-ES_tradnl" dirty="0" smtClean="0"/>
              <a:t> de</a:t>
            </a:r>
            <a:r>
              <a:rPr lang="es-ES_tradnl" b="1" dirty="0" smtClean="0"/>
              <a:t> centres </a:t>
            </a:r>
            <a:r>
              <a:rPr lang="es-ES_tradnl" b="1" dirty="0" err="1" smtClean="0"/>
              <a:t>d'informació</a:t>
            </a:r>
            <a:r>
              <a:rPr lang="es-ES_tradnl" b="1" dirty="0" smtClean="0"/>
              <a:t> nacional i regional sobre el </a:t>
            </a:r>
            <a:r>
              <a:rPr lang="es-ES_tradnl" b="1" dirty="0" err="1" smtClean="0"/>
              <a:t>Conveni</a:t>
            </a:r>
            <a:r>
              <a:rPr lang="es-ES_tradnl" b="1" dirty="0" smtClean="0"/>
              <a:t> </a:t>
            </a:r>
            <a:r>
              <a:rPr lang="es-ES_tradnl" b="1" dirty="0" err="1" smtClean="0"/>
              <a:t>d'Estocolm</a:t>
            </a:r>
            <a:endParaRPr lang="es-ES_tradnl" dirty="0" smtClean="0"/>
          </a:p>
          <a:p>
            <a:pPr>
              <a:buFontTx/>
              <a:buChar char="-"/>
            </a:pPr>
            <a:r>
              <a:rPr lang="es-ES_tradnl" dirty="0" err="1" smtClean="0"/>
              <a:t>S'inclogui</a:t>
            </a:r>
            <a:r>
              <a:rPr lang="es-ES_tradnl" dirty="0" smtClean="0"/>
              <a:t> </a:t>
            </a:r>
            <a:r>
              <a:rPr lang="es-ES_tradnl" dirty="0" smtClean="0"/>
              <a:t>a </a:t>
            </a:r>
            <a:r>
              <a:rPr lang="es-ES_tradnl" dirty="0" err="1" smtClean="0"/>
              <a:t>l'agenda</a:t>
            </a:r>
            <a:r>
              <a:rPr lang="es-ES_tradnl" dirty="0" smtClean="0"/>
              <a:t> ambiental nacional el 17 de </a:t>
            </a:r>
            <a:r>
              <a:rPr lang="es-ES_tradnl" dirty="0" err="1" smtClean="0"/>
              <a:t>maig</a:t>
            </a:r>
            <a:r>
              <a:rPr lang="es-ES_tradnl" dirty="0" smtClean="0"/>
              <a:t> com a data </a:t>
            </a:r>
            <a:r>
              <a:rPr lang="es-ES_tradnl" dirty="0" err="1" smtClean="0"/>
              <a:t>commemorativa</a:t>
            </a:r>
            <a:r>
              <a:rPr lang="es-ES_tradnl" dirty="0" smtClean="0"/>
              <a:t> en la </a:t>
            </a:r>
            <a:r>
              <a:rPr lang="es-ES_tradnl" dirty="0" err="1" smtClean="0"/>
              <a:t>qual</a:t>
            </a:r>
            <a:r>
              <a:rPr lang="es-ES_tradnl" dirty="0" smtClean="0"/>
              <a:t> el </a:t>
            </a:r>
            <a:r>
              <a:rPr lang="es-ES_tradnl" dirty="0" err="1" smtClean="0"/>
              <a:t>Conveni</a:t>
            </a:r>
            <a:r>
              <a:rPr lang="es-ES_tradnl" dirty="0" smtClean="0"/>
              <a:t> </a:t>
            </a:r>
            <a:r>
              <a:rPr lang="es-ES_tradnl" dirty="0" err="1" smtClean="0"/>
              <a:t>d'Estocolm</a:t>
            </a:r>
            <a:r>
              <a:rPr lang="es-ES_tradnl" dirty="0" smtClean="0"/>
              <a:t> es </a:t>
            </a:r>
            <a:r>
              <a:rPr lang="es-ES_tradnl" b="1" dirty="0" err="1" smtClean="0"/>
              <a:t>converteixi</a:t>
            </a:r>
            <a:r>
              <a:rPr lang="es-ES_tradnl" b="1" dirty="0" smtClean="0"/>
              <a:t> en un </a:t>
            </a:r>
            <a:r>
              <a:rPr lang="es-ES_tradnl" b="1" dirty="0" err="1" smtClean="0"/>
              <a:t>instrument</a:t>
            </a:r>
            <a:r>
              <a:rPr lang="es-ES_tradnl" b="1" dirty="0" smtClean="0"/>
              <a:t> legal </a:t>
            </a:r>
            <a:r>
              <a:rPr lang="es-ES_tradnl" b="1" dirty="0" err="1" smtClean="0"/>
              <a:t>vinculant</a:t>
            </a:r>
            <a:r>
              <a:rPr lang="es-ES_tradnl" b="1" dirty="0" smtClean="0"/>
              <a:t> per a la </a:t>
            </a:r>
            <a:r>
              <a:rPr lang="es-ES_tradnl" b="1" dirty="0" err="1" smtClean="0"/>
              <a:t>reducció</a:t>
            </a:r>
            <a:r>
              <a:rPr lang="es-ES_tradnl" b="1" dirty="0" smtClean="0"/>
              <a:t> dels COP</a:t>
            </a:r>
            <a:r>
              <a:rPr lang="es-ES_tradnl" dirty="0" smtClean="0"/>
              <a:t>.</a:t>
            </a:r>
          </a:p>
          <a:p>
            <a:pPr>
              <a:buFontTx/>
              <a:buChar char="-"/>
            </a:pPr>
            <a:r>
              <a:rPr lang="es-ES_tradnl" dirty="0" smtClean="0"/>
              <a:t>Els </a:t>
            </a:r>
            <a:r>
              <a:rPr lang="es-ES_tradnl" dirty="0" err="1" smtClean="0"/>
              <a:t>governs</a:t>
            </a:r>
            <a:r>
              <a:rPr lang="es-ES_tradnl" dirty="0" smtClean="0"/>
              <a:t> </a:t>
            </a:r>
            <a:r>
              <a:rPr lang="es-ES_tradnl" dirty="0" err="1" smtClean="0"/>
              <a:t>elaborin</a:t>
            </a:r>
            <a:r>
              <a:rPr lang="es-ES_tradnl" dirty="0" smtClean="0"/>
              <a:t> un</a:t>
            </a:r>
            <a:r>
              <a:rPr lang="es-ES_tradnl" b="1" dirty="0" smtClean="0"/>
              <a:t> Registre </a:t>
            </a:r>
            <a:r>
              <a:rPr lang="es-ES_tradnl" b="1" dirty="0" err="1" smtClean="0"/>
              <a:t>d'Emissions</a:t>
            </a:r>
            <a:r>
              <a:rPr lang="es-ES_tradnl" b="1" dirty="0" smtClean="0"/>
              <a:t> i </a:t>
            </a:r>
            <a:r>
              <a:rPr lang="es-ES_tradnl" b="1" dirty="0" err="1" smtClean="0"/>
              <a:t>Transferències</a:t>
            </a:r>
            <a:r>
              <a:rPr lang="es-ES_tradnl" b="1" dirty="0" smtClean="0"/>
              <a:t> de </a:t>
            </a:r>
            <a:r>
              <a:rPr lang="es-ES_tradnl" b="1" dirty="0" err="1" smtClean="0"/>
              <a:t>Contaminants</a:t>
            </a:r>
            <a:r>
              <a:rPr lang="es-ES_tradnl" b="1" dirty="0" smtClean="0"/>
              <a:t> (RETC)</a:t>
            </a:r>
            <a:r>
              <a:rPr lang="es-ES_tradnl" dirty="0" smtClean="0"/>
              <a:t> com un </a:t>
            </a:r>
            <a:r>
              <a:rPr lang="es-ES_tradnl" dirty="0" err="1" smtClean="0"/>
              <a:t>mecanisme</a:t>
            </a:r>
            <a:r>
              <a:rPr lang="es-ES_tradnl" dirty="0" smtClean="0"/>
              <a:t> per </a:t>
            </a:r>
            <a:r>
              <a:rPr lang="es-ES_tradnl" dirty="0" err="1" smtClean="0"/>
              <a:t>difondre</a:t>
            </a:r>
            <a:r>
              <a:rPr lang="es-ES_tradnl" dirty="0" smtClean="0"/>
              <a:t> i </a:t>
            </a:r>
            <a:r>
              <a:rPr lang="es-ES_tradnl" dirty="0" err="1" smtClean="0"/>
              <a:t>obtenir</a:t>
            </a:r>
            <a:r>
              <a:rPr lang="es-ES_tradnl" dirty="0" smtClean="0"/>
              <a:t> </a:t>
            </a:r>
            <a:r>
              <a:rPr lang="es-ES_tradnl" dirty="0" err="1" smtClean="0"/>
              <a:t>informació</a:t>
            </a:r>
            <a:r>
              <a:rPr lang="es-ES_tradnl" dirty="0" smtClean="0"/>
              <a:t> sobre les </a:t>
            </a:r>
            <a:r>
              <a:rPr lang="es-ES_tradnl" dirty="0" err="1" smtClean="0"/>
              <a:t>quantitats</a:t>
            </a:r>
            <a:r>
              <a:rPr lang="es-ES_tradnl" dirty="0" smtClean="0"/>
              <a:t> </a:t>
            </a:r>
            <a:r>
              <a:rPr lang="es-ES_tradnl" dirty="0" err="1" smtClean="0"/>
              <a:t>anuals</a:t>
            </a:r>
            <a:r>
              <a:rPr lang="es-ES_tradnl" dirty="0" smtClean="0"/>
              <a:t> de COP que es generen o </a:t>
            </a:r>
            <a:r>
              <a:rPr lang="es-ES_tradnl" dirty="0" err="1" smtClean="0"/>
              <a:t>s'eliminen</a:t>
            </a:r>
            <a:r>
              <a:rPr lang="es-ES_tradnl" dirty="0" smtClean="0"/>
              <a:t>.</a:t>
            </a:r>
          </a:p>
          <a:p>
            <a:pPr>
              <a:buFontTx/>
              <a:buChar char="-"/>
            </a:pPr>
            <a:r>
              <a:rPr lang="es-ES_tradnl" dirty="0" smtClean="0"/>
              <a:t>Els </a:t>
            </a:r>
            <a:r>
              <a:rPr lang="es-ES_tradnl" dirty="0" err="1" smtClean="0"/>
              <a:t>governs</a:t>
            </a:r>
            <a:r>
              <a:rPr lang="es-ES_tradnl" dirty="0" smtClean="0"/>
              <a:t> </a:t>
            </a:r>
            <a:r>
              <a:rPr lang="es-ES_tradnl" dirty="0" err="1" smtClean="0"/>
              <a:t>elaborin</a:t>
            </a:r>
            <a:r>
              <a:rPr lang="es-ES_tradnl" dirty="0" smtClean="0"/>
              <a:t> un</a:t>
            </a:r>
            <a:r>
              <a:rPr lang="es-ES_tradnl" b="1" dirty="0" smtClean="0"/>
              <a:t> </a:t>
            </a:r>
            <a:r>
              <a:rPr lang="es-ES_tradnl" dirty="0" err="1" smtClean="0"/>
              <a:t>pla</a:t>
            </a:r>
            <a:r>
              <a:rPr lang="es-ES_tradnl" dirty="0" smtClean="0"/>
              <a:t> </a:t>
            </a:r>
            <a:r>
              <a:rPr lang="es-ES_tradnl" dirty="0" err="1" smtClean="0"/>
              <a:t>d'acció</a:t>
            </a:r>
            <a:r>
              <a:rPr lang="es-ES_tradnl" dirty="0" smtClean="0"/>
              <a:t> per identificar, </a:t>
            </a:r>
            <a:r>
              <a:rPr lang="es-ES_tradnl" dirty="0" err="1" smtClean="0"/>
              <a:t>caracteritzar</a:t>
            </a:r>
            <a:r>
              <a:rPr lang="es-ES_tradnl" dirty="0" smtClean="0"/>
              <a:t> i </a:t>
            </a:r>
            <a:r>
              <a:rPr lang="es-ES_tradnl" dirty="0" err="1" smtClean="0"/>
              <a:t>combatre</a:t>
            </a:r>
            <a:r>
              <a:rPr lang="es-ES_tradnl" dirty="0" smtClean="0"/>
              <a:t> les </a:t>
            </a:r>
            <a:r>
              <a:rPr lang="es-ES_tradnl" dirty="0" err="1" smtClean="0"/>
              <a:t>alliberacions</a:t>
            </a:r>
            <a:r>
              <a:rPr lang="es-ES_tradnl" dirty="0" smtClean="0"/>
              <a:t> dels </a:t>
            </a:r>
            <a:r>
              <a:rPr lang="es-ES_tradnl" dirty="0" err="1" smtClean="0"/>
              <a:t>productes</a:t>
            </a:r>
            <a:r>
              <a:rPr lang="es-ES_tradnl" dirty="0" smtClean="0"/>
              <a:t> </a:t>
            </a:r>
            <a:r>
              <a:rPr lang="es-ES_tradnl" dirty="0" err="1" smtClean="0"/>
              <a:t>químics</a:t>
            </a:r>
            <a:r>
              <a:rPr lang="es-ES_tradnl" dirty="0" smtClean="0"/>
              <a:t> </a:t>
            </a:r>
            <a:r>
              <a:rPr lang="es-ES_tradnl" dirty="0" err="1" smtClean="0"/>
              <a:t>inclosos</a:t>
            </a:r>
            <a:r>
              <a:rPr lang="es-ES_tradnl" dirty="0" smtClean="0"/>
              <a:t> a </a:t>
            </a:r>
            <a:r>
              <a:rPr lang="es-ES_tradnl" dirty="0" err="1" smtClean="0"/>
              <a:t>l'annex</a:t>
            </a:r>
            <a:r>
              <a:rPr lang="es-ES_tradnl" dirty="0" smtClean="0"/>
              <a:t> C del </a:t>
            </a:r>
            <a:r>
              <a:rPr lang="es-ES_tradnl" dirty="0" err="1" smtClean="0"/>
              <a:t>Conveni</a:t>
            </a:r>
            <a:r>
              <a:rPr lang="es-ES_tradnl" dirty="0" smtClean="0"/>
              <a:t> </a:t>
            </a:r>
            <a:r>
              <a:rPr lang="es-ES_tradnl" dirty="0" err="1" smtClean="0"/>
              <a:t>d'Estocolm</a:t>
            </a:r>
            <a:r>
              <a:rPr lang="es-ES_tradnl" dirty="0" smtClean="0"/>
              <a:t>.</a:t>
            </a:r>
          </a:p>
          <a:p>
            <a:endParaRPr lang="es-ES_tradnl" dirty="0"/>
          </a:p>
        </p:txBody>
      </p:sp>
    </p:spTree>
  </p:cSld>
  <p:clrMapOvr>
    <a:masterClrMapping/>
  </p:clrMapOvr>
  <p:transition advClick="0" advTm="30000">
    <p:diamond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s-ES_tradnl" dirty="0" smtClean="0"/>
              <a:t>FI</a:t>
            </a:r>
            <a:endParaRPr lang="es-ES_tradnl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540544" y="3071810"/>
            <a:ext cx="8031984" cy="2000264"/>
          </a:xfrm>
          <a:solidFill>
            <a:schemeClr val="accent6">
              <a:lumMod val="7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s-ES_tradnl" dirty="0" smtClean="0"/>
              <a:t>Neus Rabascall Tarragó</a:t>
            </a:r>
          </a:p>
          <a:p>
            <a:r>
              <a:rPr lang="es-ES_tradnl" dirty="0" err="1" smtClean="0"/>
              <a:t>Biologia</a:t>
            </a:r>
            <a:r>
              <a:rPr lang="es-ES_tradnl" dirty="0" smtClean="0"/>
              <a:t> i </a:t>
            </a:r>
            <a:r>
              <a:rPr lang="es-ES_tradnl" dirty="0" err="1" smtClean="0"/>
              <a:t>Geologia</a:t>
            </a:r>
            <a:endParaRPr lang="es-ES_tradnl" dirty="0" smtClean="0"/>
          </a:p>
          <a:p>
            <a:r>
              <a:rPr lang="es-ES_tradnl" dirty="0" err="1" smtClean="0"/>
              <a:t>Contaminants</a:t>
            </a:r>
            <a:r>
              <a:rPr lang="es-ES_tradnl" dirty="0" smtClean="0"/>
              <a:t> </a:t>
            </a:r>
            <a:r>
              <a:rPr lang="es-ES_tradnl" dirty="0" err="1" smtClean="0"/>
              <a:t>Orgànics</a:t>
            </a:r>
            <a:r>
              <a:rPr lang="es-ES_tradnl" dirty="0" smtClean="0"/>
              <a:t> </a:t>
            </a:r>
            <a:r>
              <a:rPr lang="es-ES_tradnl" dirty="0" err="1" smtClean="0"/>
              <a:t>Persistens</a:t>
            </a:r>
            <a:endParaRPr lang="es-ES_tradnl" dirty="0"/>
          </a:p>
        </p:txBody>
      </p:sp>
    </p:spTree>
  </p:cSld>
  <p:clrMapOvr>
    <a:masterClrMapping/>
  </p:clrMapOvr>
  <p:transition advClick="0" advTm="13000">
    <p:wheel spokes="8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8258204" cy="4954634"/>
          </a:xfrm>
        </p:spPr>
        <p:txBody>
          <a:bodyPr>
            <a:normAutofit fontScale="77500" lnSpcReduction="20000"/>
          </a:bodyPr>
          <a:lstStyle/>
          <a:p>
            <a:r>
              <a:rPr lang="ca-ES" sz="3200" dirty="0" smtClean="0">
                <a:ea typeface="Verdana" pitchFamily="34" charset="0"/>
                <a:cs typeface="Verdana" pitchFamily="34" charset="0"/>
              </a:rPr>
              <a:t>Els contaminants orgànics persistents (COP) </a:t>
            </a:r>
            <a:r>
              <a:rPr lang="ca-ES" sz="3200" dirty="0" smtClean="0"/>
              <a:t>són contaminants per a la salut i el medi ambient, i cal ésser conscients dels perills que comporta la seva generació i/o utilització.</a:t>
            </a:r>
          </a:p>
          <a:p>
            <a:endParaRPr lang="ca-ES" sz="3200" dirty="0" smtClean="0">
              <a:ea typeface="Verdana" pitchFamily="34" charset="0"/>
              <a:cs typeface="Verdana" pitchFamily="34" charset="0"/>
            </a:endParaRPr>
          </a:p>
          <a:p>
            <a:endParaRPr lang="ca-ES" sz="3200" dirty="0" smtClean="0">
              <a:ea typeface="Verdana" pitchFamily="34" charset="0"/>
              <a:cs typeface="Verdana" pitchFamily="34" charset="0"/>
            </a:endParaRPr>
          </a:p>
          <a:p>
            <a:r>
              <a:rPr lang="ca-ES" sz="3200" dirty="0" smtClean="0"/>
              <a:t>L'evidència sobre el transport a gran distància d'aquestes substàncies a les regions on mai no han estat utilitzades o produïdes, i la conseqüent amenaça que el transport d'aquests </a:t>
            </a:r>
            <a:r>
              <a:rPr lang="ca-ES" sz="3200" dirty="0" err="1" smtClean="0"/>
              <a:t>contamninants</a:t>
            </a:r>
            <a:r>
              <a:rPr lang="ca-ES" sz="3200" dirty="0" smtClean="0"/>
              <a:t> significava per al medi ambient a tot el món, van comportar que la comunitat internacional instés una resposta global urgent per reduir i eliminar la seva alliberació al medi ambient.</a:t>
            </a:r>
          </a:p>
          <a:p>
            <a:endParaRPr lang="ca-ES" dirty="0" smtClean="0"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advClick="0" advTm="33000">
    <p:wheel spokes="8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58204" cy="5954766"/>
          </a:xfr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endParaRPr lang="es-ES_tradnl" dirty="0" smtClean="0"/>
          </a:p>
          <a:p>
            <a:pPr>
              <a:buFont typeface="Wingdings" pitchFamily="2" charset="2"/>
              <a:buChar char="v"/>
            </a:pPr>
            <a:endParaRPr lang="es-ES_tradnl" dirty="0" smtClean="0"/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Els </a:t>
            </a:r>
            <a:r>
              <a:rPr lang="es-ES_tradnl" dirty="0" smtClean="0"/>
              <a:t>COP han </a:t>
            </a:r>
            <a:r>
              <a:rPr lang="es-ES_tradnl" dirty="0" err="1" smtClean="0"/>
              <a:t>estat</a:t>
            </a:r>
            <a:r>
              <a:rPr lang="es-ES_tradnl" dirty="0" smtClean="0"/>
              <a:t> </a:t>
            </a:r>
            <a:r>
              <a:rPr lang="es-ES_tradnl" dirty="0" err="1" smtClean="0"/>
              <a:t>utilitzats</a:t>
            </a:r>
            <a:r>
              <a:rPr lang="es-ES_tradnl" dirty="0" smtClean="0"/>
              <a:t> com a </a:t>
            </a:r>
            <a:r>
              <a:rPr lang="es-ES_tradnl" dirty="0" err="1" smtClean="0"/>
              <a:t>plaguicides</a:t>
            </a:r>
            <a:r>
              <a:rPr lang="es-ES_tradnl" dirty="0" smtClean="0"/>
              <a:t> o com a </a:t>
            </a:r>
            <a:r>
              <a:rPr lang="es-ES_tradnl" dirty="0" err="1" smtClean="0"/>
              <a:t>productes</a:t>
            </a:r>
            <a:r>
              <a:rPr lang="es-ES_tradnl" dirty="0" smtClean="0"/>
              <a:t> </a:t>
            </a:r>
            <a:r>
              <a:rPr lang="es-ES_tradnl" dirty="0" err="1" smtClean="0"/>
              <a:t>químics</a:t>
            </a:r>
            <a:r>
              <a:rPr lang="es-ES_tradnl" dirty="0" smtClean="0"/>
              <a:t>; </a:t>
            </a:r>
            <a:r>
              <a:rPr lang="es-ES_tradnl" dirty="0" err="1" smtClean="0"/>
              <a:t>tret</a:t>
            </a:r>
            <a:r>
              <a:rPr lang="es-ES_tradnl" dirty="0" smtClean="0"/>
              <a:t> dels PCB.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Font typeface="Wingdings" pitchFamily="2" charset="2"/>
              <a:buChar char="v"/>
            </a:pPr>
            <a:r>
              <a:rPr lang="ca-ES" dirty="0" smtClean="0"/>
              <a:t>El Conveni d'Estocolm demana una acció internacional sobre 12 COP (coneguda per la </a:t>
            </a:r>
            <a:r>
              <a:rPr lang="ca-ES" i="1" dirty="0" smtClean="0"/>
              <a:t>dotzena bruta</a:t>
            </a:r>
            <a:r>
              <a:rPr lang="ca-ES" dirty="0" smtClean="0"/>
              <a:t>), agrupats en tres categories: </a:t>
            </a:r>
            <a:r>
              <a:rPr lang="ca-ES" dirty="0" smtClean="0"/>
              <a:t/>
            </a:r>
            <a:br>
              <a:rPr lang="ca-ES" dirty="0" smtClean="0"/>
            </a:br>
            <a:endParaRPr lang="ca-ES" dirty="0"/>
          </a:p>
        </p:txBody>
      </p:sp>
    </p:spTree>
  </p:cSld>
  <p:clrMapOvr>
    <a:masterClrMapping/>
  </p:clrMapOvr>
  <p:transition advClick="0" advTm="11000">
    <p:strips dir="ru"/>
    <p:sndAc>
      <p:stSnd>
        <p:snd r:embed="rId3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58204" cy="518300"/>
          </a:xfrm>
          <a:solidFill>
            <a:schemeClr val="accent2">
              <a:lumMod val="60000"/>
              <a:lumOff val="40000"/>
            </a:schemeClr>
          </a:solidFill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s-ES_tradnl" dirty="0" smtClean="0"/>
              <a:t>QUADRE D’ ESTOCOLM </a:t>
            </a:r>
            <a:endParaRPr lang="es-ES_tradn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030005"/>
          <a:ext cx="7829576" cy="56137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7395"/>
                <a:gridCol w="1465274"/>
                <a:gridCol w="2049453"/>
                <a:gridCol w="2357454"/>
              </a:tblGrid>
              <a:tr h="84222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Tipus de COP</a:t>
                      </a:r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smtClean="0"/>
                        <a:t>Plaguicida</a:t>
                      </a:r>
                      <a:endParaRPr lang="ca-E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Químic industrial</a:t>
                      </a:r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Emissió/Residu</a:t>
                      </a:r>
                      <a:r>
                        <a:rPr lang="es-ES_tradnl" dirty="0" smtClean="0"/>
                        <a:t> </a:t>
                      </a:r>
                      <a:endParaRPr lang="es-ES_tradnl" dirty="0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aldrin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Clorda</a:t>
                      </a:r>
                      <a:endParaRPr lang="es-ES_tradn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DDT     (1)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dieldrin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endrina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heptaclor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mirex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err="1" smtClean="0"/>
                        <a:t>toxafe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PCB      (2)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</a:tr>
              <a:tr h="36160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HCB      (3)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</a:tr>
              <a:tr h="1113883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PCDD   (4)</a:t>
                      </a:r>
                      <a:r>
                        <a:rPr lang="es-ES_tradnl" baseline="0" dirty="0" smtClean="0"/>
                        <a:t> </a:t>
                      </a:r>
                      <a:r>
                        <a:rPr lang="es-ES_tradnl" baseline="0" dirty="0" err="1" smtClean="0"/>
                        <a:t>dioxines</a:t>
                      </a:r>
                      <a:r>
                        <a:rPr lang="es-ES_tradnl" baseline="0" dirty="0" smtClean="0"/>
                        <a:t> i  PCDF   (5)   </a:t>
                      </a:r>
                      <a:r>
                        <a:rPr lang="es-ES_tradnl" baseline="0" dirty="0" err="1" smtClean="0"/>
                        <a:t>furans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AE" dirty="0" smtClean="0">
                          <a:latin typeface="Arial"/>
                          <a:cs typeface="Arial"/>
                        </a:rPr>
                        <a:t>٭</a:t>
                      </a:r>
                      <a:endParaRPr lang="es-ES_tradn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 advTm="10000">
    <p:blinds dir="vert"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s-ES_tradnl" dirty="0" smtClean="0"/>
              <a:t>INDEX QUADRE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76200">
            <a:solidFill>
              <a:schemeClr val="accent1">
                <a:lumMod val="60000"/>
                <a:lumOff val="4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s-ES_tradnl" dirty="0" smtClean="0"/>
              <a:t>(1) DDT: </a:t>
            </a:r>
            <a:r>
              <a:rPr lang="es-ES_tradnl" dirty="0" err="1" smtClean="0"/>
              <a:t>Dicloro-Difenil-Tricloroetà</a:t>
            </a:r>
            <a:endParaRPr lang="es-ES_tradnl" dirty="0" smtClean="0"/>
          </a:p>
          <a:p>
            <a:pPr>
              <a:buFont typeface="Wingdings" pitchFamily="2" charset="2"/>
              <a:buChar char="§"/>
            </a:pPr>
            <a:r>
              <a:rPr lang="es-ES_tradnl" dirty="0" smtClean="0"/>
              <a:t>(2) PCB: </a:t>
            </a:r>
            <a:r>
              <a:rPr lang="es-ES_tradnl" dirty="0" err="1" smtClean="0"/>
              <a:t>Policlorobifenils</a:t>
            </a:r>
            <a:r>
              <a:rPr lang="es-ES_tradnl" dirty="0" smtClean="0"/>
              <a:t> o </a:t>
            </a:r>
            <a:r>
              <a:rPr lang="es-ES_tradnl" dirty="0" err="1" smtClean="0"/>
              <a:t>bifenils</a:t>
            </a:r>
            <a:r>
              <a:rPr lang="es-ES_tradnl" dirty="0" smtClean="0"/>
              <a:t> </a:t>
            </a:r>
            <a:r>
              <a:rPr lang="es-ES_tradnl" dirty="0" err="1" smtClean="0"/>
              <a:t>policlorats</a:t>
            </a:r>
            <a:endParaRPr lang="es-ES_tradnl" dirty="0" smtClean="0"/>
          </a:p>
          <a:p>
            <a:pPr>
              <a:buFont typeface="Wingdings" pitchFamily="2" charset="2"/>
              <a:buChar char="§"/>
            </a:pPr>
            <a:r>
              <a:rPr lang="es-ES_tradnl" dirty="0" smtClean="0"/>
              <a:t>(3) HCB: </a:t>
            </a:r>
            <a:r>
              <a:rPr lang="es-ES_tradnl" dirty="0" err="1" smtClean="0"/>
              <a:t>Hexaclorobenzè</a:t>
            </a:r>
            <a:endParaRPr lang="es-ES_tradnl" dirty="0" smtClean="0"/>
          </a:p>
          <a:p>
            <a:pPr>
              <a:buFont typeface="Wingdings" pitchFamily="2" charset="2"/>
              <a:buChar char="§"/>
            </a:pPr>
            <a:r>
              <a:rPr lang="es-ES_tradnl" dirty="0" smtClean="0"/>
              <a:t>(4) PCDD: </a:t>
            </a:r>
            <a:r>
              <a:rPr lang="es-ES_tradnl" dirty="0" err="1" smtClean="0"/>
              <a:t>Dibenzo</a:t>
            </a:r>
            <a:r>
              <a:rPr lang="es-ES_tradnl" dirty="0" smtClean="0"/>
              <a:t>-para-</a:t>
            </a:r>
            <a:r>
              <a:rPr lang="es-ES_tradnl" dirty="0" err="1" smtClean="0"/>
              <a:t>dioxines</a:t>
            </a:r>
            <a:r>
              <a:rPr lang="es-ES_tradnl" dirty="0" smtClean="0"/>
              <a:t> </a:t>
            </a:r>
            <a:r>
              <a:rPr lang="es-ES_tradnl" dirty="0" err="1" smtClean="0"/>
              <a:t>policlorades</a:t>
            </a:r>
            <a:endParaRPr lang="es-ES_tradnl" dirty="0" smtClean="0"/>
          </a:p>
          <a:p>
            <a:pPr>
              <a:buFont typeface="Wingdings" pitchFamily="2" charset="2"/>
              <a:buChar char="§"/>
            </a:pPr>
            <a:r>
              <a:rPr lang="es-ES_tradnl" dirty="0" smtClean="0"/>
              <a:t>(5) PCDF: </a:t>
            </a:r>
            <a:r>
              <a:rPr lang="es-ES_tradnl" dirty="0" err="1" smtClean="0"/>
              <a:t>Dibenzofurans</a:t>
            </a:r>
            <a:r>
              <a:rPr lang="es-ES_tradnl" dirty="0" smtClean="0"/>
              <a:t> </a:t>
            </a:r>
            <a:r>
              <a:rPr lang="es-ES_tradnl" dirty="0" err="1" smtClean="0"/>
              <a:t>policlorats</a:t>
            </a:r>
            <a:endParaRPr lang="es-ES_tradnl" dirty="0"/>
          </a:p>
        </p:txBody>
      </p:sp>
    </p:spTree>
  </p:cSld>
  <p:clrMapOvr>
    <a:masterClrMapping/>
  </p:clrMapOvr>
  <p:transition advClick="0" advTm="8000">
    <p:cover dir="u"/>
    <p:sndAc>
      <p:stSnd>
        <p:snd r:embed="rId3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500306"/>
            <a:ext cx="8186766" cy="192882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dirty="0" smtClean="0"/>
              <a:t>      </a:t>
            </a:r>
            <a:r>
              <a:rPr lang="es-ES_tradnl" dirty="0" err="1" smtClean="0"/>
              <a:t>Què</a:t>
            </a:r>
            <a:r>
              <a:rPr lang="es-ES_tradnl" dirty="0" smtClean="0"/>
              <a:t> </a:t>
            </a:r>
            <a:r>
              <a:rPr lang="es-ES_tradnl" dirty="0" err="1" smtClean="0"/>
              <a:t>són</a:t>
            </a:r>
            <a:r>
              <a:rPr lang="es-ES_tradnl" dirty="0" smtClean="0"/>
              <a:t> els COP?</a:t>
            </a:r>
            <a:endParaRPr lang="es-ES_tradnl" dirty="0"/>
          </a:p>
        </p:txBody>
      </p:sp>
    </p:spTree>
  </p:cSld>
  <p:clrMapOvr>
    <a:masterClrMapping/>
  </p:clrMapOvr>
  <p:transition advClick="0" advTm="6000">
    <p:pull dir="rd"/>
    <p:sndAc>
      <p:stSnd>
        <p:snd r:embed="rId3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58204" cy="5954766"/>
          </a:xfrm>
          <a:solidFill>
            <a:schemeClr val="accent4">
              <a:lumMod val="75000"/>
            </a:schemeClr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/>
          <a:lstStyle/>
          <a:p>
            <a:pPr>
              <a:buFont typeface="Wingdings" pitchFamily="2" charset="2"/>
              <a:buChar char="q"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Font typeface="Wingdings" pitchFamily="2" charset="2"/>
              <a:buChar char="q"/>
            </a:pPr>
            <a:r>
              <a:rPr lang="ca-ES" dirty="0" smtClean="0"/>
              <a:t>Els contaminants orgànics persistents, COP, són substàncies químiques tòxiques, resistents a la degradació, que s'acumulen en teixits d'éssers vius i que poden </a:t>
            </a:r>
            <a:r>
              <a:rPr lang="ca-ES" dirty="0" err="1" smtClean="0"/>
              <a:t>transportar-se</a:t>
            </a:r>
            <a:r>
              <a:rPr lang="ca-ES" dirty="0" smtClean="0"/>
              <a:t> a gran distància de la font, trets que suposen una amenaça global per a la salut humana i el medi ambient. </a:t>
            </a:r>
            <a:endParaRPr lang="ca-ES" dirty="0"/>
          </a:p>
        </p:txBody>
      </p:sp>
    </p:spTree>
  </p:cSld>
  <p:clrMapOvr>
    <a:masterClrMapping/>
  </p:clrMapOvr>
  <p:transition advClick="0" advTm="18000">
    <p:split/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26204"/>
          </a:xfr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ca-ES" dirty="0" smtClean="0"/>
              <a:t>Els COP són substàncies químiques orgàniques que es caracteritzen per la seva: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r>
              <a:rPr lang="ca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1) </a:t>
            </a:r>
            <a:r>
              <a:rPr lang="ca-ES" u="sng" dirty="0" smtClean="0"/>
              <a:t>Persistència:</a:t>
            </a:r>
            <a:r>
              <a:rPr lang="ca-ES" dirty="0" smtClean="0"/>
              <a:t> és el temps que el compost químic roman en el medi ambient sense descompondre’s o degradar-se físicament [inclosa l’acció </a:t>
            </a:r>
            <a:r>
              <a:rPr lang="ca-ES" dirty="0" err="1" smtClean="0"/>
              <a:t>fotolítica</a:t>
            </a:r>
            <a:r>
              <a:rPr lang="ca-ES" dirty="0" smtClean="0"/>
              <a:t> de la llum solar], químicament i/o biològicament cap a altres substàncies menys perilloses. Els COP poden romandre anys i, fins i tot, dècades abans de degradar-se.</a:t>
            </a:r>
            <a:endParaRPr lang="ca-E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advClick="0" advTm="0">
    <p:dissolve/>
    <p:sndAc>
      <p:stSnd>
        <p:snd r:embed="rId3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291</TotalTime>
  <Words>913</Words>
  <Application>Microsoft Office PowerPoint</Application>
  <PresentationFormat>Presentación en pantalla (4:3)</PresentationFormat>
  <Paragraphs>136</Paragraphs>
  <Slides>26</Slides>
  <Notes>26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Brío</vt:lpstr>
      <vt:lpstr>Contaminants Orgànics Persistents</vt:lpstr>
      <vt:lpstr>            INTRODUCCIÓ</vt:lpstr>
      <vt:lpstr>Diapositiva 3</vt:lpstr>
      <vt:lpstr>Diapositiva 4</vt:lpstr>
      <vt:lpstr>QUADRE D’ ESTOCOLM </vt:lpstr>
      <vt:lpstr>INDEX QUADRE</vt:lpstr>
      <vt:lpstr>      Què són els COP?</vt:lpstr>
      <vt:lpstr>Diapositiva 8</vt:lpstr>
      <vt:lpstr>Diapositiva 9</vt:lpstr>
      <vt:lpstr>Diapositiva 10</vt:lpstr>
      <vt:lpstr>Diapositiva 11</vt:lpstr>
      <vt:lpstr>Diapositiva 12</vt:lpstr>
      <vt:lpstr>       Quins són els COP?</vt:lpstr>
      <vt:lpstr>Diapositiva 14</vt:lpstr>
      <vt:lpstr>Diapositiva 15</vt:lpstr>
      <vt:lpstr>Diapositiva 16</vt:lpstr>
      <vt:lpstr>Quins efectes causen els     COP?</vt:lpstr>
      <vt:lpstr>Toxicitat amb efectes immediats o crònics sobre la salut. </vt:lpstr>
      <vt:lpstr>Problemes hormonals i de desenvolupament embrionari </vt:lpstr>
      <vt:lpstr>Bioacumulació i bioamplificació a la cadena alimentària</vt:lpstr>
      <vt:lpstr>Persistència a l'ambient </vt:lpstr>
      <vt:lpstr>Què cal fer per evitar els COP?</vt:lpstr>
      <vt:lpstr>Diapositiva 23</vt:lpstr>
      <vt:lpstr>Diapositiva 24</vt:lpstr>
      <vt:lpstr>Diapositiva 25</vt:lpstr>
      <vt:lpstr>FI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Contaminants Orgànics Persistents</dc:title>
  <dc:creator>av llibertat2</dc:creator>
  <cp:lastModifiedBy>av llibertat2</cp:lastModifiedBy>
  <cp:revision>67</cp:revision>
  <dcterms:created xsi:type="dcterms:W3CDTF">2010-02-07T10:56:23Z</dcterms:created>
  <dcterms:modified xsi:type="dcterms:W3CDTF">2010-02-07T17:18:26Z</dcterms:modified>
</cp:coreProperties>
</file>