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7" r:id="rId11"/>
    <p:sldId id="268" r:id="rId12"/>
    <p:sldId id="266" r:id="rId13"/>
    <p:sldId id="281" r:id="rId14"/>
    <p:sldId id="269" r:id="rId15"/>
    <p:sldId id="270" r:id="rId16"/>
    <p:sldId id="271" r:id="rId17"/>
    <p:sldId id="272" r:id="rId18"/>
    <p:sldId id="273" r:id="rId19"/>
    <p:sldId id="278" r:id="rId20"/>
    <p:sldId id="280" r:id="rId21"/>
    <p:sldId id="274" r:id="rId22"/>
    <p:sldId id="276" r:id="rId23"/>
    <p:sldId id="277" r:id="rId24"/>
    <p:sldId id="282" r:id="rId25"/>
    <p:sldId id="279" r:id="rId26"/>
    <p:sldId id="284" r:id="rId27"/>
    <p:sldId id="285" r:id="rId28"/>
    <p:sldId id="286" r:id="rId29"/>
    <p:sldId id="288" r:id="rId30"/>
    <p:sldId id="287" r:id="rId31"/>
    <p:sldId id="289" r:id="rId32"/>
    <p:sldId id="290" r:id="rId33"/>
    <p:sldId id="291" r:id="rId34"/>
    <p:sldId id="283" r:id="rId35"/>
    <p:sldId id="292" r:id="rId36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5341" autoAdjust="0"/>
  </p:normalViewPr>
  <p:slideViewPr>
    <p:cSldViewPr>
      <p:cViewPr varScale="1">
        <p:scale>
          <a:sx n="66" d="100"/>
          <a:sy n="66" d="100"/>
        </p:scale>
        <p:origin x="-141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44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880A9-7F7B-4739-A365-710EB20843E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6D4DC-75F5-4331-91E8-FEC9B9FD2990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Laia</a:t>
            </a:r>
          </a:p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1</a:t>
            </a:fld>
            <a:endParaRPr lang="ca-E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LAIA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22</a:t>
            </a:fld>
            <a:endParaRPr lang="ca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Ho</a:t>
            </a:r>
            <a:r>
              <a:rPr lang="ca-ES" baseline="0" dirty="0" smtClean="0"/>
              <a:t> llegeix i contesta les preguntes dels companys.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3</a:t>
            </a:fld>
            <a:endParaRPr lang="ca-E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Laia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5</a:t>
            </a:fld>
            <a:endParaRPr lang="ca-E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Laia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7</a:t>
            </a:fld>
            <a:endParaRPr lang="ca-E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Laia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9</a:t>
            </a:fld>
            <a:endParaRPr lang="ca-E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Laia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11</a:t>
            </a:fld>
            <a:endParaRPr lang="ca-E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Laia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14</a:t>
            </a:fld>
            <a:endParaRPr lang="ca-E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Laia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16</a:t>
            </a:fld>
            <a:endParaRPr lang="ca-E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Laia</a:t>
            </a:r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B6D4DC-75F5-4331-91E8-FEC9B9FD2990}" type="slidenum">
              <a:rPr lang="ca-ES" smtClean="0"/>
              <a:pPr/>
              <a:t>18</a:t>
            </a:fld>
            <a:endParaRPr lang="ca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3662-B7AC-40E8-8C4B-505D52B66C2E}" type="datetimeFigureOut">
              <a:rPr lang="ca-ES" smtClean="0"/>
              <a:pPr/>
              <a:t>30/12/2014</a:t>
            </a:fld>
            <a:endParaRPr lang="ca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27F7F-C983-4075-8B50-46695B9B5345}" type="slidenum">
              <a:rPr lang="ca-ES" smtClean="0"/>
              <a:pPr/>
              <a:t>‹Nº›</a:t>
            </a:fld>
            <a:endParaRPr lang="ca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LES PERSONES I LA SALUT</a:t>
            </a:r>
            <a:endParaRPr lang="ca-ES" dirty="0"/>
          </a:p>
        </p:txBody>
      </p:sp>
      <p:pic>
        <p:nvPicPr>
          <p:cNvPr id="5" name="4 Marcador de contenido" descr="foto 4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83768" y="2820194"/>
            <a:ext cx="4032448" cy="29130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HÀBITS SALUDABLES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dirty="0" smtClean="0"/>
              <a:t>La higiene : rentar-nos sovint.</a:t>
            </a:r>
          </a:p>
          <a:p>
            <a:r>
              <a:rPr lang="ca-ES" dirty="0" smtClean="0"/>
              <a:t>El descans: descansar les hores suficients i còmodament. </a:t>
            </a:r>
          </a:p>
          <a:p>
            <a:r>
              <a:rPr lang="ca-ES" dirty="0" smtClean="0"/>
              <a:t>La alimentació saludable: menjar 4-5 racions de fruita, i no abusar dels greixos.</a:t>
            </a:r>
          </a:p>
          <a:p>
            <a:r>
              <a:rPr lang="ca-ES" dirty="0" smtClean="0"/>
              <a:t>L’esport: intentar fer 50-60 minuts d’esport diari per mantenir-nos en bon estat de salut.</a:t>
            </a:r>
          </a:p>
          <a:p>
            <a:r>
              <a:rPr lang="ca-ES" dirty="0" smtClean="0"/>
              <a:t>La postura correcta: seure amb l’esquena dreta.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LA IMPORTÀNCIA DE LA PREVENCIÓ</a:t>
            </a:r>
            <a:endParaRPr lang="ca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El conjunt d’accions que duem a terme per mantenir-nos en bon estat de salut rep el nom de prevenció.</a:t>
            </a:r>
          </a:p>
          <a:p>
            <a:r>
              <a:rPr lang="ca-ES" dirty="0" smtClean="0"/>
              <a:t>També forma part de la prevenció visitar el metge perquè ens faci les revisions necessàries.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LA PREVENCIÓ DE LES INFECCIONS</a:t>
            </a:r>
            <a:endParaRPr lang="ca-ES" dirty="0"/>
          </a:p>
        </p:txBody>
      </p:sp>
      <p:pic>
        <p:nvPicPr>
          <p:cNvPr id="4" name="3 Marcador de contenido" descr="la-salut-i-la-malaltia-13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412776"/>
            <a:ext cx="6768751" cy="50405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ELS TIPUS DE MALALTIA</a:t>
            </a:r>
            <a:endParaRPr lang="ca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Les persones poden resultar afectades per un gran nombre de malalties, que es poden classificar de diferents maneres. </a:t>
            </a:r>
          </a:p>
          <a:p>
            <a:r>
              <a:rPr lang="ca-ES" dirty="0" smtClean="0"/>
              <a:t>Segons la manera que apareixen i la durada que tenen.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MALATIES AGUDES.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Es diuen malalties agudes aquelles que tenen un inici i una fi clarament definits. Generalment són de curta durada, encara que no hi ha un consens quant a que terminis defineixen a una malaltia com aguda i a quins com crònica.</a:t>
            </a:r>
          </a:p>
          <a:p>
            <a:r>
              <a:rPr lang="ca-ES" dirty="0" smtClean="0"/>
              <a:t>Exemples: </a:t>
            </a:r>
            <a:r>
              <a:rPr lang="ca-ES" b="1" i="1" u="sng" dirty="0" smtClean="0"/>
              <a:t>varicel·la</a:t>
            </a:r>
            <a:r>
              <a:rPr lang="ca-ES" dirty="0" smtClean="0"/>
              <a:t>, </a:t>
            </a:r>
            <a:r>
              <a:rPr lang="ca-ES" b="1" i="1" u="sng" dirty="0" smtClean="0"/>
              <a:t>faringitis</a:t>
            </a:r>
            <a:r>
              <a:rPr lang="ca-ES" dirty="0" smtClean="0"/>
              <a:t> o </a:t>
            </a:r>
            <a:r>
              <a:rPr lang="ca-ES" b="1" i="1" u="sng" dirty="0" smtClean="0"/>
              <a:t>diarrea</a:t>
            </a:r>
            <a:r>
              <a:rPr lang="ca-ES" dirty="0" smtClean="0"/>
              <a:t>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MALALTIES CRÒNIQUES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a-ES" dirty="0" smtClean="0"/>
              <a:t>Són malalties o bé molt llargues o bé que duren tota la vida.</a:t>
            </a:r>
          </a:p>
          <a:p>
            <a:r>
              <a:rPr lang="ca-ES" dirty="0" smtClean="0"/>
              <a:t>Són malalties que no posen en risc la vida de la persona a curt termini, de manera que no són emergències mèdiques. Tanmateix, poden ser extremament serioses, i algunes d'elles, com per exemple determinats tipus de </a:t>
            </a:r>
            <a:r>
              <a:rPr lang="ca-ES" b="1" i="1" u="sng" dirty="0" smtClean="0"/>
              <a:t>càncer</a:t>
            </a:r>
            <a:r>
              <a:rPr lang="ca-ES" dirty="0" smtClean="0"/>
              <a:t>, causen una mort segura.</a:t>
            </a:r>
          </a:p>
          <a:p>
            <a:r>
              <a:rPr lang="ca-ES" dirty="0" smtClean="0"/>
              <a:t>En algunes malalties com la </a:t>
            </a:r>
            <a:r>
              <a:rPr lang="ca-ES" b="1" i="1" u="sng" dirty="0" smtClean="0"/>
              <a:t>diabetis</a:t>
            </a:r>
            <a:r>
              <a:rPr lang="ca-ES" dirty="0" smtClean="0"/>
              <a:t> els afectats s’han de punxar.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MALALTIES INFECCIOSES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Són les malalties causades per </a:t>
            </a:r>
            <a:r>
              <a:rPr lang="ca-ES" b="1" i="1" u="sng" dirty="0" smtClean="0"/>
              <a:t>microbis</a:t>
            </a:r>
            <a:r>
              <a:rPr lang="ca-ES" dirty="0" smtClean="0"/>
              <a:t>, és a dir per organismes microscòpics. Els principals tipus de </a:t>
            </a:r>
            <a:r>
              <a:rPr lang="ca-ES" b="1" i="1" u="sng" dirty="0" smtClean="0"/>
              <a:t>microbis patògens </a:t>
            </a:r>
            <a:r>
              <a:rPr lang="ca-ES" dirty="0" smtClean="0"/>
              <a:t>(microbis que poden produir malalties) són: els </a:t>
            </a:r>
            <a:r>
              <a:rPr lang="ca-ES" b="1" i="1" u="sng" dirty="0" smtClean="0"/>
              <a:t>virus</a:t>
            </a:r>
            <a:r>
              <a:rPr lang="ca-ES" dirty="0" smtClean="0"/>
              <a:t>, els </a:t>
            </a:r>
            <a:r>
              <a:rPr lang="ca-ES" b="1" i="1" u="sng" dirty="0" smtClean="0"/>
              <a:t>bacteris</a:t>
            </a:r>
            <a:r>
              <a:rPr lang="ca-ES" b="1" dirty="0" smtClean="0"/>
              <a:t> </a:t>
            </a:r>
            <a:r>
              <a:rPr lang="ca-ES" dirty="0" smtClean="0"/>
              <a:t>, els </a:t>
            </a:r>
            <a:r>
              <a:rPr lang="ca-ES" b="1" i="1" u="sng" dirty="0" smtClean="0"/>
              <a:t>protozous</a:t>
            </a:r>
            <a:r>
              <a:rPr lang="ca-ES" dirty="0" smtClean="0"/>
              <a:t> i els </a:t>
            </a:r>
            <a:r>
              <a:rPr lang="ca-ES" b="1" i="1" u="sng" dirty="0" smtClean="0"/>
              <a:t>fongs</a:t>
            </a:r>
            <a:r>
              <a:rPr lang="ca-ES" b="1" dirty="0" smtClean="0"/>
              <a:t> </a:t>
            </a:r>
            <a:r>
              <a:rPr lang="ca-ES" dirty="0" smtClean="0"/>
              <a:t>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TAULA DE LES MALALTIES INFECCIOSES.</a:t>
            </a:r>
            <a:endParaRPr lang="ca-ES" dirty="0"/>
          </a:p>
        </p:txBody>
      </p:sp>
      <p:pic>
        <p:nvPicPr>
          <p:cNvPr id="4" name="3 Marcador de contenido" descr="la-salut-i-la-malaltia-11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600200"/>
            <a:ext cx="662473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LA SALUT I LA MALALTIA</a:t>
            </a:r>
            <a:endParaRPr lang="ca-ES" dirty="0"/>
          </a:p>
        </p:txBody>
      </p:sp>
      <p:pic>
        <p:nvPicPr>
          <p:cNvPr id="5" name="4 Marcador de contenido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75856" y="2492896"/>
            <a:ext cx="2887761" cy="2619375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002060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LA TRANSMISSIÓ DE LES INFECCIONS.</a:t>
            </a:r>
            <a:endParaRPr lang="ca-ES" dirty="0"/>
          </a:p>
        </p:txBody>
      </p:sp>
      <p:pic>
        <p:nvPicPr>
          <p:cNvPr id="4" name="3 Marcador de contenido" descr="la-salut-i-la-malaltia-12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187624" y="1600200"/>
            <a:ext cx="734481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MALALTIES NO INFECCIOSES 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Estan provocades per altres motius com ara accidents, intoxicacions o alimentació inadequada.</a:t>
            </a:r>
          </a:p>
          <a:p>
            <a:r>
              <a:rPr lang="ca-ES" dirty="0" smtClean="0"/>
              <a:t>Exemples: malalties hereditàries, càncer o les al·lèrgies.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a-ES" dirty="0" smtClean="0"/>
              <a:t>TIPUS DE MALALTIES INFECCIOSES.</a:t>
            </a:r>
            <a:endParaRPr lang="ca-ES" dirty="0"/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a-ES" dirty="0" smtClean="0">
                <a:solidFill>
                  <a:schemeClr val="tx1"/>
                </a:solidFill>
              </a:rPr>
              <a:t>ESPORÀDIQUES</a:t>
            </a:r>
          </a:p>
          <a:p>
            <a:r>
              <a:rPr lang="ca-ES" dirty="0" smtClean="0">
                <a:solidFill>
                  <a:schemeClr val="tx1"/>
                </a:solidFill>
              </a:rPr>
              <a:t>EPIDÈMIQUES</a:t>
            </a:r>
          </a:p>
          <a:p>
            <a:r>
              <a:rPr lang="ca-ES" dirty="0" smtClean="0">
                <a:solidFill>
                  <a:schemeClr val="tx1"/>
                </a:solidFill>
              </a:rPr>
              <a:t>ENDÈMIQUES</a:t>
            </a:r>
            <a:endParaRPr lang="ca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dirty="0" smtClean="0"/>
              <a:t>Les malalties esporàdiques afecten poques persones.</a:t>
            </a:r>
          </a:p>
          <a:p>
            <a:r>
              <a:rPr lang="ca-ES" dirty="0" smtClean="0"/>
              <a:t>Les malalties epidèmiques afecten moltes persones alhora. Un exemple d’aquest tipus es l’Èbola que ara mateix està afectant molta gent a l’Àfrica.</a:t>
            </a:r>
          </a:p>
          <a:p>
            <a:r>
              <a:rPr lang="ca-ES" dirty="0" smtClean="0"/>
              <a:t>I les malalties endèmiques es donen només en algunes zones o regions. Un exemple es la malària que es dóna a les zones tropicals.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a-ES" dirty="0" smtClean="0"/>
              <a:t>TAULA TRACTAMENT DE LES MALALTIES</a:t>
            </a:r>
            <a:endParaRPr lang="ca-ES" dirty="0"/>
          </a:p>
        </p:txBody>
      </p:sp>
      <p:pic>
        <p:nvPicPr>
          <p:cNvPr id="4" name="3 Marcador de contenido" descr="la-salut-i-la-malaltia-14-728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59632" y="1600200"/>
            <a:ext cx="6984775" cy="452596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GLOSSARI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Protozous: Embrancament del regne animal que inclou espècies generalment unicel·lulars o bé que formen colònies on cada cèl·lula conserva, tot i així, la seva pròpia capacitat reproductora, amb estructura de cèl·lula típica eucariota i possibilitat de moure's per pseudopodis o bé per orgànuls vibràtils.  </a:t>
            </a:r>
            <a:br>
              <a:rPr lang="ca-ES" dirty="0" smtClean="0"/>
            </a:br>
            <a:r>
              <a:rPr lang="ca-ES" dirty="0" smtClean="0"/>
              <a:t> </a:t>
            </a:r>
            <a:br>
              <a:rPr lang="ca-ES" dirty="0" smtClean="0"/>
            </a:b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El peu d'atleta</a:t>
            </a:r>
            <a:r>
              <a:rPr lang="ca-ES" baseline="30000" dirty="0" smtClean="0"/>
              <a:t> </a:t>
            </a:r>
            <a:r>
              <a:rPr lang="ca-ES" dirty="0" smtClean="0"/>
              <a:t>és una infecció per fongs de la pell que causa descamació, i picor a les zones afectades. El causen fongs del gènere </a:t>
            </a:r>
            <a:r>
              <a:rPr lang="ca-ES" i="1" dirty="0" smtClean="0"/>
              <a:t>Trichophyton</a:t>
            </a:r>
            <a:r>
              <a:rPr lang="ca-ES" dirty="0" smtClean="0"/>
              <a:t> i típicament és transmès en zones humides on la gent va descalça, com són les dutxes i les piscines.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a-ES" dirty="0" smtClean="0"/>
              <a:t>La diarrea és un canvi en les evacuacions intestinals que causa femta més tova del normal. La femta és el que queda una vegada que el sistema digestiu absorbeix els nutrients i líquids del que es menja i beu. La femta surt del cos a través del recte. Si els líquids no s'absorbeixen, la femta serà tova i líquida. La femta també serà tova i líquida si el sistema digestiu produeix un excés de líquids.</a:t>
            </a:r>
            <a:r>
              <a:rPr lang="ca-ES" baseline="30000" dirty="0" smtClean="0"/>
              <a:t> </a:t>
            </a:r>
            <a:r>
              <a:rPr lang="ca-ES" dirty="0" smtClean="0"/>
              <a:t> Les persones amb diarrea sovint evacuen amb freqüència. Poden arribar a evacuar prop d'un litre de femta líquida en un dia.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La </a:t>
            </a:r>
            <a:r>
              <a:rPr lang="ca-ES" b="1" dirty="0" smtClean="0"/>
              <a:t>febre</a:t>
            </a:r>
            <a:r>
              <a:rPr lang="ca-ES" dirty="0" smtClean="0"/>
              <a:t> és l'augment de la temperatura corporal per sobre del que es considera normal. La temperatura normal del cos humà fluctua entre 34,5 °C i 35,5 °C. A l'espècie humana, es considera febre un augment de la temperatura corporal, mesurada a l'aixella, superior als 37 °C (37,5 °C mesurada al recte).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dirty="0" smtClean="0"/>
              <a:t>La </a:t>
            </a:r>
            <a:r>
              <a:rPr lang="ca-ES" b="1" dirty="0" smtClean="0"/>
              <a:t>varicel·la</a:t>
            </a:r>
            <a:r>
              <a:rPr lang="ca-ES" dirty="0" smtClean="0"/>
              <a:t> és una malaltia infecciosa contagiosa causada pel virus de la </a:t>
            </a:r>
            <a:r>
              <a:rPr lang="ca-ES" dirty="0" err="1" smtClean="0"/>
              <a:t>varicelozóster</a:t>
            </a:r>
            <a:r>
              <a:rPr lang="ca-ES" dirty="0" smtClean="0"/>
              <a:t>, una infecció molt freqüent.</a:t>
            </a:r>
          </a:p>
          <a:p>
            <a:r>
              <a:rPr lang="es-ES" dirty="0" smtClean="0"/>
              <a:t>La </a:t>
            </a:r>
            <a:r>
              <a:rPr lang="es-ES" b="1" dirty="0" smtClean="0"/>
              <a:t>faringitis</a:t>
            </a:r>
            <a:r>
              <a:rPr lang="es-ES" dirty="0" smtClean="0"/>
              <a:t> és la </a:t>
            </a:r>
            <a:r>
              <a:rPr lang="es-ES" dirty="0" err="1" smtClean="0"/>
              <a:t>inflamació</a:t>
            </a:r>
            <a:r>
              <a:rPr lang="es-ES" dirty="0" smtClean="0"/>
              <a:t> </a:t>
            </a:r>
            <a:r>
              <a:rPr lang="es-ES" dirty="0" err="1" smtClean="0"/>
              <a:t>difosa</a:t>
            </a:r>
            <a:r>
              <a:rPr lang="es-ES" dirty="0" smtClean="0"/>
              <a:t> de la mucosa de la faringe.</a:t>
            </a:r>
          </a:p>
          <a:p>
            <a:r>
              <a:rPr lang="ca-ES" dirty="0" smtClean="0"/>
              <a:t>El </a:t>
            </a:r>
            <a:r>
              <a:rPr lang="ca-ES" b="1" dirty="0" smtClean="0"/>
              <a:t>càncer</a:t>
            </a:r>
            <a:r>
              <a:rPr lang="ca-ES" dirty="0" smtClean="0"/>
              <a:t> (en termes mèdics, "neoplàsia maligna") és un tipus de malaltia en què un grup de cèl·lules desenvolupen un creixement descontrolat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Què es la salut?</a:t>
            </a:r>
            <a:endParaRPr lang="ca-ES" dirty="0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La salut és l'estat físic i mental en què l'organisme exerceix normalment les seves funcions. El terme salut es contraposa al de malaltia, i és objecte d'especial atenció per part de la medicina.</a:t>
            </a:r>
          </a:p>
          <a:p>
            <a:r>
              <a:rPr lang="ca-ES" dirty="0" smtClean="0"/>
              <a:t>La major part del nostre temps, el nostre cos funciona correctament i ens sentim bé. Diem que gaudim un bon estat de salut. </a:t>
            </a:r>
          </a:p>
          <a:p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pruïja és un formigueig peculiar o irritació incòmoda de la pell que comporta un desig de rascar la part en qüestió. Comunament es diu picor, grator o gratera.</a:t>
            </a:r>
          </a:p>
          <a:p>
            <a:r>
              <a:rPr lang="es-ES" dirty="0" smtClean="0"/>
              <a:t>El</a:t>
            </a:r>
            <a:r>
              <a:rPr lang="ca-ES" dirty="0" smtClean="0"/>
              <a:t> mareig </a:t>
            </a:r>
            <a:r>
              <a:rPr lang="es-ES" dirty="0" smtClean="0"/>
              <a:t>és un deteriorament en la percepció espacial i l'estabilitat.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a-ES" dirty="0" smtClean="0"/>
              <a:t>La diabetis s’origina perquè el pàncrees no produeix l’hormona insulina.</a:t>
            </a:r>
          </a:p>
          <a:p>
            <a:r>
              <a:rPr lang="ca-ES" dirty="0" smtClean="0"/>
              <a:t>Un </a:t>
            </a:r>
            <a:r>
              <a:rPr lang="ca-ES" b="1" dirty="0" smtClean="0"/>
              <a:t>microorganisme</a:t>
            </a:r>
            <a:r>
              <a:rPr lang="ca-ES" dirty="0" smtClean="0"/>
              <a:t> o </a:t>
            </a:r>
            <a:r>
              <a:rPr lang="ca-ES" b="1" dirty="0" smtClean="0"/>
              <a:t>microbi</a:t>
            </a:r>
            <a:r>
              <a:rPr lang="ca-ES" dirty="0" smtClean="0"/>
              <a:t> és un organisme tan petit que és invisible a l'ull humà, sense ajuda d'un microscopi òptic o microscopi electrònic.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Un </a:t>
            </a:r>
            <a:r>
              <a:rPr lang="ca-ES" b="1" dirty="0" smtClean="0"/>
              <a:t>virus</a:t>
            </a:r>
            <a:r>
              <a:rPr lang="ca-ES" dirty="0" smtClean="0"/>
              <a:t> (del llatí </a:t>
            </a:r>
            <a:r>
              <a:rPr lang="ca-ES" i="1" dirty="0" smtClean="0"/>
              <a:t>virus</a:t>
            </a:r>
            <a:r>
              <a:rPr lang="ca-ES" dirty="0" smtClean="0"/>
              <a:t>, "toxina" o "verí") és un agent infecciós </a:t>
            </a:r>
            <a:r>
              <a:rPr lang="ca-ES" dirty="0" err="1" smtClean="0"/>
              <a:t>submicroscòpic</a:t>
            </a:r>
            <a:r>
              <a:rPr lang="ca-ES" dirty="0" smtClean="0"/>
              <a:t> que és incapaç de créixer o reproduir-se si no és dins una cèl·lula hoste.</a:t>
            </a:r>
          </a:p>
          <a:p>
            <a:r>
              <a:rPr lang="ca-ES" dirty="0" smtClean="0"/>
              <a:t>Un microbi </a:t>
            </a:r>
            <a:r>
              <a:rPr lang="ca-ES" dirty="0" err="1" smtClean="0"/>
              <a:t>patògen</a:t>
            </a:r>
            <a:r>
              <a:rPr lang="ca-ES" dirty="0" smtClean="0"/>
              <a:t> es un microbi que passa de la gent malalta a la gent sana.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Els </a:t>
            </a:r>
            <a:r>
              <a:rPr lang="ca-ES" b="1" dirty="0" smtClean="0"/>
              <a:t>bacteris</a:t>
            </a:r>
            <a:r>
              <a:rPr lang="ca-ES" dirty="0" smtClean="0"/>
              <a:t> (del grec </a:t>
            </a:r>
            <a:r>
              <a:rPr lang="el-GR" i="1" dirty="0" smtClean="0"/>
              <a:t>βακτηρία</a:t>
            </a:r>
            <a:r>
              <a:rPr lang="el-GR" dirty="0" smtClean="0"/>
              <a:t>, </a:t>
            </a:r>
            <a:r>
              <a:rPr lang="ca-ES" dirty="0" smtClean="0"/>
              <a:t>bastó) o </a:t>
            </a:r>
            <a:r>
              <a:rPr lang="ca-ES" b="1" dirty="0" smtClean="0"/>
              <a:t>procariotes</a:t>
            </a:r>
            <a:r>
              <a:rPr lang="ca-ES" dirty="0" smtClean="0"/>
              <a:t> (del grec </a:t>
            </a:r>
            <a:r>
              <a:rPr lang="ca-ES" i="1" dirty="0" smtClean="0"/>
              <a:t>pros</a:t>
            </a:r>
            <a:r>
              <a:rPr lang="ca-ES" dirty="0" smtClean="0"/>
              <a:t> = abans i </a:t>
            </a:r>
            <a:r>
              <a:rPr lang="ca-ES" i="1" dirty="0" err="1" smtClean="0"/>
              <a:t>karion</a:t>
            </a:r>
            <a:r>
              <a:rPr lang="ca-ES" dirty="0" smtClean="0"/>
              <a:t> = nucli) són un tipus d'organismes unicel·lulars caracteritzats per no disposar de nucli cel·lular diferenciat.</a:t>
            </a:r>
          </a:p>
          <a:p>
            <a:r>
              <a:rPr lang="ca-ES" dirty="0" smtClean="0"/>
              <a:t>Els fongs són uns bacteris que es mengen la pell.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Aquí teniu una web per que expliqueu com podem evitar un tall de digestió, un empatx o una indigestió.</a:t>
            </a:r>
          </a:p>
          <a:p>
            <a:r>
              <a:rPr lang="ca-ES" dirty="0" smtClean="0"/>
              <a:t>http://www.edu365.cat/primaria/muds/natural/digestiu3/practica/index.htm.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FET PER:</a:t>
            </a:r>
          </a:p>
          <a:p>
            <a:endParaRPr lang="ca-ES" dirty="0" smtClean="0"/>
          </a:p>
          <a:p>
            <a:r>
              <a:rPr lang="ca-ES" dirty="0" smtClean="0"/>
              <a:t>Laia Rodríguez i Ànnia </a:t>
            </a:r>
            <a:r>
              <a:rPr lang="ca-ES" dirty="0" err="1" smtClean="0"/>
              <a:t>Branchadell</a:t>
            </a:r>
            <a:r>
              <a:rPr lang="ca-ES" dirty="0" smtClean="0"/>
              <a:t>.</a:t>
            </a:r>
          </a:p>
          <a:p>
            <a:endParaRPr lang="ca-ES" dirty="0" smtClean="0"/>
          </a:p>
          <a:p>
            <a:endParaRPr lang="ca-ES" dirty="0" smtClean="0"/>
          </a:p>
          <a:p>
            <a:r>
              <a:rPr lang="ca-ES" dirty="0" smtClean="0"/>
              <a:t>Ara viatjarem al Power Point dels riscos per a la salut!</a:t>
            </a:r>
            <a:endParaRPr lang="ca-ES" dirty="0"/>
          </a:p>
        </p:txBody>
      </p:sp>
      <p:sp>
        <p:nvSpPr>
          <p:cNvPr id="4" name="3 Estrella de 5 puntas"/>
          <p:cNvSpPr/>
          <p:nvPr/>
        </p:nvSpPr>
        <p:spPr>
          <a:xfrm>
            <a:off x="7236296" y="1772816"/>
            <a:ext cx="1152128" cy="1080120"/>
          </a:xfrm>
          <a:prstGeom prst="star5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dirty="0" smtClean="0">
                <a:solidFill>
                  <a:schemeClr val="tx1"/>
                </a:solidFill>
              </a:rPr>
              <a:t>STAR</a:t>
            </a:r>
            <a:endParaRPr lang="ca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395536" y="548680"/>
            <a:ext cx="8229600" cy="1008112"/>
          </a:xfrm>
        </p:spPr>
        <p:txBody>
          <a:bodyPr/>
          <a:lstStyle/>
          <a:p>
            <a:endParaRPr lang="ca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r>
              <a:rPr lang="ca-ES" dirty="0" smtClean="0"/>
              <a:t>Per tant, podem definir la salut com un estat de complet benestar físic, mental i social.</a:t>
            </a:r>
          </a:p>
          <a:p>
            <a:r>
              <a:rPr lang="ca-ES" dirty="0" smtClean="0"/>
              <a:t>El benestar físic : moure’ns sovint.</a:t>
            </a:r>
          </a:p>
          <a:p>
            <a:r>
              <a:rPr lang="ca-ES" dirty="0" smtClean="0"/>
              <a:t>El benestar mental: es fer coses que exercitin el cervell com ara llegir un llibre.</a:t>
            </a:r>
          </a:p>
          <a:p>
            <a:r>
              <a:rPr lang="ca-ES" dirty="0" smtClean="0"/>
              <a:t>I el benestar social: estar i parlar amb altres persones.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BENESTAR FÍSIC.</a:t>
            </a:r>
            <a:endParaRPr lang="ca-ES" dirty="0"/>
          </a:p>
        </p:txBody>
      </p:sp>
      <p:pic>
        <p:nvPicPr>
          <p:cNvPr id="4" name="3 Marcador de contenido" descr="image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187624" y="2060848"/>
            <a:ext cx="6840760" cy="374441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BENESTAR MENTAL</a:t>
            </a:r>
            <a:endParaRPr lang="ca-ES" dirty="0"/>
          </a:p>
        </p:txBody>
      </p:sp>
      <p:pic>
        <p:nvPicPr>
          <p:cNvPr id="4" name="3 Marcador de contenido" descr="índex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628800"/>
            <a:ext cx="4464496" cy="38884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BENESTAR SOCIAL</a:t>
            </a:r>
            <a:endParaRPr lang="ca-ES" dirty="0"/>
          </a:p>
        </p:txBody>
      </p:sp>
      <p:pic>
        <p:nvPicPr>
          <p:cNvPr id="4" name="3 Marcador de contenido" descr="social.benestar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267744" y="2132856"/>
            <a:ext cx="5040560" cy="35283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dirty="0" smtClean="0"/>
              <a:t>MALALTIA I SÍMPTOMES</a:t>
            </a:r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Quan el nostre organisme deixa de fer correctament alguna de les seves funcions, es produeix un trastorn més o menys greu, que anomenem malaltia.</a:t>
            </a:r>
          </a:p>
          <a:p>
            <a:r>
              <a:rPr lang="ca-ES" dirty="0" smtClean="0"/>
              <a:t>Els senyals que indiquen que el nostre organisme no funciona correctament s’anomenen símptomes. Alguns tipus són la </a:t>
            </a:r>
            <a:r>
              <a:rPr lang="ca-ES" b="1" i="1" u="sng" dirty="0" smtClean="0"/>
              <a:t>febre</a:t>
            </a:r>
            <a:r>
              <a:rPr lang="ca-ES" dirty="0" smtClean="0"/>
              <a:t>, la </a:t>
            </a:r>
            <a:r>
              <a:rPr lang="ca-ES" b="1" i="1" u="sng" dirty="0" smtClean="0"/>
              <a:t>picor</a:t>
            </a:r>
            <a:r>
              <a:rPr lang="ca-ES" dirty="0" smtClean="0"/>
              <a:t> o el </a:t>
            </a:r>
            <a:r>
              <a:rPr lang="ca-ES" b="1" i="1" u="sng" dirty="0" smtClean="0"/>
              <a:t>mareig</a:t>
            </a:r>
            <a:r>
              <a:rPr lang="ca-ES" dirty="0" smtClean="0"/>
              <a:t>.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dirty="0" smtClean="0"/>
              <a:t>Quan estem malalts anem al metge perquè ens curi. Però nosaltres podem fer molt més que això. Podem tenir uns hàbits saludables que ens ajudin a tenir cura de la nostra salut i no posar-nos malalts.</a:t>
            </a:r>
          </a:p>
          <a:p>
            <a:r>
              <a:rPr lang="ca-ES" dirty="0" smtClean="0"/>
              <a:t>Quins són aquests hàbits?</a:t>
            </a:r>
            <a:endParaRPr lang="ca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137</TotalTime>
  <Words>1140</Words>
  <Application>Microsoft Office PowerPoint</Application>
  <PresentationFormat>Presentación en pantalla (4:3)</PresentationFormat>
  <Paragraphs>97</Paragraphs>
  <Slides>35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36" baseType="lpstr">
      <vt:lpstr>Tema de Office</vt:lpstr>
      <vt:lpstr>LES PERSONES I LA SALUT</vt:lpstr>
      <vt:lpstr>LA SALUT I LA MALALTIA</vt:lpstr>
      <vt:lpstr>Què es la salut?</vt:lpstr>
      <vt:lpstr>Diapositiva 4</vt:lpstr>
      <vt:lpstr>BENESTAR FÍSIC.</vt:lpstr>
      <vt:lpstr>BENESTAR MENTAL</vt:lpstr>
      <vt:lpstr>BENESTAR SOCIAL</vt:lpstr>
      <vt:lpstr>MALALTIA I SÍMPTOMES</vt:lpstr>
      <vt:lpstr>Diapositiva 9</vt:lpstr>
      <vt:lpstr>HÀBITS SALUDABLES</vt:lpstr>
      <vt:lpstr>LA IMPORTÀNCIA DE LA PREVENCIÓ</vt:lpstr>
      <vt:lpstr>Diapositiva 12</vt:lpstr>
      <vt:lpstr>LA PREVENCIÓ DE LES INFECCIONS</vt:lpstr>
      <vt:lpstr>ELS TIPUS DE MALALTIA</vt:lpstr>
      <vt:lpstr>Diapositiva 15</vt:lpstr>
      <vt:lpstr>MALATIES AGUDES.</vt:lpstr>
      <vt:lpstr>MALALTIES CRÒNIQUES</vt:lpstr>
      <vt:lpstr>MALALTIES INFECCIOSES</vt:lpstr>
      <vt:lpstr>TAULA DE LES MALALTIES INFECCIOSES.</vt:lpstr>
      <vt:lpstr>LA TRANSMISSIÓ DE LES INFECCIONS.</vt:lpstr>
      <vt:lpstr>MALALTIES NO INFECCIOSES </vt:lpstr>
      <vt:lpstr>TIPUS DE MALALTIES INFECCIOSES.</vt:lpstr>
      <vt:lpstr>Diapositiva 23</vt:lpstr>
      <vt:lpstr>TAULA TRACTAMENT DE LES MALALTIES</vt:lpstr>
      <vt:lpstr>GLOSSARI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Windows User</dc:creator>
  <cp:lastModifiedBy>Windows User</cp:lastModifiedBy>
  <cp:revision>16</cp:revision>
  <dcterms:created xsi:type="dcterms:W3CDTF">2014-12-29T17:57:18Z</dcterms:created>
  <dcterms:modified xsi:type="dcterms:W3CDTF">2014-12-30T12:50:06Z</dcterms:modified>
</cp:coreProperties>
</file>