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3" r:id="rId7"/>
    <p:sldId id="264" r:id="rId8"/>
    <p:sldId id="265" r:id="rId9"/>
    <p:sldId id="266" r:id="rId10"/>
    <p:sldId id="267" r:id="rId11"/>
    <p:sldId id="268" r:id="rId12"/>
    <p:sldId id="273" r:id="rId13"/>
    <p:sldId id="274" r:id="rId14"/>
    <p:sldId id="269" r:id="rId15"/>
    <p:sldId id="270" r:id="rId16"/>
    <p:sldId id="271" r:id="rId17"/>
    <p:sldId id="272" r:id="rId18"/>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CF23"/>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ol">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arrodonit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ítol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a-ES" smtClean="0"/>
              <a:t>Feu clic aquí per editar l'estil de subtítols del patró.</a:t>
            </a:r>
            <a:endParaRPr kumimoji="0" lang="en-US"/>
          </a:p>
        </p:txBody>
      </p:sp>
      <p:sp>
        <p:nvSpPr>
          <p:cNvPr id="28" name="Contenidor de data 27"/>
          <p:cNvSpPr>
            <a:spLocks noGrp="1"/>
          </p:cNvSpPr>
          <p:nvPr>
            <p:ph type="dt" sz="half" idx="10"/>
          </p:nvPr>
        </p:nvSpPr>
        <p:spPr/>
        <p:txBody>
          <a:bodyPr/>
          <a:lstStyle/>
          <a:p>
            <a:fld id="{7A143BAB-2829-46E3-80CD-04950AC2145E}" type="datetimeFigureOut">
              <a:rPr lang="ca-ES" smtClean="0"/>
              <a:pPr/>
              <a:t>16/05/2013</a:t>
            </a:fld>
            <a:endParaRPr lang="ca-ES"/>
          </a:p>
        </p:txBody>
      </p:sp>
      <p:sp>
        <p:nvSpPr>
          <p:cNvPr id="17" name="Contenidor de peu de pàgina 16"/>
          <p:cNvSpPr>
            <a:spLocks noGrp="1"/>
          </p:cNvSpPr>
          <p:nvPr>
            <p:ph type="ftr" sz="quarter" idx="11"/>
          </p:nvPr>
        </p:nvSpPr>
        <p:spPr/>
        <p:txBody>
          <a:bodyPr/>
          <a:lstStyle/>
          <a:p>
            <a:endParaRPr lang="ca-ES"/>
          </a:p>
        </p:txBody>
      </p:sp>
      <p:sp>
        <p:nvSpPr>
          <p:cNvPr id="29" name="Contenidor de número de diapositiva 28"/>
          <p:cNvSpPr>
            <a:spLocks noGrp="1"/>
          </p:cNvSpPr>
          <p:nvPr>
            <p:ph type="sldNum" sz="quarter" idx="12"/>
          </p:nvPr>
        </p:nvSpPr>
        <p:spPr/>
        <p:txBody>
          <a:bodyPr lIns="0" tIns="0" rIns="0" bIns="0">
            <a:noAutofit/>
          </a:bodyPr>
          <a:lstStyle>
            <a:lvl1pPr>
              <a:defRPr sz="1400">
                <a:solidFill>
                  <a:srgbClr val="FFFFFF"/>
                </a:solidFill>
              </a:defRPr>
            </a:lvl1pPr>
          </a:lstStyle>
          <a:p>
            <a:fld id="{E1A7C836-AFFC-4FCD-8468-F5573B2F1DAF}" type="slidenum">
              <a:rPr lang="ca-ES" smtClean="0"/>
              <a:pPr/>
              <a:t>‹#›</a:t>
            </a:fld>
            <a:endParaRPr lang="ca-E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ol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ca-ES" smtClean="0"/>
              <a:t>Feu clic aquí per editar l'estil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kumimoji="0" lang="ca-ES" smtClean="0"/>
              <a:t>Feu clic aquí per editar l'estil</a:t>
            </a:r>
            <a:endParaRPr kumimoji="0" lang="en-US"/>
          </a:p>
        </p:txBody>
      </p:sp>
      <p:sp>
        <p:nvSpPr>
          <p:cNvPr id="3" name="Contenidor de text vertical 2"/>
          <p:cNvSpPr>
            <a:spLocks noGrp="1"/>
          </p:cNvSpPr>
          <p:nvPr>
            <p:ph type="body" orient="vert" idx="1"/>
          </p:nvPr>
        </p:nvSpPr>
        <p:spPr/>
        <p:txBody>
          <a:bodyPr vert="eaVert"/>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data 3"/>
          <p:cNvSpPr>
            <a:spLocks noGrp="1"/>
          </p:cNvSpPr>
          <p:nvPr>
            <p:ph type="dt" sz="half" idx="10"/>
          </p:nvPr>
        </p:nvSpPr>
        <p:spPr/>
        <p:txBody>
          <a:bodyPr/>
          <a:lstStyle/>
          <a:p>
            <a:fld id="{7A143BAB-2829-46E3-80CD-04950AC2145E}" type="datetimeFigureOut">
              <a:rPr lang="ca-ES" smtClean="0"/>
              <a:pPr/>
              <a:t>16/05/2013</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E1A7C836-AFFC-4FCD-8468-F5573B2F1DAF}" type="slidenum">
              <a:rPr lang="ca-ES" smtClean="0"/>
              <a:pPr/>
              <a:t>‹#›</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41"/>
            <a:ext cx="2011680" cy="5851525"/>
          </a:xfrm>
        </p:spPr>
        <p:txBody>
          <a:bodyPr vert="eaVert"/>
          <a:lstStyle/>
          <a:p>
            <a:r>
              <a:rPr kumimoji="0" lang="ca-ES" smtClean="0"/>
              <a:t>Feu clic aquí per editar l'estil</a:t>
            </a:r>
            <a:endParaRPr kumimoji="0" lang="en-US"/>
          </a:p>
        </p:txBody>
      </p:sp>
      <p:sp>
        <p:nvSpPr>
          <p:cNvPr id="3" name="Contenidor de text vertical 2"/>
          <p:cNvSpPr>
            <a:spLocks noGrp="1"/>
          </p:cNvSpPr>
          <p:nvPr>
            <p:ph type="body" orient="vert" idx="1"/>
          </p:nvPr>
        </p:nvSpPr>
        <p:spPr>
          <a:xfrm>
            <a:off x="914400" y="274640"/>
            <a:ext cx="5562600" cy="5851525"/>
          </a:xfrm>
        </p:spPr>
        <p:txBody>
          <a:bodyPr vert="eaVert"/>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4" name="Contenidor de data 3"/>
          <p:cNvSpPr>
            <a:spLocks noGrp="1"/>
          </p:cNvSpPr>
          <p:nvPr>
            <p:ph type="dt" sz="half" idx="10"/>
          </p:nvPr>
        </p:nvSpPr>
        <p:spPr/>
        <p:txBody>
          <a:bodyPr/>
          <a:lstStyle/>
          <a:p>
            <a:fld id="{7A143BAB-2829-46E3-80CD-04950AC2145E}" type="datetimeFigureOut">
              <a:rPr lang="ca-ES" smtClean="0"/>
              <a:pPr/>
              <a:t>16/05/2013</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E1A7C836-AFFC-4FCD-8468-F5573B2F1DAF}" type="slidenum">
              <a:rPr lang="ca-ES" smtClean="0"/>
              <a:pPr/>
              <a:t>‹#›</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kumimoji="0" lang="ca-ES" smtClean="0"/>
              <a:t>Feu clic aquí per editar l'estil</a:t>
            </a:r>
            <a:endParaRPr kumimoji="0" lang="en-US"/>
          </a:p>
        </p:txBody>
      </p:sp>
      <p:sp>
        <p:nvSpPr>
          <p:cNvPr id="4" name="Contenidor de data 3"/>
          <p:cNvSpPr>
            <a:spLocks noGrp="1"/>
          </p:cNvSpPr>
          <p:nvPr>
            <p:ph type="dt" sz="half" idx="10"/>
          </p:nvPr>
        </p:nvSpPr>
        <p:spPr/>
        <p:txBody>
          <a:bodyPr/>
          <a:lstStyle/>
          <a:p>
            <a:fld id="{7A143BAB-2829-46E3-80CD-04950AC2145E}" type="datetimeFigureOut">
              <a:rPr lang="ca-ES" smtClean="0"/>
              <a:pPr/>
              <a:t>16/05/2013</a:t>
            </a:fld>
            <a:endParaRPr lang="ca-ES"/>
          </a:p>
        </p:txBody>
      </p:sp>
      <p:sp>
        <p:nvSpPr>
          <p:cNvPr id="5" name="Contenidor de peu de pàgina 4"/>
          <p:cNvSpPr>
            <a:spLocks noGrp="1"/>
          </p:cNvSpPr>
          <p:nvPr>
            <p:ph type="ftr" sz="quarter" idx="11"/>
          </p:nvPr>
        </p:nvSpPr>
        <p:spPr/>
        <p:txBody>
          <a:bodyPr/>
          <a:lstStyle/>
          <a:p>
            <a:endParaRPr lang="ca-ES"/>
          </a:p>
        </p:txBody>
      </p:sp>
      <p:sp>
        <p:nvSpPr>
          <p:cNvPr id="6" name="Contenidor de número de diapositiva 5"/>
          <p:cNvSpPr>
            <a:spLocks noGrp="1"/>
          </p:cNvSpPr>
          <p:nvPr>
            <p:ph type="sldNum" sz="quarter" idx="12"/>
          </p:nvPr>
        </p:nvSpPr>
        <p:spPr/>
        <p:txBody>
          <a:bodyPr/>
          <a:lstStyle/>
          <a:p>
            <a:fld id="{E1A7C836-AFFC-4FCD-8468-F5573B2F1DAF}" type="slidenum">
              <a:rPr lang="ca-ES" smtClean="0"/>
              <a:pPr/>
              <a:t>‹#›</a:t>
            </a:fld>
            <a:endParaRPr lang="ca-ES"/>
          </a:p>
        </p:txBody>
      </p:sp>
      <p:sp>
        <p:nvSpPr>
          <p:cNvPr id="8" name="Contenidor de contingut 7"/>
          <p:cNvSpPr>
            <a:spLocks noGrp="1"/>
          </p:cNvSpPr>
          <p:nvPr>
            <p:ph sz="quarter" idx="1"/>
          </p:nvPr>
        </p:nvSpPr>
        <p:spPr>
          <a:xfrm>
            <a:off x="914400" y="1447800"/>
            <a:ext cx="7772400" cy="4572000"/>
          </a:xfrm>
        </p:spPr>
        <p:txBody>
          <a:bodyPr vert="horz"/>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pçalera de la secció">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arrodonit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ítol 1"/>
          <p:cNvSpPr>
            <a:spLocks noGrp="1"/>
          </p:cNvSpPr>
          <p:nvPr>
            <p:ph type="title"/>
          </p:nvPr>
        </p:nvSpPr>
        <p:spPr>
          <a:xfrm>
            <a:off x="722313" y="952500"/>
            <a:ext cx="7772400" cy="1362075"/>
          </a:xfrm>
        </p:spPr>
        <p:txBody>
          <a:bodyPr anchor="b" anchorCtr="0"/>
          <a:lstStyle>
            <a:lvl1pPr algn="l">
              <a:buNone/>
              <a:defRPr sz="4000" b="0" cap="none"/>
            </a:lvl1pPr>
          </a:lstStyle>
          <a:p>
            <a:r>
              <a:rPr kumimoji="0" lang="ca-ES" smtClean="0"/>
              <a:t>Feu clic aquí per editar l'estil</a:t>
            </a:r>
            <a:endParaRPr kumimoji="0" lang="en-US"/>
          </a:p>
        </p:txBody>
      </p:sp>
      <p:sp>
        <p:nvSpPr>
          <p:cNvPr id="3" name="Contenidor de text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a-ES" smtClean="0"/>
              <a:t>Feu clic aquí per editar els estils de text</a:t>
            </a:r>
          </a:p>
        </p:txBody>
      </p:sp>
      <p:sp>
        <p:nvSpPr>
          <p:cNvPr id="4" name="Contenidor de data 3"/>
          <p:cNvSpPr>
            <a:spLocks noGrp="1"/>
          </p:cNvSpPr>
          <p:nvPr>
            <p:ph type="dt" sz="half" idx="10"/>
          </p:nvPr>
        </p:nvSpPr>
        <p:spPr/>
        <p:txBody>
          <a:bodyPr/>
          <a:lstStyle/>
          <a:p>
            <a:fld id="{7A143BAB-2829-46E3-80CD-04950AC2145E}" type="datetimeFigureOut">
              <a:rPr lang="ca-ES" smtClean="0"/>
              <a:pPr/>
              <a:t>16/05/2013</a:t>
            </a:fld>
            <a:endParaRPr lang="ca-ES"/>
          </a:p>
        </p:txBody>
      </p:sp>
      <p:sp>
        <p:nvSpPr>
          <p:cNvPr id="5" name="Contenidor de peu de pàgina 4"/>
          <p:cNvSpPr>
            <a:spLocks noGrp="1"/>
          </p:cNvSpPr>
          <p:nvPr>
            <p:ph type="ftr" sz="quarter" idx="11"/>
          </p:nvPr>
        </p:nvSpPr>
        <p:spPr>
          <a:xfrm>
            <a:off x="800100" y="6172200"/>
            <a:ext cx="4000500" cy="457200"/>
          </a:xfrm>
        </p:spPr>
        <p:txBody>
          <a:bodyPr/>
          <a:lstStyle/>
          <a:p>
            <a:endParaRPr lang="ca-E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Contenidor de número de diapositiva 5"/>
          <p:cNvSpPr>
            <a:spLocks noGrp="1"/>
          </p:cNvSpPr>
          <p:nvPr>
            <p:ph type="sldNum" sz="quarter" idx="12"/>
          </p:nvPr>
        </p:nvSpPr>
        <p:spPr>
          <a:xfrm>
            <a:off x="146304" y="6208776"/>
            <a:ext cx="457200" cy="457200"/>
          </a:xfrm>
        </p:spPr>
        <p:txBody>
          <a:bodyPr/>
          <a:lstStyle/>
          <a:p>
            <a:fld id="{E1A7C836-AFFC-4FCD-8468-F5573B2F1DAF}" type="slidenum">
              <a:rPr lang="ca-ES" smtClean="0"/>
              <a:pPr/>
              <a:t>‹#›</a:t>
            </a:fld>
            <a:endParaRPr lang="ca-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kumimoji="0" lang="ca-ES" smtClean="0"/>
              <a:t>Feu clic aquí per editar l'estil</a:t>
            </a:r>
            <a:endParaRPr kumimoji="0" lang="en-US"/>
          </a:p>
        </p:txBody>
      </p:sp>
      <p:sp>
        <p:nvSpPr>
          <p:cNvPr id="5" name="Contenidor de data 4"/>
          <p:cNvSpPr>
            <a:spLocks noGrp="1"/>
          </p:cNvSpPr>
          <p:nvPr>
            <p:ph type="dt" sz="half" idx="10"/>
          </p:nvPr>
        </p:nvSpPr>
        <p:spPr/>
        <p:txBody>
          <a:bodyPr/>
          <a:lstStyle/>
          <a:p>
            <a:fld id="{7A143BAB-2829-46E3-80CD-04950AC2145E}" type="datetimeFigureOut">
              <a:rPr lang="ca-ES" smtClean="0"/>
              <a:pPr/>
              <a:t>16/05/2013</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E1A7C836-AFFC-4FCD-8468-F5573B2F1DAF}" type="slidenum">
              <a:rPr lang="ca-ES" smtClean="0"/>
              <a:pPr/>
              <a:t>‹#›</a:t>
            </a:fld>
            <a:endParaRPr lang="ca-ES"/>
          </a:p>
        </p:txBody>
      </p:sp>
      <p:sp>
        <p:nvSpPr>
          <p:cNvPr id="9" name="Contenidor de contingut 8"/>
          <p:cNvSpPr>
            <a:spLocks noGrp="1"/>
          </p:cNvSpPr>
          <p:nvPr>
            <p:ph sz="quarter" idx="1"/>
          </p:nvPr>
        </p:nvSpPr>
        <p:spPr>
          <a:xfrm>
            <a:off x="914400" y="1447800"/>
            <a:ext cx="3749040" cy="4572000"/>
          </a:xfrm>
        </p:spPr>
        <p:txBody>
          <a:bodyPr vert="horz"/>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11" name="Contenidor de contingut 10"/>
          <p:cNvSpPr>
            <a:spLocks noGrp="1"/>
          </p:cNvSpPr>
          <p:nvPr>
            <p:ph sz="quarter" idx="2"/>
          </p:nvPr>
        </p:nvSpPr>
        <p:spPr>
          <a:xfrm>
            <a:off x="4933950" y="1447800"/>
            <a:ext cx="3749040" cy="4572000"/>
          </a:xfrm>
        </p:spPr>
        <p:txBody>
          <a:bodyPr vert="horz"/>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914400" y="273050"/>
            <a:ext cx="7772400" cy="1143000"/>
          </a:xfrm>
        </p:spPr>
        <p:txBody>
          <a:bodyPr anchor="b" anchorCtr="0"/>
          <a:lstStyle>
            <a:lvl1pPr>
              <a:defRPr/>
            </a:lvl1pPr>
          </a:lstStyle>
          <a:p>
            <a:r>
              <a:rPr kumimoji="0" lang="ca-ES" smtClean="0"/>
              <a:t>Feu clic aquí per editar l'estil</a:t>
            </a:r>
            <a:endParaRPr kumimoji="0" lang="en-US"/>
          </a:p>
        </p:txBody>
      </p:sp>
      <p:sp>
        <p:nvSpPr>
          <p:cNvPr id="3" name="Contenidor de text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a-ES" smtClean="0"/>
              <a:t>Feu clic aquí per editar els estils de text</a:t>
            </a:r>
          </a:p>
        </p:txBody>
      </p:sp>
      <p:sp>
        <p:nvSpPr>
          <p:cNvPr id="4" name="Contenidor de text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ca-ES" smtClean="0"/>
              <a:t>Feu clic aquí per editar els estils de text</a:t>
            </a:r>
          </a:p>
        </p:txBody>
      </p:sp>
      <p:sp>
        <p:nvSpPr>
          <p:cNvPr id="7" name="Contenidor de data 6"/>
          <p:cNvSpPr>
            <a:spLocks noGrp="1"/>
          </p:cNvSpPr>
          <p:nvPr>
            <p:ph type="dt" sz="half" idx="10"/>
          </p:nvPr>
        </p:nvSpPr>
        <p:spPr/>
        <p:txBody>
          <a:bodyPr/>
          <a:lstStyle/>
          <a:p>
            <a:fld id="{7A143BAB-2829-46E3-80CD-04950AC2145E}" type="datetimeFigureOut">
              <a:rPr lang="ca-ES" smtClean="0"/>
              <a:pPr/>
              <a:t>16/05/2013</a:t>
            </a:fld>
            <a:endParaRPr lang="ca-ES"/>
          </a:p>
        </p:txBody>
      </p:sp>
      <p:sp>
        <p:nvSpPr>
          <p:cNvPr id="8" name="Contenidor de peu de pàgina 7"/>
          <p:cNvSpPr>
            <a:spLocks noGrp="1"/>
          </p:cNvSpPr>
          <p:nvPr>
            <p:ph type="ftr" sz="quarter" idx="11"/>
          </p:nvPr>
        </p:nvSpPr>
        <p:spPr/>
        <p:txBody>
          <a:bodyPr/>
          <a:lstStyle/>
          <a:p>
            <a:endParaRPr lang="ca-ES"/>
          </a:p>
        </p:txBody>
      </p:sp>
      <p:sp>
        <p:nvSpPr>
          <p:cNvPr id="9" name="Contenidor de número de diapositiva 8"/>
          <p:cNvSpPr>
            <a:spLocks noGrp="1"/>
          </p:cNvSpPr>
          <p:nvPr>
            <p:ph type="sldNum" sz="quarter" idx="12"/>
          </p:nvPr>
        </p:nvSpPr>
        <p:spPr/>
        <p:txBody>
          <a:bodyPr/>
          <a:lstStyle/>
          <a:p>
            <a:fld id="{E1A7C836-AFFC-4FCD-8468-F5573B2F1DAF}" type="slidenum">
              <a:rPr lang="ca-ES" smtClean="0"/>
              <a:pPr/>
              <a:t>‹#›</a:t>
            </a:fld>
            <a:endParaRPr lang="ca-ES"/>
          </a:p>
        </p:txBody>
      </p:sp>
      <p:sp>
        <p:nvSpPr>
          <p:cNvPr id="11" name="Contenidor de contingut 10"/>
          <p:cNvSpPr>
            <a:spLocks noGrp="1"/>
          </p:cNvSpPr>
          <p:nvPr>
            <p:ph sz="half" idx="2"/>
          </p:nvPr>
        </p:nvSpPr>
        <p:spPr>
          <a:xfrm>
            <a:off x="914400" y="2247900"/>
            <a:ext cx="3733800" cy="3886200"/>
          </a:xfrm>
        </p:spPr>
        <p:txBody>
          <a:bodyPr vert="horz"/>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
        <p:nvSpPr>
          <p:cNvPr id="13" name="Contenidor de contingut 12"/>
          <p:cNvSpPr>
            <a:spLocks noGrp="1"/>
          </p:cNvSpPr>
          <p:nvPr>
            <p:ph sz="half" idx="4"/>
          </p:nvPr>
        </p:nvSpPr>
        <p:spPr>
          <a:xfrm>
            <a:off x="4953000" y="2247900"/>
            <a:ext cx="3733800" cy="3886200"/>
          </a:xfrm>
        </p:spPr>
        <p:txBody>
          <a:bodyPr vert="horz"/>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kumimoji="0" lang="ca-ES" smtClean="0"/>
              <a:t>Feu clic aquí per editar l'estil</a:t>
            </a:r>
            <a:endParaRPr kumimoji="0" lang="en-US"/>
          </a:p>
        </p:txBody>
      </p:sp>
      <p:sp>
        <p:nvSpPr>
          <p:cNvPr id="3" name="Contenidor de data 2"/>
          <p:cNvSpPr>
            <a:spLocks noGrp="1"/>
          </p:cNvSpPr>
          <p:nvPr>
            <p:ph type="dt" sz="half" idx="10"/>
          </p:nvPr>
        </p:nvSpPr>
        <p:spPr/>
        <p:txBody>
          <a:bodyPr/>
          <a:lstStyle/>
          <a:p>
            <a:fld id="{7A143BAB-2829-46E3-80CD-04950AC2145E}" type="datetimeFigureOut">
              <a:rPr lang="ca-ES" smtClean="0"/>
              <a:pPr/>
              <a:t>16/05/2013</a:t>
            </a:fld>
            <a:endParaRPr lang="ca-ES"/>
          </a:p>
        </p:txBody>
      </p:sp>
      <p:sp>
        <p:nvSpPr>
          <p:cNvPr id="4" name="Contenidor de peu de pàgina 3"/>
          <p:cNvSpPr>
            <a:spLocks noGrp="1"/>
          </p:cNvSpPr>
          <p:nvPr>
            <p:ph type="ftr" sz="quarter" idx="11"/>
          </p:nvPr>
        </p:nvSpPr>
        <p:spPr/>
        <p:txBody>
          <a:bodyPr/>
          <a:lstStyle/>
          <a:p>
            <a:endParaRPr lang="ca-ES"/>
          </a:p>
        </p:txBody>
      </p:sp>
      <p:sp>
        <p:nvSpPr>
          <p:cNvPr id="5" name="Contenidor de número de diapositiva 4"/>
          <p:cNvSpPr>
            <a:spLocks noGrp="1"/>
          </p:cNvSpPr>
          <p:nvPr>
            <p:ph type="sldNum" sz="quarter" idx="12"/>
          </p:nvPr>
        </p:nvSpPr>
        <p:spPr/>
        <p:txBody>
          <a:bodyPr/>
          <a:lstStyle/>
          <a:p>
            <a:fld id="{E1A7C836-AFFC-4FCD-8468-F5573B2F1DAF}" type="slidenum">
              <a:rPr lang="ca-ES" smtClean="0"/>
              <a:pPr/>
              <a:t>‹#›</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7A143BAB-2829-46E3-80CD-04950AC2145E}" type="datetimeFigureOut">
              <a:rPr lang="ca-ES" smtClean="0"/>
              <a:pPr/>
              <a:t>16/05/2013</a:t>
            </a:fld>
            <a:endParaRPr lang="ca-ES"/>
          </a:p>
        </p:txBody>
      </p:sp>
      <p:sp>
        <p:nvSpPr>
          <p:cNvPr id="3" name="Contenidor de peu de pàgina 2"/>
          <p:cNvSpPr>
            <a:spLocks noGrp="1"/>
          </p:cNvSpPr>
          <p:nvPr>
            <p:ph type="ftr" sz="quarter" idx="11"/>
          </p:nvPr>
        </p:nvSpPr>
        <p:spPr/>
        <p:txBody>
          <a:bodyPr/>
          <a:lstStyle/>
          <a:p>
            <a:endParaRPr lang="ca-ES"/>
          </a:p>
        </p:txBody>
      </p:sp>
      <p:sp>
        <p:nvSpPr>
          <p:cNvPr id="4" name="Contenidor de número de diapositiva 3"/>
          <p:cNvSpPr>
            <a:spLocks noGrp="1"/>
          </p:cNvSpPr>
          <p:nvPr>
            <p:ph type="sldNum" sz="quarter" idx="12"/>
          </p:nvPr>
        </p:nvSpPr>
        <p:spPr/>
        <p:txBody>
          <a:bodyPr/>
          <a:lstStyle/>
          <a:p>
            <a:fld id="{E1A7C836-AFFC-4FCD-8468-F5573B2F1DAF}" type="slidenum">
              <a:rPr lang="ca-ES" smtClean="0"/>
              <a:pPr/>
              <a:t>‹#›</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arrodonit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ítol 1"/>
          <p:cNvSpPr>
            <a:spLocks noGrp="1"/>
          </p:cNvSpPr>
          <p:nvPr>
            <p:ph type="title"/>
          </p:nvPr>
        </p:nvSpPr>
        <p:spPr>
          <a:xfrm>
            <a:off x="914400" y="273050"/>
            <a:ext cx="7772400" cy="1143000"/>
          </a:xfrm>
        </p:spPr>
        <p:txBody>
          <a:bodyPr anchor="b" anchorCtr="0"/>
          <a:lstStyle>
            <a:lvl1pPr algn="l">
              <a:buNone/>
              <a:defRPr sz="4000" b="0"/>
            </a:lvl1pPr>
          </a:lstStyle>
          <a:p>
            <a:r>
              <a:rPr kumimoji="0" lang="ca-ES" smtClean="0"/>
              <a:t>Feu clic aquí per editar l'estil</a:t>
            </a:r>
            <a:endParaRPr kumimoji="0" lang="en-US"/>
          </a:p>
        </p:txBody>
      </p:sp>
      <p:sp>
        <p:nvSpPr>
          <p:cNvPr id="3" name="Contenidor de text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ca-ES" smtClean="0"/>
              <a:t>Feu clic aquí per editar els estils de text</a:t>
            </a:r>
          </a:p>
        </p:txBody>
      </p:sp>
      <p:sp>
        <p:nvSpPr>
          <p:cNvPr id="5" name="Contenidor de data 4"/>
          <p:cNvSpPr>
            <a:spLocks noGrp="1"/>
          </p:cNvSpPr>
          <p:nvPr>
            <p:ph type="dt" sz="half" idx="10"/>
          </p:nvPr>
        </p:nvSpPr>
        <p:spPr/>
        <p:txBody>
          <a:bodyPr/>
          <a:lstStyle/>
          <a:p>
            <a:fld id="{7A143BAB-2829-46E3-80CD-04950AC2145E}" type="datetimeFigureOut">
              <a:rPr lang="ca-ES" smtClean="0"/>
              <a:pPr/>
              <a:t>16/05/2013</a:t>
            </a:fld>
            <a:endParaRPr lang="ca-ES"/>
          </a:p>
        </p:txBody>
      </p:sp>
      <p:sp>
        <p:nvSpPr>
          <p:cNvPr id="6" name="Contenidor de peu de pàgina 5"/>
          <p:cNvSpPr>
            <a:spLocks noGrp="1"/>
          </p:cNvSpPr>
          <p:nvPr>
            <p:ph type="ftr" sz="quarter" idx="11"/>
          </p:nvPr>
        </p:nvSpPr>
        <p:spPr/>
        <p:txBody>
          <a:bodyPr/>
          <a:lstStyle/>
          <a:p>
            <a:endParaRPr lang="ca-ES"/>
          </a:p>
        </p:txBody>
      </p:sp>
      <p:sp>
        <p:nvSpPr>
          <p:cNvPr id="7" name="Contenidor de número de diapositiva 6"/>
          <p:cNvSpPr>
            <a:spLocks noGrp="1"/>
          </p:cNvSpPr>
          <p:nvPr>
            <p:ph type="sldNum" sz="quarter" idx="12"/>
          </p:nvPr>
        </p:nvSpPr>
        <p:spPr/>
        <p:txBody>
          <a:bodyPr/>
          <a:lstStyle/>
          <a:p>
            <a:fld id="{E1A7C836-AFFC-4FCD-8468-F5573B2F1DAF}" type="slidenum">
              <a:rPr lang="ca-ES" smtClean="0"/>
              <a:pPr/>
              <a:t>‹#›</a:t>
            </a:fld>
            <a:endParaRPr lang="ca-ES"/>
          </a:p>
        </p:txBody>
      </p:sp>
      <p:sp>
        <p:nvSpPr>
          <p:cNvPr id="11" name="Contenidor de contingut 10"/>
          <p:cNvSpPr>
            <a:spLocks noGrp="1"/>
          </p:cNvSpPr>
          <p:nvPr>
            <p:ph sz="quarter" idx="1"/>
          </p:nvPr>
        </p:nvSpPr>
        <p:spPr>
          <a:xfrm>
            <a:off x="2971800" y="1600200"/>
            <a:ext cx="5715000" cy="4495800"/>
          </a:xfrm>
        </p:spPr>
        <p:txBody>
          <a:bodyPr vert="horz"/>
          <a:lstStyle/>
          <a:p>
            <a:pPr lvl="0" eaLnBrk="1" latinLnBrk="0" hangingPunct="1"/>
            <a:r>
              <a:rPr lang="ca-ES" smtClean="0"/>
              <a:t>Feu clic aquí per editar els estils de text</a:t>
            </a:r>
          </a:p>
          <a:p>
            <a:pPr lvl="1" eaLnBrk="1" latinLnBrk="0" hangingPunct="1"/>
            <a:r>
              <a:rPr lang="ca-ES" smtClean="0"/>
              <a:t>Segon nivell</a:t>
            </a:r>
          </a:p>
          <a:p>
            <a:pPr lvl="2" eaLnBrk="1" latinLnBrk="0" hangingPunct="1"/>
            <a:r>
              <a:rPr lang="ca-ES" smtClean="0"/>
              <a:t>Tercer nivell</a:t>
            </a:r>
          </a:p>
          <a:p>
            <a:pPr lvl="3" eaLnBrk="1" latinLnBrk="0" hangingPunct="1"/>
            <a:r>
              <a:rPr lang="ca-ES" smtClean="0"/>
              <a:t>Quart nivell</a:t>
            </a:r>
          </a:p>
          <a:p>
            <a:pPr lvl="4" eaLnBrk="1" latinLnBrk="0" hangingPunct="1"/>
            <a:r>
              <a:rPr lang="ca-ES" smtClean="0"/>
              <a:t>Cinquè nivell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ca-ES" smtClean="0"/>
              <a:t>Feu clic aquí per editar l'estil</a:t>
            </a:r>
            <a:endParaRPr kumimoji="0" lang="en-US"/>
          </a:p>
        </p:txBody>
      </p:sp>
      <p:sp>
        <p:nvSpPr>
          <p:cNvPr id="4" name="Contenidor de text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ca-ES" smtClean="0"/>
              <a:t>Feu clic aquí per editar els estils de text</a:t>
            </a:r>
          </a:p>
        </p:txBody>
      </p:sp>
      <p:sp>
        <p:nvSpPr>
          <p:cNvPr id="5" name="Contenidor de data 4"/>
          <p:cNvSpPr>
            <a:spLocks noGrp="1"/>
          </p:cNvSpPr>
          <p:nvPr>
            <p:ph type="dt" sz="half" idx="10"/>
          </p:nvPr>
        </p:nvSpPr>
        <p:spPr/>
        <p:txBody>
          <a:bodyPr/>
          <a:lstStyle/>
          <a:p>
            <a:fld id="{7A143BAB-2829-46E3-80CD-04950AC2145E}" type="datetimeFigureOut">
              <a:rPr lang="ca-ES" smtClean="0"/>
              <a:pPr/>
              <a:t>16/05/2013</a:t>
            </a:fld>
            <a:endParaRPr lang="ca-ES"/>
          </a:p>
        </p:txBody>
      </p:sp>
      <p:sp>
        <p:nvSpPr>
          <p:cNvPr id="6" name="Contenidor de peu de pàgina 5"/>
          <p:cNvSpPr>
            <a:spLocks noGrp="1"/>
          </p:cNvSpPr>
          <p:nvPr>
            <p:ph type="ftr" sz="quarter" idx="11"/>
          </p:nvPr>
        </p:nvSpPr>
        <p:spPr>
          <a:xfrm>
            <a:off x="914400" y="6172200"/>
            <a:ext cx="3886200" cy="457200"/>
          </a:xfrm>
        </p:spPr>
        <p:txBody>
          <a:bodyPr/>
          <a:lstStyle/>
          <a:p>
            <a:endParaRPr lang="ca-ES"/>
          </a:p>
        </p:txBody>
      </p:sp>
      <p:sp>
        <p:nvSpPr>
          <p:cNvPr id="7" name="Contenidor de número de diapositiva 6"/>
          <p:cNvSpPr>
            <a:spLocks noGrp="1"/>
          </p:cNvSpPr>
          <p:nvPr>
            <p:ph type="sldNum" sz="quarter" idx="12"/>
          </p:nvPr>
        </p:nvSpPr>
        <p:spPr>
          <a:xfrm>
            <a:off x="146304" y="6208776"/>
            <a:ext cx="457200" cy="457200"/>
          </a:xfrm>
        </p:spPr>
        <p:txBody>
          <a:bodyPr/>
          <a:lstStyle/>
          <a:p>
            <a:fld id="{E1A7C836-AFFC-4FCD-8468-F5573B2F1DAF}" type="slidenum">
              <a:rPr lang="ca-ES" smtClean="0"/>
              <a:pPr/>
              <a:t>‹#›</a:t>
            </a:fld>
            <a:endParaRPr lang="ca-E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Contenidor d'imat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ca-ES" smtClean="0"/>
              <a:t>Feu clic a la icona per afegir una imatge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arrodonit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Contenidor de títol 21"/>
          <p:cNvSpPr>
            <a:spLocks noGrp="1"/>
          </p:cNvSpPr>
          <p:nvPr>
            <p:ph type="title"/>
          </p:nvPr>
        </p:nvSpPr>
        <p:spPr>
          <a:xfrm>
            <a:off x="914400" y="274638"/>
            <a:ext cx="7772400" cy="1143000"/>
          </a:xfrm>
          <a:prstGeom prst="rect">
            <a:avLst/>
          </a:prstGeom>
        </p:spPr>
        <p:txBody>
          <a:bodyPr bIns="91440" anchor="b" anchorCtr="0">
            <a:normAutofit/>
          </a:bodyPr>
          <a:lstStyle/>
          <a:p>
            <a:r>
              <a:rPr kumimoji="0" lang="ca-ES" smtClean="0"/>
              <a:t>Feu clic aquí per editar l'estil</a:t>
            </a:r>
            <a:endParaRPr kumimoji="0" lang="en-US"/>
          </a:p>
        </p:txBody>
      </p:sp>
      <p:sp>
        <p:nvSpPr>
          <p:cNvPr id="13" name="Contenidor de text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ca-ES" smtClean="0"/>
              <a:t>Feu clic aquí per editar els estils de text</a:t>
            </a:r>
          </a:p>
          <a:p>
            <a:pPr lvl="1" eaLnBrk="1" latinLnBrk="0" hangingPunct="1"/>
            <a:r>
              <a:rPr kumimoji="0" lang="ca-ES" smtClean="0"/>
              <a:t>Segon nivell</a:t>
            </a:r>
          </a:p>
          <a:p>
            <a:pPr lvl="2" eaLnBrk="1" latinLnBrk="0" hangingPunct="1"/>
            <a:r>
              <a:rPr kumimoji="0" lang="ca-ES" smtClean="0"/>
              <a:t>Tercer nivell</a:t>
            </a:r>
          </a:p>
          <a:p>
            <a:pPr lvl="3" eaLnBrk="1" latinLnBrk="0" hangingPunct="1"/>
            <a:r>
              <a:rPr kumimoji="0" lang="ca-ES" smtClean="0"/>
              <a:t>Quart nivell</a:t>
            </a:r>
          </a:p>
          <a:p>
            <a:pPr lvl="4" eaLnBrk="1" latinLnBrk="0" hangingPunct="1"/>
            <a:r>
              <a:rPr kumimoji="0" lang="ca-ES" smtClean="0"/>
              <a:t>Cinquè nivell</a:t>
            </a:r>
            <a:endParaRPr kumimoji="0" lang="en-US"/>
          </a:p>
        </p:txBody>
      </p:sp>
      <p:sp>
        <p:nvSpPr>
          <p:cNvPr id="14" name="Contenidor de data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A143BAB-2829-46E3-80CD-04950AC2145E}" type="datetimeFigureOut">
              <a:rPr lang="ca-ES" smtClean="0"/>
              <a:pPr/>
              <a:t>16/05/2013</a:t>
            </a:fld>
            <a:endParaRPr lang="ca-ES"/>
          </a:p>
        </p:txBody>
      </p:sp>
      <p:sp>
        <p:nvSpPr>
          <p:cNvPr id="3" name="Contenidor de peu de pàgina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ca-ES"/>
          </a:p>
        </p:txBody>
      </p:sp>
      <p:sp>
        <p:nvSpPr>
          <p:cNvPr id="23" name="Contenidor de número de diapositiva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1A7C836-AFFC-4FCD-8468-F5573B2F1DAF}" type="slidenum">
              <a:rPr lang="ca-ES" smtClean="0"/>
              <a:pPr/>
              <a:t>‹#›</a:t>
            </a:fld>
            <a:endParaRPr lang="ca-E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ol 2"/>
          <p:cNvSpPr>
            <a:spLocks noGrp="1"/>
          </p:cNvSpPr>
          <p:nvPr>
            <p:ph type="subTitle" idx="1"/>
          </p:nvPr>
        </p:nvSpPr>
        <p:spPr>
          <a:xfrm>
            <a:off x="6588224" y="4725144"/>
            <a:ext cx="2088232" cy="2132856"/>
          </a:xfrm>
        </p:spPr>
        <p:txBody>
          <a:bodyPr>
            <a:noAutofit/>
          </a:bodyPr>
          <a:lstStyle/>
          <a:p>
            <a:pPr algn="l"/>
            <a:r>
              <a:rPr lang="ca-ES" sz="2000" b="1" dirty="0" smtClean="0">
                <a:solidFill>
                  <a:schemeClr val="tx1"/>
                </a:solidFill>
              </a:rPr>
              <a:t>Rosa Mª Avila</a:t>
            </a:r>
          </a:p>
          <a:p>
            <a:pPr algn="l"/>
            <a:r>
              <a:rPr lang="ca-ES" sz="2000" b="1" dirty="0" smtClean="0">
                <a:solidFill>
                  <a:schemeClr val="tx1"/>
                </a:solidFill>
              </a:rPr>
              <a:t>Laia Bayarri</a:t>
            </a:r>
          </a:p>
          <a:p>
            <a:pPr algn="l"/>
            <a:r>
              <a:rPr lang="ca-ES" sz="2000" b="1" dirty="0" smtClean="0">
                <a:solidFill>
                  <a:schemeClr val="tx1"/>
                </a:solidFill>
              </a:rPr>
              <a:t>Cristina Lopera</a:t>
            </a:r>
          </a:p>
          <a:p>
            <a:pPr algn="l"/>
            <a:r>
              <a:rPr lang="ca-ES" sz="2000" b="1" dirty="0" smtClean="0">
                <a:solidFill>
                  <a:schemeClr val="tx1"/>
                </a:solidFill>
              </a:rPr>
              <a:t>4r B</a:t>
            </a:r>
          </a:p>
          <a:p>
            <a:pPr algn="l"/>
            <a:r>
              <a:rPr lang="ca-ES" sz="2000" b="1" dirty="0" smtClean="0">
                <a:solidFill>
                  <a:schemeClr val="tx1"/>
                </a:solidFill>
              </a:rPr>
              <a:t>Ivón Cardenas</a:t>
            </a:r>
          </a:p>
          <a:p>
            <a:pPr algn="l"/>
            <a:endParaRPr lang="ca-ES" sz="2400" b="1" dirty="0"/>
          </a:p>
        </p:txBody>
      </p:sp>
      <p:sp>
        <p:nvSpPr>
          <p:cNvPr id="2" name="Títol 1"/>
          <p:cNvSpPr>
            <a:spLocks noGrp="1"/>
          </p:cNvSpPr>
          <p:nvPr>
            <p:ph type="ctrTitle"/>
          </p:nvPr>
        </p:nvSpPr>
        <p:spPr>
          <a:xfrm>
            <a:off x="683568" y="1916832"/>
            <a:ext cx="7772400" cy="1080120"/>
          </a:xfrm>
        </p:spPr>
        <p:txBody>
          <a:bodyPr>
            <a:normAutofit fontScale="90000"/>
          </a:bodyPr>
          <a:lstStyle/>
          <a:p>
            <a:r>
              <a:rPr lang="en-US" sz="5100" b="1" u="sng" dirty="0" smtClean="0"/>
              <a:t>Maths in English: statistics and its applications</a:t>
            </a:r>
            <a:r>
              <a:rPr lang="ca-ES" dirty="0"/>
              <a:t/>
            </a:r>
            <a:br>
              <a:rPr lang="ca-ES" dirty="0"/>
            </a:br>
            <a:endParaRPr lang="ca-ES" dirty="0"/>
          </a:p>
        </p:txBody>
      </p:sp>
      <p:sp>
        <p:nvSpPr>
          <p:cNvPr id="4" name="QuadreDeText 3"/>
          <p:cNvSpPr txBox="1"/>
          <p:nvPr/>
        </p:nvSpPr>
        <p:spPr>
          <a:xfrm>
            <a:off x="5004048" y="3429000"/>
            <a:ext cx="4139952" cy="707886"/>
          </a:xfrm>
          <a:prstGeom prst="rect">
            <a:avLst/>
          </a:prstGeom>
          <a:noFill/>
        </p:spPr>
        <p:txBody>
          <a:bodyPr wrap="square" rtlCol="0">
            <a:spAutoFit/>
          </a:bodyPr>
          <a:lstStyle/>
          <a:p>
            <a:r>
              <a:rPr lang="en-US" sz="4000" b="1" u="sng" dirty="0" smtClean="0">
                <a:solidFill>
                  <a:srgbClr val="FF0000"/>
                </a:solidFill>
              </a:rPr>
              <a:t>Artificial vision</a:t>
            </a:r>
            <a:endParaRPr lang="en-US" sz="4000" b="1" u="sng"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idor de contingut 3" descr="proforma-3d-modeling-3.jpg"/>
          <p:cNvPicPr>
            <a:picLocks noGrp="1" noChangeAspect="1"/>
          </p:cNvPicPr>
          <p:nvPr>
            <p:ph sz="quarter" idx="1"/>
          </p:nvPr>
        </p:nvPicPr>
        <p:blipFill>
          <a:blip r:embed="rId2" cstate="print"/>
          <a:stretch>
            <a:fillRect/>
          </a:stretch>
        </p:blipFill>
        <p:spPr>
          <a:xfrm>
            <a:off x="899592" y="1268760"/>
            <a:ext cx="7416824" cy="4752528"/>
          </a:xfrm>
          <a:prstGeom prst="rect">
            <a:avLst/>
          </a:prstGeom>
          <a:solidFill>
            <a:srgbClr val="FFFFFF">
              <a:shade val="85000"/>
            </a:srgbClr>
          </a:solidFill>
          <a:ln w="190500" cap="sq">
            <a:solidFill>
              <a:srgbClr val="3CCF2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QuadreDeText 2"/>
          <p:cNvSpPr txBox="1"/>
          <p:nvPr/>
        </p:nvSpPr>
        <p:spPr>
          <a:xfrm>
            <a:off x="467544" y="332656"/>
            <a:ext cx="3744416" cy="646331"/>
          </a:xfrm>
          <a:prstGeom prst="rect">
            <a:avLst/>
          </a:prstGeom>
          <a:noFill/>
        </p:spPr>
        <p:txBody>
          <a:bodyPr wrap="square" rtlCol="0">
            <a:spAutoFit/>
          </a:bodyPr>
          <a:lstStyle/>
          <a:p>
            <a:r>
              <a:rPr lang="en-US" sz="3600" b="1" u="sng" dirty="0" smtClean="0">
                <a:solidFill>
                  <a:srgbClr val="C00000"/>
                </a:solidFill>
              </a:rPr>
              <a:t>Example</a:t>
            </a:r>
            <a:endParaRPr lang="en-US" sz="3600" b="1" u="sng" dirty="0">
              <a:solidFill>
                <a:srgbClr val="C00000"/>
              </a:solidFill>
            </a:endParaRPr>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267494"/>
            <a:ext cx="8229600" cy="1217290"/>
          </a:xfrm>
        </p:spPr>
        <p:txBody>
          <a:bodyPr>
            <a:normAutofit fontScale="90000"/>
          </a:bodyPr>
          <a:lstStyle/>
          <a:p>
            <a:r>
              <a:rPr lang="en-US" sz="4900" b="1" u="sng" dirty="0" smtClean="0">
                <a:solidFill>
                  <a:srgbClr val="FF0000"/>
                </a:solidFill>
              </a:rPr>
              <a:t>2. Virtual worlds</a:t>
            </a:r>
            <a:r>
              <a:rPr lang="en-US" sz="4400" b="1" u="sng" dirty="0" smtClean="0">
                <a:solidFill>
                  <a:srgbClr val="FF0000"/>
                </a:solidFill>
              </a:rPr>
              <a:t/>
            </a:r>
            <a:br>
              <a:rPr lang="en-US" sz="4400" b="1" u="sng" dirty="0" smtClean="0">
                <a:solidFill>
                  <a:srgbClr val="FF0000"/>
                </a:solidFill>
              </a:rPr>
            </a:br>
            <a:r>
              <a:rPr lang="en-US" sz="4400" b="1" u="sng" dirty="0" smtClean="0">
                <a:solidFill>
                  <a:srgbClr val="FF0000"/>
                </a:solidFill>
              </a:rPr>
              <a:t>2.1 Second life</a:t>
            </a:r>
            <a:endParaRPr lang="en-US" sz="4400" b="1" u="sng" dirty="0">
              <a:solidFill>
                <a:srgbClr val="FF0000"/>
              </a:solidFill>
            </a:endParaRPr>
          </a:p>
        </p:txBody>
      </p:sp>
      <p:sp>
        <p:nvSpPr>
          <p:cNvPr id="3" name="Contenidor de contingut 2"/>
          <p:cNvSpPr>
            <a:spLocks noGrp="1"/>
          </p:cNvSpPr>
          <p:nvPr>
            <p:ph sz="quarter" idx="1"/>
          </p:nvPr>
        </p:nvSpPr>
        <p:spPr>
          <a:xfrm>
            <a:off x="457200" y="1844824"/>
            <a:ext cx="8229600" cy="4752528"/>
          </a:xfrm>
        </p:spPr>
        <p:txBody>
          <a:bodyPr>
            <a:normAutofit/>
          </a:bodyPr>
          <a:lstStyle/>
          <a:p>
            <a:r>
              <a:rPr lang="en-US" dirty="0" smtClean="0"/>
              <a:t>Second Life is an online virtual world developed by Linden Lab. It was launched on June 23, 2003. </a:t>
            </a:r>
            <a:endParaRPr lang="ca-ES" dirty="0" smtClean="0"/>
          </a:p>
          <a:p>
            <a:r>
              <a:rPr lang="en-US" dirty="0" smtClean="0"/>
              <a:t>Residents can explore the world meet other residents, socialize, participate in individual and group activities, and create and trade virtual property and services with one another. Second Life is intended for people aged 16 and over.</a:t>
            </a:r>
            <a:endParaRPr lang="ca-ES" dirty="0" smtClean="0"/>
          </a:p>
          <a:p>
            <a:r>
              <a:rPr lang="en-US" dirty="0" smtClean="0"/>
              <a:t>The software is a three-dimensional modeling tool based on simple geometric shapes that allows residents to build virtual objects. There is also a procedural scripting language.</a:t>
            </a:r>
            <a:endParaRPr lang="ca-ES" dirty="0" smtClean="0"/>
          </a:p>
          <a:p>
            <a:endParaRPr lang="ca-ES" dirty="0"/>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23528" y="0"/>
            <a:ext cx="8363272" cy="908720"/>
          </a:xfrm>
        </p:spPr>
        <p:txBody>
          <a:bodyPr/>
          <a:lstStyle/>
          <a:p>
            <a:r>
              <a:rPr lang="en-US" b="1" u="sng" dirty="0" smtClean="0">
                <a:solidFill>
                  <a:srgbClr val="FF0000"/>
                </a:solidFill>
              </a:rPr>
              <a:t>Some features and examples</a:t>
            </a:r>
            <a:endParaRPr lang="en-US" b="1" u="sng" dirty="0">
              <a:solidFill>
                <a:srgbClr val="FF0000"/>
              </a:solidFill>
            </a:endParaRPr>
          </a:p>
        </p:txBody>
      </p:sp>
      <p:sp>
        <p:nvSpPr>
          <p:cNvPr id="3" name="Contenidor de contingut 2"/>
          <p:cNvSpPr>
            <a:spLocks noGrp="1"/>
          </p:cNvSpPr>
          <p:nvPr>
            <p:ph sz="quarter" idx="1"/>
          </p:nvPr>
        </p:nvSpPr>
        <p:spPr>
          <a:xfrm>
            <a:off x="457200" y="1052736"/>
            <a:ext cx="8229600" cy="5402072"/>
          </a:xfrm>
        </p:spPr>
        <p:txBody>
          <a:bodyPr/>
          <a:lstStyle/>
          <a:p>
            <a:pPr>
              <a:buNone/>
            </a:pPr>
            <a:r>
              <a:rPr lang="ca-ES" dirty="0" smtClean="0"/>
              <a:t>- Club </a:t>
            </a:r>
            <a:r>
              <a:rPr lang="en-US" dirty="0" smtClean="0"/>
              <a:t>Penguin</a:t>
            </a:r>
            <a:r>
              <a:rPr lang="ca-ES" dirty="0" smtClean="0"/>
              <a:t>                       - </a:t>
            </a:r>
            <a:r>
              <a:rPr lang="en-US" dirty="0" err="1" smtClean="0"/>
              <a:t>Habbo</a:t>
            </a:r>
            <a:endParaRPr lang="en-US" dirty="0" smtClean="0"/>
          </a:p>
        </p:txBody>
      </p:sp>
      <p:pic>
        <p:nvPicPr>
          <p:cNvPr id="4" name="Imatge 3" descr="Club-Penguin-Online.jpg"/>
          <p:cNvPicPr>
            <a:picLocks noChangeAspect="1"/>
          </p:cNvPicPr>
          <p:nvPr/>
        </p:nvPicPr>
        <p:blipFill>
          <a:blip r:embed="rId2" cstate="print"/>
          <a:stretch>
            <a:fillRect/>
          </a:stretch>
        </p:blipFill>
        <p:spPr>
          <a:xfrm>
            <a:off x="395536" y="1844824"/>
            <a:ext cx="4248472" cy="468052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tge 4" descr="lotus--habbo-nl--72073.png"/>
          <p:cNvPicPr>
            <a:picLocks noChangeAspect="1"/>
          </p:cNvPicPr>
          <p:nvPr/>
        </p:nvPicPr>
        <p:blipFill>
          <a:blip r:embed="rId3" cstate="print"/>
          <a:stretch>
            <a:fillRect/>
          </a:stretch>
        </p:blipFill>
        <p:spPr>
          <a:xfrm>
            <a:off x="4860032" y="1772816"/>
            <a:ext cx="3888432" cy="4752528"/>
          </a:xfrm>
          <a:prstGeom prst="rect">
            <a:avLst/>
          </a:prstGeom>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sz="quarter" idx="1"/>
          </p:nvPr>
        </p:nvSpPr>
        <p:spPr>
          <a:xfrm>
            <a:off x="467544" y="260648"/>
            <a:ext cx="8229600" cy="6597352"/>
          </a:xfrm>
        </p:spPr>
        <p:txBody>
          <a:bodyPr/>
          <a:lstStyle/>
          <a:p>
            <a:pPr>
              <a:buNone/>
            </a:pPr>
            <a:r>
              <a:rPr lang="ca-ES" dirty="0" smtClean="0"/>
              <a:t>-</a:t>
            </a:r>
            <a:r>
              <a:rPr lang="en-US" dirty="0" smtClean="0"/>
              <a:t> </a:t>
            </a:r>
            <a:r>
              <a:rPr lang="en-US" dirty="0" err="1" smtClean="0"/>
              <a:t>Smeet</a:t>
            </a:r>
            <a:endParaRPr lang="en-US" dirty="0"/>
          </a:p>
        </p:txBody>
      </p:sp>
      <p:pic>
        <p:nvPicPr>
          <p:cNvPr id="5" name="Imatge 4" descr="registro-smeet.gif"/>
          <p:cNvPicPr>
            <a:picLocks noChangeAspect="1"/>
          </p:cNvPicPr>
          <p:nvPr/>
        </p:nvPicPr>
        <p:blipFill>
          <a:blip r:embed="rId2" cstate="print"/>
          <a:stretch>
            <a:fillRect/>
          </a:stretch>
        </p:blipFill>
        <p:spPr>
          <a:xfrm>
            <a:off x="1907704" y="476672"/>
            <a:ext cx="4762500" cy="25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QuadreDeText 5"/>
          <p:cNvSpPr txBox="1"/>
          <p:nvPr/>
        </p:nvSpPr>
        <p:spPr>
          <a:xfrm>
            <a:off x="539552" y="3717032"/>
            <a:ext cx="2736304" cy="461665"/>
          </a:xfrm>
          <a:prstGeom prst="rect">
            <a:avLst/>
          </a:prstGeom>
          <a:noFill/>
        </p:spPr>
        <p:txBody>
          <a:bodyPr wrap="square" rtlCol="0">
            <a:spAutoFit/>
          </a:bodyPr>
          <a:lstStyle/>
          <a:p>
            <a:r>
              <a:rPr lang="ca-ES" sz="2400" dirty="0" smtClean="0"/>
              <a:t>- Second Life</a:t>
            </a:r>
            <a:endParaRPr lang="ca-ES" sz="2400" dirty="0"/>
          </a:p>
        </p:txBody>
      </p:sp>
      <p:pic>
        <p:nvPicPr>
          <p:cNvPr id="7" name="Imatge 6" descr="second_life_mundo_virtual[1].jpg"/>
          <p:cNvPicPr>
            <a:picLocks noChangeAspect="1"/>
          </p:cNvPicPr>
          <p:nvPr/>
        </p:nvPicPr>
        <p:blipFill>
          <a:blip r:embed="rId3" cstate="print"/>
          <a:stretch>
            <a:fillRect/>
          </a:stretch>
        </p:blipFill>
        <p:spPr>
          <a:xfrm>
            <a:off x="3563889" y="3429000"/>
            <a:ext cx="5112568" cy="3055193"/>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23528" y="267494"/>
            <a:ext cx="8363272" cy="1073274"/>
          </a:xfrm>
        </p:spPr>
        <p:txBody>
          <a:bodyPr>
            <a:normAutofit/>
          </a:bodyPr>
          <a:lstStyle/>
          <a:p>
            <a:r>
              <a:rPr lang="ca-ES" sz="4400" b="1" u="sng" dirty="0" smtClean="0">
                <a:solidFill>
                  <a:srgbClr val="FF0000"/>
                </a:solidFill>
              </a:rPr>
              <a:t>2.2 Open </a:t>
            </a:r>
            <a:r>
              <a:rPr lang="en-US" sz="4400" b="1" u="sng" dirty="0" smtClean="0">
                <a:solidFill>
                  <a:srgbClr val="FF0000"/>
                </a:solidFill>
              </a:rPr>
              <a:t>wonderland</a:t>
            </a:r>
            <a:endParaRPr lang="en-US" sz="4400" b="1" u="sng" dirty="0">
              <a:solidFill>
                <a:srgbClr val="FF0000"/>
              </a:solidFill>
            </a:endParaRPr>
          </a:p>
        </p:txBody>
      </p:sp>
      <p:sp>
        <p:nvSpPr>
          <p:cNvPr id="3" name="Contenidor de contingut 2"/>
          <p:cNvSpPr>
            <a:spLocks noGrp="1"/>
          </p:cNvSpPr>
          <p:nvPr>
            <p:ph sz="quarter" idx="1"/>
          </p:nvPr>
        </p:nvSpPr>
        <p:spPr>
          <a:xfrm>
            <a:off x="457200" y="1700808"/>
            <a:ext cx="8229600" cy="4754000"/>
          </a:xfrm>
        </p:spPr>
        <p:txBody>
          <a:bodyPr>
            <a:normAutofit/>
          </a:bodyPr>
          <a:lstStyle/>
          <a:p>
            <a:pPr>
              <a:buNone/>
            </a:pPr>
            <a:r>
              <a:rPr lang="en-US" sz="2000" dirty="0" smtClean="0"/>
              <a:t>      </a:t>
            </a:r>
          </a:p>
          <a:p>
            <a:endParaRPr lang="ca-ES" dirty="0"/>
          </a:p>
        </p:txBody>
      </p:sp>
      <p:pic>
        <p:nvPicPr>
          <p:cNvPr id="4" name="Imatge 3" descr="images (1).jpg"/>
          <p:cNvPicPr>
            <a:picLocks noChangeAspect="1"/>
          </p:cNvPicPr>
          <p:nvPr/>
        </p:nvPicPr>
        <p:blipFill>
          <a:blip r:embed="rId2" cstate="print"/>
          <a:stretch>
            <a:fillRect/>
          </a:stretch>
        </p:blipFill>
        <p:spPr>
          <a:xfrm rot="20665872">
            <a:off x="472243" y="2555882"/>
            <a:ext cx="8208912" cy="2376264"/>
          </a:xfrm>
          <a:prstGeom prst="rect">
            <a:avLst/>
          </a:prstGeom>
          <a:solidFill>
            <a:srgbClr val="FFFFFF">
              <a:shade val="85000"/>
            </a:srgbClr>
          </a:solidFill>
          <a:ln w="88900" cap="sq">
            <a:solidFill>
              <a:srgbClr val="3CCF2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plit orient="ver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idor de contingut 3" descr="EnvironmentalHouseScene-4-50p.png"/>
          <p:cNvPicPr>
            <a:picLocks noGrp="1" noChangeAspect="1"/>
          </p:cNvPicPr>
          <p:nvPr>
            <p:ph sz="quarter" idx="1"/>
          </p:nvPr>
        </p:nvPicPr>
        <p:blipFill>
          <a:blip r:embed="rId2" cstate="print"/>
          <a:stretch>
            <a:fillRect/>
          </a:stretch>
        </p:blipFill>
        <p:spPr>
          <a:xfrm>
            <a:off x="827584" y="908720"/>
            <a:ext cx="7403326" cy="2736304"/>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Imatge 4" descr="OurBricks_Models_inworld.png"/>
          <p:cNvPicPr>
            <a:picLocks noChangeAspect="1"/>
          </p:cNvPicPr>
          <p:nvPr/>
        </p:nvPicPr>
        <p:blipFill>
          <a:blip r:embed="rId3" cstate="print"/>
          <a:stretch>
            <a:fillRect/>
          </a:stretch>
        </p:blipFill>
        <p:spPr>
          <a:xfrm>
            <a:off x="755576" y="3933056"/>
            <a:ext cx="7416824" cy="2680059"/>
          </a:xfrm>
          <a:prstGeom prst="rect">
            <a:avLst/>
          </a:prstGeom>
          <a:solidFill>
            <a:srgbClr val="FFFFFF">
              <a:shade val="85000"/>
            </a:srgbClr>
          </a:solidFill>
          <a:ln w="88900" cap="sq">
            <a:solidFill>
              <a:srgbClr val="3CCF23"/>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QuadreDeText 5"/>
          <p:cNvSpPr txBox="1"/>
          <p:nvPr/>
        </p:nvSpPr>
        <p:spPr>
          <a:xfrm>
            <a:off x="755576" y="260648"/>
            <a:ext cx="2448272" cy="523220"/>
          </a:xfrm>
          <a:prstGeom prst="rect">
            <a:avLst/>
          </a:prstGeom>
          <a:noFill/>
        </p:spPr>
        <p:txBody>
          <a:bodyPr wrap="square" rtlCol="0">
            <a:spAutoFit/>
          </a:bodyPr>
          <a:lstStyle/>
          <a:p>
            <a:r>
              <a:rPr lang="en-US" sz="2800" b="1" u="sng" dirty="0" smtClean="0">
                <a:solidFill>
                  <a:srgbClr val="FF0000"/>
                </a:solidFill>
              </a:rPr>
              <a:t>Examples</a:t>
            </a:r>
            <a:endParaRPr lang="en-US" sz="2800" b="1" u="sng"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fontScale="90000"/>
          </a:bodyPr>
          <a:lstStyle/>
          <a:p>
            <a:r>
              <a:rPr lang="en-US" b="1" u="sng" dirty="0" smtClean="0">
                <a:solidFill>
                  <a:srgbClr val="FF0000"/>
                </a:solidFill>
              </a:rPr>
              <a:t>2.3 Explain what is Open Scene graphs</a:t>
            </a:r>
            <a:endParaRPr lang="en-US" b="1" u="sng" dirty="0">
              <a:solidFill>
                <a:srgbClr val="FF0000"/>
              </a:solidFill>
            </a:endParaRPr>
          </a:p>
        </p:txBody>
      </p:sp>
      <p:sp>
        <p:nvSpPr>
          <p:cNvPr id="3" name="Contenidor de contingut 2"/>
          <p:cNvSpPr>
            <a:spLocks noGrp="1"/>
          </p:cNvSpPr>
          <p:nvPr>
            <p:ph sz="quarter" idx="1"/>
          </p:nvPr>
        </p:nvSpPr>
        <p:spPr>
          <a:xfrm>
            <a:off x="457200" y="1988840"/>
            <a:ext cx="8229600" cy="4465968"/>
          </a:xfrm>
        </p:spPr>
        <p:txBody>
          <a:bodyPr>
            <a:normAutofit/>
          </a:bodyPr>
          <a:lstStyle/>
          <a:p>
            <a:r>
              <a:rPr lang="en-US" sz="2200" dirty="0" smtClean="0"/>
              <a:t>The Open Scene Graph is an open source high performance 3D graphics toolkit, used by application developers in fields such as visual simulation, games, virtual reality, scientific visualization and modeling. Written entirely in Standard C++ and OpenGL it runs on all Windows platforms, OSX, GNU/Linux, IRIX, Solaris, HP-</a:t>
            </a:r>
            <a:r>
              <a:rPr lang="en-US" sz="2200" dirty="0" err="1" smtClean="0"/>
              <a:t>Ux</a:t>
            </a:r>
            <a:r>
              <a:rPr lang="en-US" sz="2200" dirty="0" smtClean="0"/>
              <a:t>, AIX </a:t>
            </a:r>
            <a:r>
              <a:rPr lang="en-US" sz="2200" smtClean="0"/>
              <a:t>and Free BSD </a:t>
            </a:r>
            <a:r>
              <a:rPr lang="en-US" sz="2200" dirty="0" smtClean="0"/>
              <a:t>operating systems. The Open Scene Graph is now well established as the world leading scene graph technology, used widely in the vis-sim, space, scientific, oil-gas, games and virtual reality industries.</a:t>
            </a:r>
          </a:p>
          <a:p>
            <a:endParaRPr lang="ca-ES" dirty="0"/>
          </a:p>
        </p:txBody>
      </p:sp>
    </p:spTree>
  </p:cSld>
  <p:clrMapOvr>
    <a:masterClrMapping/>
  </p:clrMapOvr>
  <p:transition>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idor de contingut 3" descr="osg-shot1.jpg"/>
          <p:cNvPicPr>
            <a:picLocks noGrp="1" noChangeAspect="1"/>
          </p:cNvPicPr>
          <p:nvPr>
            <p:ph sz="quarter" idx="1"/>
          </p:nvPr>
        </p:nvPicPr>
        <p:blipFill>
          <a:blip r:embed="rId2" cstate="print"/>
          <a:stretch>
            <a:fillRect/>
          </a:stretch>
        </p:blipFill>
        <p:spPr>
          <a:xfrm>
            <a:off x="611560" y="1196752"/>
            <a:ext cx="7848872" cy="5245718"/>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QuadreDeText 2"/>
          <p:cNvSpPr txBox="1"/>
          <p:nvPr/>
        </p:nvSpPr>
        <p:spPr>
          <a:xfrm>
            <a:off x="467544" y="260648"/>
            <a:ext cx="3816424" cy="584775"/>
          </a:xfrm>
          <a:prstGeom prst="rect">
            <a:avLst/>
          </a:prstGeom>
          <a:noFill/>
        </p:spPr>
        <p:txBody>
          <a:bodyPr wrap="square" rtlCol="0">
            <a:spAutoFit/>
          </a:bodyPr>
          <a:lstStyle/>
          <a:p>
            <a:r>
              <a:rPr lang="en-US" sz="3200" b="1" u="sng" dirty="0" smtClean="0">
                <a:solidFill>
                  <a:srgbClr val="C00000"/>
                </a:solidFill>
              </a:rPr>
              <a:t>Example</a:t>
            </a:r>
            <a:endParaRPr lang="en-US" sz="3200" b="1" u="sng" dirty="0">
              <a:solidFill>
                <a:srgbClr val="C00000"/>
              </a:solidFill>
            </a:endParaRPr>
          </a:p>
        </p:txBody>
      </p:sp>
    </p:spTree>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267494"/>
            <a:ext cx="8229600" cy="1217290"/>
          </a:xfrm>
          <a:ln>
            <a:noFill/>
          </a:ln>
        </p:spPr>
        <p:txBody>
          <a:bodyPr>
            <a:normAutofit/>
          </a:bodyPr>
          <a:lstStyle/>
          <a:p>
            <a:r>
              <a:rPr lang="ca-ES" sz="5400" b="1" u="sng" dirty="0" smtClean="0">
                <a:solidFill>
                  <a:srgbClr val="FF0000"/>
                </a:solidFill>
              </a:rPr>
              <a:t>Índex</a:t>
            </a:r>
            <a:endParaRPr lang="ca-ES" sz="5400" b="1" u="sng" dirty="0">
              <a:solidFill>
                <a:srgbClr val="FF0000"/>
              </a:solidFill>
            </a:endParaRPr>
          </a:p>
        </p:txBody>
      </p:sp>
      <p:sp>
        <p:nvSpPr>
          <p:cNvPr id="3" name="Contenidor de contingut 2"/>
          <p:cNvSpPr>
            <a:spLocks noGrp="1"/>
          </p:cNvSpPr>
          <p:nvPr>
            <p:ph sz="quarter" idx="1"/>
          </p:nvPr>
        </p:nvSpPr>
        <p:spPr>
          <a:xfrm>
            <a:off x="457200" y="1700808"/>
            <a:ext cx="8229600" cy="4896544"/>
          </a:xfrm>
        </p:spPr>
        <p:txBody>
          <a:bodyPr>
            <a:normAutofit/>
          </a:bodyPr>
          <a:lstStyle/>
          <a:p>
            <a:r>
              <a:rPr lang="en-US" b="1" dirty="0" smtClean="0"/>
              <a:t>1- Artificial vision</a:t>
            </a:r>
          </a:p>
          <a:p>
            <a:r>
              <a:rPr lang="en-US" dirty="0" smtClean="0"/>
              <a:t>1.1 Introduction to artificial vision</a:t>
            </a:r>
          </a:p>
          <a:p>
            <a:r>
              <a:rPr lang="en-US" dirty="0" smtClean="0"/>
              <a:t>1.2 Augmented reality</a:t>
            </a:r>
          </a:p>
          <a:p>
            <a:r>
              <a:rPr lang="en-US" dirty="0" smtClean="0"/>
              <a:t>1.3 Stereo vision and multi-cam projections</a:t>
            </a:r>
          </a:p>
          <a:p>
            <a:pPr>
              <a:buNone/>
            </a:pPr>
            <a:endParaRPr lang="en-US" dirty="0" smtClean="0"/>
          </a:p>
          <a:p>
            <a:r>
              <a:rPr lang="en-US" b="1" dirty="0" smtClean="0"/>
              <a:t>2-Virtual worlds</a:t>
            </a:r>
          </a:p>
          <a:p>
            <a:r>
              <a:rPr lang="en-US" dirty="0" smtClean="0"/>
              <a:t>2.1 Second life</a:t>
            </a:r>
          </a:p>
          <a:p>
            <a:r>
              <a:rPr lang="en-US" dirty="0" smtClean="0"/>
              <a:t>2.2 Open wonderland</a:t>
            </a:r>
          </a:p>
          <a:p>
            <a:r>
              <a:rPr lang="en-US" dirty="0" smtClean="0"/>
              <a:t>2.3 Explain what is Open Scene graphs</a:t>
            </a:r>
          </a:p>
          <a:p>
            <a:endParaRPr lang="en-US" dirty="0" smtClean="0"/>
          </a:p>
          <a:p>
            <a:endParaRPr lang="en-US" dirty="0" smtClean="0"/>
          </a:p>
          <a:p>
            <a:endParaRPr lang="en-US"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827584" y="404664"/>
            <a:ext cx="7772400" cy="1152128"/>
          </a:xfrm>
        </p:spPr>
        <p:txBody>
          <a:bodyPr>
            <a:normAutofit fontScale="90000"/>
          </a:bodyPr>
          <a:lstStyle/>
          <a:p>
            <a:r>
              <a:rPr lang="ca-ES" sz="4800" b="1" u="sng" dirty="0" smtClean="0">
                <a:solidFill>
                  <a:srgbClr val="FF0000"/>
                </a:solidFill>
              </a:rPr>
              <a:t>1. </a:t>
            </a:r>
            <a:r>
              <a:rPr lang="en-US" sz="4800" b="1" u="sng" dirty="0" smtClean="0">
                <a:solidFill>
                  <a:srgbClr val="FF0000"/>
                </a:solidFill>
              </a:rPr>
              <a:t>The artificial vision</a:t>
            </a:r>
            <a:r>
              <a:rPr lang="ca-ES" sz="4800" b="1" u="sng" dirty="0" smtClean="0">
                <a:solidFill>
                  <a:srgbClr val="FF0000"/>
                </a:solidFill>
              </a:rPr>
              <a:t/>
            </a:r>
            <a:br>
              <a:rPr lang="ca-ES" sz="4800" b="1" u="sng" dirty="0" smtClean="0">
                <a:solidFill>
                  <a:srgbClr val="FF0000"/>
                </a:solidFill>
              </a:rPr>
            </a:br>
            <a:r>
              <a:rPr lang="en-US" sz="4000" b="1" u="sng" dirty="0" smtClean="0">
                <a:solidFill>
                  <a:srgbClr val="FF0000"/>
                </a:solidFill>
              </a:rPr>
              <a:t>1.1 Introduction to artificial vision</a:t>
            </a:r>
            <a:endParaRPr lang="en-US" sz="4800" b="1" u="sng" dirty="0">
              <a:solidFill>
                <a:srgbClr val="FF0000"/>
              </a:solidFill>
            </a:endParaRPr>
          </a:p>
        </p:txBody>
      </p:sp>
      <p:sp>
        <p:nvSpPr>
          <p:cNvPr id="3" name="Contenidor de contingut 2"/>
          <p:cNvSpPr>
            <a:spLocks noGrp="1"/>
          </p:cNvSpPr>
          <p:nvPr>
            <p:ph sz="quarter" idx="1"/>
          </p:nvPr>
        </p:nvSpPr>
        <p:spPr>
          <a:xfrm>
            <a:off x="467544" y="1916832"/>
            <a:ext cx="8204448" cy="4680520"/>
          </a:xfrm>
        </p:spPr>
        <p:txBody>
          <a:bodyPr>
            <a:normAutofit/>
          </a:bodyPr>
          <a:lstStyle/>
          <a:p>
            <a:r>
              <a:rPr lang="en-US" sz="2400" b="1" dirty="0" smtClean="0"/>
              <a:t>Is the computer vision is methods for acquiring, processing, analyzing, and understanding images and, in general, high-dimensional data from the real world in order to produce numerical or symbolic information.</a:t>
            </a:r>
            <a:endParaRPr lang="en-US" sz="2400" dirty="0" smtClean="0"/>
          </a:p>
          <a:p>
            <a:r>
              <a:rPr lang="en-US" sz="2400" b="1" dirty="0" smtClean="0"/>
              <a:t> A theme in the development of this field has been to duplicate the abilities of human vision by electronically perceiving and understanding an image.</a:t>
            </a:r>
            <a:endParaRPr lang="en-US" sz="2400" dirty="0" smtClean="0"/>
          </a:p>
          <a:p>
            <a:endParaRPr lang="ca-ES"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idor de contingut 3" descr="artificial_vision.jpg"/>
          <p:cNvPicPr>
            <a:picLocks noGrp="1" noChangeAspect="1"/>
          </p:cNvPicPr>
          <p:nvPr>
            <p:ph sz="quarter" idx="1"/>
          </p:nvPr>
        </p:nvPicPr>
        <p:blipFill>
          <a:blip r:embed="rId2" cstate="print"/>
          <a:stretch>
            <a:fillRect/>
          </a:stretch>
        </p:blipFill>
        <p:spPr>
          <a:xfrm>
            <a:off x="2411760" y="1196752"/>
            <a:ext cx="5746759" cy="4968552"/>
          </a:xfrm>
          <a:prstGeom prst="rect">
            <a:avLst/>
          </a:prstGeom>
          <a:solidFill>
            <a:srgbClr val="FFFFFF">
              <a:shade val="85000"/>
            </a:srgbClr>
          </a:solidFill>
          <a:ln w="190500" cap="sq">
            <a:solidFill>
              <a:srgbClr val="C000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QuadreDeText 2"/>
          <p:cNvSpPr txBox="1"/>
          <p:nvPr/>
        </p:nvSpPr>
        <p:spPr>
          <a:xfrm>
            <a:off x="539552" y="404664"/>
            <a:ext cx="2952328" cy="646331"/>
          </a:xfrm>
          <a:prstGeom prst="rect">
            <a:avLst/>
          </a:prstGeom>
          <a:noFill/>
        </p:spPr>
        <p:txBody>
          <a:bodyPr wrap="square" rtlCol="0">
            <a:spAutoFit/>
          </a:bodyPr>
          <a:lstStyle/>
          <a:p>
            <a:r>
              <a:rPr lang="en-US" sz="3600" b="1" u="sng" dirty="0" smtClean="0">
                <a:solidFill>
                  <a:srgbClr val="FF0000"/>
                </a:solidFill>
              </a:rPr>
              <a:t>Example</a:t>
            </a:r>
            <a:endParaRPr lang="en-US" sz="3600" b="1" u="sng"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p:txBody>
          <a:bodyPr>
            <a:normAutofit/>
          </a:bodyPr>
          <a:lstStyle/>
          <a:p>
            <a:r>
              <a:rPr lang="en-US" sz="4400" b="1" u="sng" dirty="0" smtClean="0">
                <a:solidFill>
                  <a:srgbClr val="FF0000"/>
                </a:solidFill>
              </a:rPr>
              <a:t>Some applications</a:t>
            </a:r>
            <a:endParaRPr lang="en-US" sz="4400" b="1" u="sng" dirty="0">
              <a:solidFill>
                <a:srgbClr val="FF0000"/>
              </a:solidFill>
            </a:endParaRPr>
          </a:p>
        </p:txBody>
      </p:sp>
      <p:sp>
        <p:nvSpPr>
          <p:cNvPr id="3" name="Contenidor de contingut 2"/>
          <p:cNvSpPr>
            <a:spLocks noGrp="1"/>
          </p:cNvSpPr>
          <p:nvPr>
            <p:ph sz="quarter" idx="1"/>
          </p:nvPr>
        </p:nvSpPr>
        <p:spPr/>
        <p:txBody>
          <a:bodyPr/>
          <a:lstStyle/>
          <a:p>
            <a:r>
              <a:rPr lang="en-US" dirty="0" smtClean="0"/>
              <a:t>Controlling processes, e.g., an industrial robot.</a:t>
            </a:r>
            <a:endParaRPr lang="ca-ES" dirty="0"/>
          </a:p>
        </p:txBody>
      </p:sp>
      <p:pic>
        <p:nvPicPr>
          <p:cNvPr id="4" name="Imatge 3" descr="images (9).jpg"/>
          <p:cNvPicPr>
            <a:picLocks noChangeAspect="1"/>
          </p:cNvPicPr>
          <p:nvPr/>
        </p:nvPicPr>
        <p:blipFill>
          <a:blip r:embed="rId2" cstate="print"/>
          <a:stretch>
            <a:fillRect/>
          </a:stretch>
        </p:blipFill>
        <p:spPr>
          <a:xfrm>
            <a:off x="2915815" y="2780928"/>
            <a:ext cx="5174617" cy="3616461"/>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sz="quarter" idx="1"/>
          </p:nvPr>
        </p:nvSpPr>
        <p:spPr>
          <a:xfrm>
            <a:off x="457200" y="260648"/>
            <a:ext cx="8229600" cy="6194160"/>
          </a:xfrm>
        </p:spPr>
        <p:txBody>
          <a:bodyPr/>
          <a:lstStyle/>
          <a:p>
            <a:r>
              <a:rPr lang="en-US" dirty="0" smtClean="0"/>
              <a:t>Navigation, e.g., by an autonomous vehicle or mobile robot.</a:t>
            </a:r>
            <a:endParaRPr lang="ca-ES" dirty="0"/>
          </a:p>
        </p:txBody>
      </p:sp>
      <p:pic>
        <p:nvPicPr>
          <p:cNvPr id="4" name="Imatge 3" descr="images.jpg"/>
          <p:cNvPicPr>
            <a:picLocks noChangeAspect="1"/>
          </p:cNvPicPr>
          <p:nvPr/>
        </p:nvPicPr>
        <p:blipFill>
          <a:blip r:embed="rId2" cstate="print"/>
          <a:stretch>
            <a:fillRect/>
          </a:stretch>
        </p:blipFill>
        <p:spPr>
          <a:xfrm>
            <a:off x="395536" y="1556792"/>
            <a:ext cx="8413022" cy="4896544"/>
          </a:xfrm>
          <a:prstGeom prst="rect">
            <a:avLst/>
          </a:prstGeom>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395536" y="0"/>
            <a:ext cx="8291264" cy="1052736"/>
          </a:xfrm>
        </p:spPr>
        <p:txBody>
          <a:bodyPr>
            <a:normAutofit/>
          </a:bodyPr>
          <a:lstStyle/>
          <a:p>
            <a:r>
              <a:rPr lang="en-US" sz="4400" b="1" u="sng" dirty="0" smtClean="0">
                <a:solidFill>
                  <a:srgbClr val="FF0000"/>
                </a:solidFill>
              </a:rPr>
              <a:t>1.2 Augmented reality</a:t>
            </a:r>
            <a:endParaRPr lang="en-US" sz="4400" b="1" u="sng" dirty="0">
              <a:solidFill>
                <a:srgbClr val="FF0000"/>
              </a:solidFill>
            </a:endParaRPr>
          </a:p>
        </p:txBody>
      </p:sp>
      <p:sp>
        <p:nvSpPr>
          <p:cNvPr id="3" name="Contenidor de contingut 2"/>
          <p:cNvSpPr>
            <a:spLocks noGrp="1"/>
          </p:cNvSpPr>
          <p:nvPr>
            <p:ph sz="quarter" idx="1"/>
          </p:nvPr>
        </p:nvSpPr>
        <p:spPr>
          <a:xfrm>
            <a:off x="457200" y="1196752"/>
            <a:ext cx="8229600" cy="5258056"/>
          </a:xfrm>
        </p:spPr>
        <p:txBody>
          <a:bodyPr/>
          <a:lstStyle/>
          <a:p>
            <a:r>
              <a:rPr lang="en-US" b="1" dirty="0" smtClean="0"/>
              <a:t>OpenCV: </a:t>
            </a:r>
          </a:p>
          <a:p>
            <a:pPr>
              <a:buNone/>
            </a:pPr>
            <a:endParaRPr lang="en-US" sz="2200" dirty="0" smtClean="0"/>
          </a:p>
          <a:p>
            <a:pPr>
              <a:buNone/>
            </a:pPr>
            <a:endParaRPr lang="ca-ES" sz="2200" dirty="0" smtClean="0"/>
          </a:p>
          <a:p>
            <a:pPr>
              <a:buNone/>
            </a:pPr>
            <a:r>
              <a:rPr lang="en-US" dirty="0" smtClean="0"/>
              <a:t> </a:t>
            </a:r>
            <a:endParaRPr lang="ca-ES" dirty="0" smtClean="0"/>
          </a:p>
          <a:p>
            <a:pPr>
              <a:buNone/>
            </a:pPr>
            <a:endParaRPr lang="en-US" b="1" dirty="0" smtClean="0"/>
          </a:p>
          <a:p>
            <a:pPr>
              <a:buNone/>
            </a:pPr>
            <a:endParaRPr lang="en-US" b="1" dirty="0"/>
          </a:p>
        </p:txBody>
      </p:sp>
      <p:pic>
        <p:nvPicPr>
          <p:cNvPr id="4" name="Imatge 3" descr="180px-OpenCV_Logo_with_text.png"/>
          <p:cNvPicPr>
            <a:picLocks noChangeAspect="1"/>
          </p:cNvPicPr>
          <p:nvPr/>
        </p:nvPicPr>
        <p:blipFill>
          <a:blip r:embed="rId2" cstate="print"/>
          <a:stretch>
            <a:fillRect/>
          </a:stretch>
        </p:blipFill>
        <p:spPr>
          <a:xfrm>
            <a:off x="2771800" y="1484784"/>
            <a:ext cx="5647485" cy="46085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contingut 2"/>
          <p:cNvSpPr>
            <a:spLocks noGrp="1"/>
          </p:cNvSpPr>
          <p:nvPr>
            <p:ph sz="quarter" idx="1"/>
          </p:nvPr>
        </p:nvSpPr>
        <p:spPr>
          <a:xfrm>
            <a:off x="467544" y="620688"/>
            <a:ext cx="8229600" cy="5580112"/>
          </a:xfrm>
        </p:spPr>
        <p:txBody>
          <a:bodyPr/>
          <a:lstStyle/>
          <a:p>
            <a:pPr lvl="0"/>
            <a:r>
              <a:rPr lang="en-US" sz="2400" b="1" dirty="0" smtClean="0"/>
              <a:t>APPLICATIONS </a:t>
            </a:r>
          </a:p>
          <a:p>
            <a:pPr lvl="0">
              <a:buNone/>
            </a:pPr>
            <a:r>
              <a:rPr lang="en-US" sz="2400" b="1" dirty="0" smtClean="0"/>
              <a:t> </a:t>
            </a:r>
            <a:r>
              <a:rPr lang="en-US" sz="2400" dirty="0" smtClean="0"/>
              <a:t>2D and 3D feature toolkit  Egomotion estimation .</a:t>
            </a:r>
            <a:endParaRPr lang="ca-ES" sz="2400" dirty="0" smtClean="0"/>
          </a:p>
          <a:p>
            <a:endParaRPr lang="ca-ES" dirty="0"/>
          </a:p>
        </p:txBody>
      </p:sp>
      <p:pic>
        <p:nvPicPr>
          <p:cNvPr id="4" name="Imatge 3" descr="orange1.jpg"/>
          <p:cNvPicPr>
            <a:picLocks noChangeAspect="1"/>
          </p:cNvPicPr>
          <p:nvPr/>
        </p:nvPicPr>
        <p:blipFill>
          <a:blip r:embed="rId2" cstate="print"/>
          <a:stretch>
            <a:fillRect/>
          </a:stretch>
        </p:blipFill>
        <p:spPr>
          <a:xfrm>
            <a:off x="1115616" y="1988840"/>
            <a:ext cx="6480720" cy="4305049"/>
          </a:xfrm>
          <a:prstGeom prst="rect">
            <a:avLst/>
          </a:prstGeom>
          <a:solidFill>
            <a:srgbClr val="FFFFFF">
              <a:shade val="85000"/>
            </a:srgbClr>
          </a:solidFill>
          <a:ln w="190500" cap="rnd">
            <a:solidFill>
              <a:srgbClr val="3CCF23"/>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457200" y="0"/>
            <a:ext cx="8229600" cy="1340768"/>
          </a:xfrm>
        </p:spPr>
        <p:txBody>
          <a:bodyPr>
            <a:normAutofit/>
          </a:bodyPr>
          <a:lstStyle/>
          <a:p>
            <a:r>
              <a:rPr lang="en-US" sz="3600" b="1" u="sng" dirty="0" smtClean="0">
                <a:solidFill>
                  <a:srgbClr val="FF0000"/>
                </a:solidFill>
              </a:rPr>
              <a:t>1.3 Stereo Vision and multi-cam projections</a:t>
            </a:r>
            <a:endParaRPr lang="en-US" sz="3600" b="1" u="sng" dirty="0">
              <a:solidFill>
                <a:srgbClr val="FF0000"/>
              </a:solidFill>
            </a:endParaRPr>
          </a:p>
        </p:txBody>
      </p:sp>
      <p:sp>
        <p:nvSpPr>
          <p:cNvPr id="3" name="Contenidor de contingut 2"/>
          <p:cNvSpPr>
            <a:spLocks noGrp="1"/>
          </p:cNvSpPr>
          <p:nvPr>
            <p:ph sz="quarter" idx="1"/>
          </p:nvPr>
        </p:nvSpPr>
        <p:spPr>
          <a:xfrm>
            <a:off x="457200" y="1556792"/>
            <a:ext cx="8229600" cy="5301208"/>
          </a:xfrm>
        </p:spPr>
        <p:txBody>
          <a:bodyPr>
            <a:normAutofit lnSpcReduction="10000"/>
          </a:bodyPr>
          <a:lstStyle/>
          <a:p>
            <a:r>
              <a:rPr lang="ca-ES" sz="2400" b="1" dirty="0" smtClean="0"/>
              <a:t>3D </a:t>
            </a:r>
            <a:r>
              <a:rPr lang="en-US" sz="2400" b="1" dirty="0" smtClean="0"/>
              <a:t>reconstruction</a:t>
            </a:r>
            <a:endParaRPr lang="en-US" sz="2400" dirty="0" smtClean="0"/>
          </a:p>
          <a:p>
            <a:pPr>
              <a:buNone/>
            </a:pPr>
            <a:r>
              <a:rPr lang="en-US" sz="2400" dirty="0" smtClean="0"/>
              <a:t>   In computer vision and computer graphics, 3D reconstruction is the process of capturing the shape and appearance of real objects. This process can be accomplished either by active or passive methods.</a:t>
            </a:r>
          </a:p>
          <a:p>
            <a:r>
              <a:rPr lang="en-US" sz="2400" b="1" dirty="0" smtClean="0"/>
              <a:t>Pro Forma </a:t>
            </a:r>
            <a:endParaRPr lang="ca-ES" sz="2400" dirty="0" smtClean="0"/>
          </a:p>
          <a:p>
            <a:pPr>
              <a:buNone/>
            </a:pPr>
            <a:r>
              <a:rPr lang="ca-ES" sz="2400" dirty="0" smtClean="0"/>
              <a:t>    </a:t>
            </a:r>
            <a:r>
              <a:rPr lang="en-US" sz="2400" dirty="0" smtClean="0"/>
              <a:t>Pro FORMA (Probabilistic Feature-based On-line Rapid   Model Acquisition) The invention allows the dimensions of the object read only designated using any ordinary webcam, allowing you to rotate and move any object in front of the camera and be scanned in real time. Advanced mathematical calculations performed to generate three-dimensional views and so ignore any other object than the </a:t>
            </a:r>
            <a:r>
              <a:rPr lang="en-US" sz="2400" smtClean="0"/>
              <a:t>scanned object.</a:t>
            </a:r>
            <a:endParaRPr lang="ca-ES" sz="2400" dirty="0" smtClean="0"/>
          </a:p>
          <a:p>
            <a:endParaRPr lang="ca-ES" dirty="0"/>
          </a:p>
        </p:txBody>
      </p:sp>
    </p:spTree>
  </p:cSld>
  <p:clrMapOvr>
    <a:masterClrMapping/>
  </p:clrMapOvr>
  <p:transition>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at">
  <a:themeElements>
    <a:clrScheme name="Personalitzat 5">
      <a:dk1>
        <a:sysClr val="windowText" lastClr="000000"/>
      </a:dk1>
      <a:lt1>
        <a:sysClr val="window" lastClr="FFFFFF"/>
      </a:lt1>
      <a:dk2>
        <a:srgbClr val="666666"/>
      </a:dk2>
      <a:lt2>
        <a:srgbClr val="D2D2D2"/>
      </a:lt2>
      <a:accent1>
        <a:srgbClr val="FF0000"/>
      </a:accent1>
      <a:accent2>
        <a:srgbClr val="C00000"/>
      </a:accent2>
      <a:accent3>
        <a:srgbClr val="FF0000"/>
      </a:accent3>
      <a:accent4>
        <a:srgbClr val="C00000"/>
      </a:accent4>
      <a:accent5>
        <a:srgbClr val="FF0000"/>
      </a:accent5>
      <a:accent6>
        <a:srgbClr val="C00000"/>
      </a:accent6>
      <a:hlink>
        <a:srgbClr val="FF0000"/>
      </a:hlink>
      <a:folHlink>
        <a:srgbClr val="C00000"/>
      </a:folHlink>
    </a:clrScheme>
    <a:fontScheme name="Equitat">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at">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299</TotalTime>
  <Words>391</Words>
  <Application>Microsoft Office PowerPoint</Application>
  <PresentationFormat>Presentació en pantalla (4:3)</PresentationFormat>
  <Paragraphs>52</Paragraphs>
  <Slides>17</Slides>
  <Notes>0</Notes>
  <HiddenSlides>0</HiddenSlides>
  <MMClips>0</MMClips>
  <ScaleCrop>false</ScaleCrop>
  <HeadingPairs>
    <vt:vector size="4" baseType="variant">
      <vt:variant>
        <vt:lpstr>Tema</vt:lpstr>
      </vt:variant>
      <vt:variant>
        <vt:i4>1</vt:i4>
      </vt:variant>
      <vt:variant>
        <vt:lpstr>Títols de les diapositives</vt:lpstr>
      </vt:variant>
      <vt:variant>
        <vt:i4>17</vt:i4>
      </vt:variant>
    </vt:vector>
  </HeadingPairs>
  <TitlesOfParts>
    <vt:vector size="18" baseType="lpstr">
      <vt:lpstr>Equitat</vt:lpstr>
      <vt:lpstr>Maths in English: statistics and its applications </vt:lpstr>
      <vt:lpstr>Índex</vt:lpstr>
      <vt:lpstr>1. The artificial vision 1.1 Introduction to artificial vision</vt:lpstr>
      <vt:lpstr>Diapositiva 4</vt:lpstr>
      <vt:lpstr>Some applications</vt:lpstr>
      <vt:lpstr>Diapositiva 6</vt:lpstr>
      <vt:lpstr>1.2 Augmented reality</vt:lpstr>
      <vt:lpstr>Diapositiva 8</vt:lpstr>
      <vt:lpstr>1.3 Stereo Vision and multi-cam projections</vt:lpstr>
      <vt:lpstr>Diapositiva 10</vt:lpstr>
      <vt:lpstr>2. Virtual worlds 2.1 Second life</vt:lpstr>
      <vt:lpstr>Some features and examples</vt:lpstr>
      <vt:lpstr>Diapositiva 13</vt:lpstr>
      <vt:lpstr>2.2 Open wonderland</vt:lpstr>
      <vt:lpstr>Diapositiva 15</vt:lpstr>
      <vt:lpstr>2.3 Explain what is Open Scene graphs</vt:lpstr>
      <vt:lpstr>Diapositiva 17</vt:lpstr>
    </vt:vector>
  </TitlesOfParts>
  <Company>Departament d'Educació</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in english: statistics and its applications   </dc:title>
  <dc:creator>Generalitat de Catalunya</dc:creator>
  <cp:lastModifiedBy>Generalitat de Catalunya</cp:lastModifiedBy>
  <cp:revision>50</cp:revision>
  <dcterms:created xsi:type="dcterms:W3CDTF">2013-05-07T09:57:33Z</dcterms:created>
  <dcterms:modified xsi:type="dcterms:W3CDTF">2013-05-16T10:46:23Z</dcterms:modified>
</cp:coreProperties>
</file>