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56" r:id="rId4"/>
    <p:sldId id="268" r:id="rId5"/>
    <p:sldId id="257" r:id="rId6"/>
    <p:sldId id="258" r:id="rId7"/>
    <p:sldId id="259" r:id="rId8"/>
    <p:sldId id="260" r:id="rId9"/>
    <p:sldId id="263" r:id="rId10"/>
    <p:sldId id="265" r:id="rId11"/>
    <p:sldId id="266" r:id="rId12"/>
    <p:sldId id="261" r:id="rId13"/>
    <p:sldId id="269" r:id="rId14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2AB3-DF14-4CC7-B8FB-B8D27C8E4671}" type="datetimeFigureOut">
              <a:rPr lang="ca-ES" smtClean="0"/>
              <a:pPr/>
              <a:t>31/03/2017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2A91-1804-4C4B-A03F-33BE1F78209C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rKTEukeRc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4857760"/>
            <a:ext cx="6643734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a-ES" sz="4400" dirty="0" smtClean="0"/>
              <a:t>El cos humà:</a:t>
            </a:r>
          </a:p>
          <a:p>
            <a:pPr>
              <a:buNone/>
            </a:pPr>
            <a:r>
              <a:rPr lang="ca-ES" sz="4400" dirty="0" smtClean="0">
                <a:solidFill>
                  <a:schemeClr val="accent5">
                    <a:lumMod val="75000"/>
                  </a:schemeClr>
                </a:solidFill>
              </a:rPr>
              <a:t>Els </a:t>
            </a:r>
            <a:r>
              <a:rPr lang="ca-ES" sz="44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ca-ES" sz="4400" dirty="0" smtClean="0">
                <a:solidFill>
                  <a:schemeClr val="accent5">
                    <a:lumMod val="75000"/>
                  </a:schemeClr>
                </a:solidFill>
              </a:rPr>
              <a:t>parells i els seus òrgans</a:t>
            </a:r>
            <a:endParaRPr lang="ca-E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8" name="Picture 4" descr="Resultat d'imatges de el cos hum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86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4929222" cy="785817"/>
          </a:xfrm>
        </p:spPr>
        <p:txBody>
          <a:bodyPr>
            <a:normAutofit/>
          </a:bodyPr>
          <a:lstStyle/>
          <a:p>
            <a:r>
              <a:rPr lang="ca-ES" dirty="0" smtClean="0"/>
              <a:t>L’aparell locomotor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4071966" cy="478634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a-ES" sz="3800" b="1" dirty="0" smtClean="0"/>
              <a:t>· Els ossos</a:t>
            </a:r>
            <a:endParaRPr lang="ca-ES" sz="3800" dirty="0" smtClean="0"/>
          </a:p>
          <a:p>
            <a:pPr algn="l"/>
            <a:r>
              <a:rPr lang="ca-ES" dirty="0" smtClean="0"/>
              <a:t>Els </a:t>
            </a:r>
            <a:r>
              <a:rPr lang="ca-ES" b="1" dirty="0" smtClean="0"/>
              <a:t>ossos</a:t>
            </a:r>
            <a:r>
              <a:rPr lang="ca-ES" dirty="0" smtClean="0"/>
              <a:t> són unes peces dures i poc flexibles. </a:t>
            </a:r>
          </a:p>
          <a:p>
            <a:pPr algn="l"/>
            <a:endParaRPr lang="ca-ES" dirty="0"/>
          </a:p>
          <a:p>
            <a:pPr algn="l"/>
            <a:r>
              <a:rPr lang="ca-ES" dirty="0" smtClean="0"/>
              <a:t>Tenen tres funcions:</a:t>
            </a:r>
          </a:p>
          <a:p>
            <a:pPr algn="l">
              <a:buFontTx/>
              <a:buChar char="-"/>
            </a:pPr>
            <a:r>
              <a:rPr lang="ca-ES" dirty="0" smtClean="0"/>
              <a:t>Donar forma al cos</a:t>
            </a:r>
            <a:br>
              <a:rPr lang="ca-ES" dirty="0" smtClean="0"/>
            </a:br>
            <a:r>
              <a:rPr lang="ca-ES" dirty="0" smtClean="0"/>
              <a:t>- Protegir òrgans delicats com l'encèfal i el cor.</a:t>
            </a:r>
            <a:br>
              <a:rPr lang="ca-ES" dirty="0" smtClean="0"/>
            </a:br>
            <a:r>
              <a:rPr lang="ca-ES" dirty="0" smtClean="0"/>
              <a:t>- Fer possible el moviment.</a:t>
            </a:r>
          </a:p>
          <a:p>
            <a:pPr algn="l">
              <a:buFontTx/>
              <a:buChar char="-"/>
            </a:pPr>
            <a:endParaRPr lang="ca-ES" dirty="0"/>
          </a:p>
          <a:p>
            <a:pPr algn="l"/>
            <a:r>
              <a:rPr lang="ca-ES" dirty="0" smtClean="0"/>
              <a:t>El conjunt dels ossos forma l'</a:t>
            </a:r>
            <a:r>
              <a:rPr lang="ca-ES" b="1" dirty="0" smtClean="0"/>
              <a:t>esquelet</a:t>
            </a:r>
            <a:r>
              <a:rPr lang="ca-ES" dirty="0" smtClean="0"/>
              <a:t>.</a:t>
            </a:r>
          </a:p>
        </p:txBody>
      </p:sp>
      <p:pic>
        <p:nvPicPr>
          <p:cNvPr id="21506" name="Picture 2" descr="Resultat d'imatges de els os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3105" y="1285860"/>
            <a:ext cx="475089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4929222" cy="785817"/>
          </a:xfrm>
        </p:spPr>
        <p:txBody>
          <a:bodyPr>
            <a:normAutofit/>
          </a:bodyPr>
          <a:lstStyle/>
          <a:p>
            <a:r>
              <a:rPr lang="ca-ES" dirty="0" smtClean="0"/>
              <a:t>L’aparell locomotor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4071966" cy="478634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a-ES" b="1" dirty="0" smtClean="0"/>
              <a:t>· Els músculs</a:t>
            </a:r>
            <a:endParaRPr lang="ca-ES" dirty="0" smtClean="0"/>
          </a:p>
          <a:p>
            <a:pPr algn="l"/>
            <a:r>
              <a:rPr lang="ca-ES" dirty="0" smtClean="0"/>
              <a:t>Els </a:t>
            </a:r>
            <a:r>
              <a:rPr lang="ca-ES" b="1" dirty="0" smtClean="0"/>
              <a:t>músculs</a:t>
            </a:r>
            <a:r>
              <a:rPr lang="ca-ES" dirty="0" smtClean="0"/>
              <a:t> són la carn del cos. En general, són allargassats i acabats en unes fibres anomenades </a:t>
            </a:r>
            <a:r>
              <a:rPr lang="ca-ES" b="1" dirty="0" smtClean="0"/>
              <a:t>tendons</a:t>
            </a:r>
            <a:r>
              <a:rPr lang="ca-ES" dirty="0" smtClean="0"/>
              <a:t>, per on s'uneixen als ossos.</a:t>
            </a:r>
            <a:br>
              <a:rPr lang="ca-ES" dirty="0" smtClean="0"/>
            </a:br>
            <a:endParaRPr lang="ca-ES" dirty="0" smtClean="0"/>
          </a:p>
          <a:p>
            <a:pPr algn="l"/>
            <a:r>
              <a:rPr lang="ca-ES" dirty="0" smtClean="0"/>
              <a:t>Hi ha músculs que no participen en el moviment del cos. N'és un exemple el cor.</a:t>
            </a:r>
            <a:endParaRPr lang="ca-ES" dirty="0"/>
          </a:p>
        </p:txBody>
      </p:sp>
      <p:pic>
        <p:nvPicPr>
          <p:cNvPr id="23554" name="Picture 2" descr="Resultat d'imatges de els muscu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428868"/>
            <a:ext cx="456247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4929222" cy="785817"/>
          </a:xfrm>
        </p:spPr>
        <p:txBody>
          <a:bodyPr>
            <a:normAutofit/>
          </a:bodyPr>
          <a:lstStyle/>
          <a:p>
            <a:r>
              <a:rPr lang="ca-ES" dirty="0" smtClean="0"/>
              <a:t>El sistema nerviós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3500462" cy="192882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a-ES" dirty="0" smtClean="0"/>
              <a:t>El sistema nerviós serveix per rebre i transmetre informació de l’exterior, controlar les activitats corporals i elaborar el pensament.</a:t>
            </a:r>
            <a:endParaRPr lang="ca-ES" dirty="0"/>
          </a:p>
        </p:txBody>
      </p:sp>
      <p:pic>
        <p:nvPicPr>
          <p:cNvPr id="18434" name="Picture 2" descr="Resultat d'imatges de el sistema nervió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3802088" cy="2857520"/>
          </a:xfrm>
          <a:prstGeom prst="rect">
            <a:avLst/>
          </a:prstGeom>
          <a:noFill/>
        </p:spPr>
      </p:pic>
      <p:pic>
        <p:nvPicPr>
          <p:cNvPr id="18436" name="Picture 4" descr="Resultat d'imatges de el sistema nervió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3000396" cy="3150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858280" cy="785818"/>
          </a:xfrm>
        </p:spPr>
        <p:txBody>
          <a:bodyPr>
            <a:normAutofit fontScale="90000"/>
          </a:bodyPr>
          <a:lstStyle/>
          <a:p>
            <a:pPr algn="l"/>
            <a:r>
              <a:rPr lang="ca-ES" sz="3600" b="1" dirty="0" smtClean="0"/>
              <a:t>Els sentits</a:t>
            </a:r>
            <a:r>
              <a:rPr lang="ca-ES" sz="1800" dirty="0" smtClean="0"/>
              <a:t>: </a:t>
            </a:r>
            <a:r>
              <a:rPr lang="fr-FR" sz="2700" dirty="0" smtClean="0"/>
              <a:t>Els </a:t>
            </a:r>
            <a:r>
              <a:rPr lang="fr-FR" sz="2700" dirty="0" err="1" smtClean="0"/>
              <a:t>sentits</a:t>
            </a:r>
            <a:r>
              <a:rPr lang="fr-FR" sz="2700" dirty="0" smtClean="0"/>
              <a:t> </a:t>
            </a:r>
            <a:r>
              <a:rPr lang="fr-FR" sz="2700" dirty="0" err="1" smtClean="0"/>
              <a:t>són</a:t>
            </a:r>
            <a:r>
              <a:rPr lang="fr-FR" sz="2700" dirty="0" smtClean="0"/>
              <a:t> les </a:t>
            </a:r>
            <a:r>
              <a:rPr lang="fr-FR" sz="2700" dirty="0" err="1" smtClean="0"/>
              <a:t>funcions</a:t>
            </a:r>
            <a:r>
              <a:rPr lang="fr-FR" sz="2700" dirty="0" smtClean="0"/>
              <a:t>  </a:t>
            </a:r>
            <a:r>
              <a:rPr lang="fr-FR" sz="2700" dirty="0" err="1" smtClean="0"/>
              <a:t>fisiològiques</a:t>
            </a:r>
            <a:r>
              <a:rPr lang="fr-FR" sz="2700" dirty="0" smtClean="0"/>
              <a:t>  per les </a:t>
            </a:r>
            <a:r>
              <a:rPr lang="fr-FR" sz="2700" dirty="0" err="1" smtClean="0"/>
              <a:t>quals</a:t>
            </a:r>
            <a:r>
              <a:rPr lang="fr-FR" sz="2700" dirty="0" smtClean="0"/>
              <a:t> els </a:t>
            </a:r>
            <a:r>
              <a:rPr lang="fr-FR" sz="2700" dirty="0" err="1" smtClean="0"/>
              <a:t>éssers</a:t>
            </a:r>
            <a:r>
              <a:rPr lang="fr-FR" sz="2700" dirty="0" smtClean="0"/>
              <a:t> </a:t>
            </a:r>
            <a:r>
              <a:rPr lang="fr-FR" sz="2700" dirty="0" err="1" smtClean="0"/>
              <a:t>vius</a:t>
            </a:r>
            <a:r>
              <a:rPr lang="fr-FR" sz="2700" dirty="0" smtClean="0"/>
              <a:t> </a:t>
            </a:r>
            <a:r>
              <a:rPr lang="fr-FR" sz="2700" dirty="0" err="1" smtClean="0"/>
              <a:t>perceben</a:t>
            </a:r>
            <a:r>
              <a:rPr lang="fr-FR" sz="2700" dirty="0" smtClean="0"/>
              <a:t> el </a:t>
            </a:r>
            <a:r>
              <a:rPr lang="fr-FR" sz="2700" dirty="0" err="1" smtClean="0"/>
              <a:t>seu</a:t>
            </a:r>
            <a:r>
              <a:rPr lang="fr-FR" sz="2700" dirty="0" smtClean="0"/>
              <a:t> </a:t>
            </a:r>
            <a:r>
              <a:rPr lang="fr-FR" sz="2700" dirty="0" err="1" smtClean="0"/>
              <a:t>entorn</a:t>
            </a:r>
            <a:r>
              <a:rPr lang="fr-FR" sz="2700" dirty="0" smtClean="0"/>
              <a:t> i les </a:t>
            </a:r>
            <a:r>
              <a:rPr lang="fr-FR" sz="2700" dirty="0" err="1" smtClean="0"/>
              <a:t>seves</a:t>
            </a:r>
            <a:r>
              <a:rPr lang="fr-FR" sz="2700" dirty="0" smtClean="0"/>
              <a:t> </a:t>
            </a:r>
            <a:r>
              <a:rPr lang="fr-FR" sz="2700" dirty="0" err="1" smtClean="0"/>
              <a:t>característiques</a:t>
            </a:r>
            <a:r>
              <a:rPr lang="fr-FR" sz="2700" dirty="0" smtClean="0"/>
              <a:t>.</a:t>
            </a:r>
            <a:br>
              <a:rPr lang="fr-FR" sz="2700" dirty="0" smtClean="0"/>
            </a:br>
            <a:r>
              <a:rPr lang="fr-FR" sz="2700" dirty="0" smtClean="0"/>
              <a:t>Els </a:t>
            </a:r>
            <a:r>
              <a:rPr lang="fr-FR" sz="2700" dirty="0" err="1" smtClean="0"/>
              <a:t>éssers</a:t>
            </a:r>
            <a:r>
              <a:rPr lang="fr-FR" sz="2700" dirty="0" smtClean="0"/>
              <a:t> </a:t>
            </a:r>
            <a:r>
              <a:rPr lang="fr-FR" sz="2700" dirty="0" err="1" smtClean="0"/>
              <a:t>humans</a:t>
            </a:r>
            <a:r>
              <a:rPr lang="fr-FR" sz="2700" dirty="0" smtClean="0"/>
              <a:t> </a:t>
            </a:r>
            <a:r>
              <a:rPr lang="fr-FR" sz="2700" dirty="0" err="1" smtClean="0"/>
              <a:t>tenim</a:t>
            </a:r>
            <a:r>
              <a:rPr lang="fr-FR" sz="2700" dirty="0" smtClean="0"/>
              <a:t> </a:t>
            </a:r>
            <a:r>
              <a:rPr lang="fr-FR" sz="2700" b="1" dirty="0" err="1" smtClean="0"/>
              <a:t>cinc</a:t>
            </a:r>
            <a:r>
              <a:rPr lang="fr-FR" sz="2700" dirty="0" smtClean="0"/>
              <a:t> </a:t>
            </a:r>
            <a:r>
              <a:rPr lang="fr-FR" sz="2700" dirty="0" err="1" smtClean="0"/>
              <a:t>sentits</a:t>
            </a:r>
            <a:r>
              <a:rPr lang="fr-FR" sz="2700" dirty="0" smtClean="0"/>
              <a:t>.</a:t>
            </a:r>
            <a:endParaRPr lang="ca-ES" sz="2700" dirty="0"/>
          </a:p>
        </p:txBody>
      </p:sp>
      <p:pic>
        <p:nvPicPr>
          <p:cNvPr id="25602" name="Picture 2" descr="http://cmapspublic2.ihmc.us/rid=1MCZHNYDC-144YHD2-1S3D/Els%20cinc%20sentits.cmap?rid=1MCZHNYDC-144YHD2-1S3D&amp;partName=html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6969825" cy="478632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0" y="653483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hlinkClick r:id="rId3"/>
              </a:rPr>
              <a:t>Vídeo els cinc sentits</a:t>
            </a:r>
            <a:endParaRPr lang="ca-ES" dirty="0" smtClean="0"/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les extremita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2" y="2571744"/>
            <a:ext cx="3857628" cy="3857628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500034" y="571480"/>
            <a:ext cx="8001056" cy="10001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cos humà consta</a:t>
            </a:r>
            <a:r>
              <a:rPr kumimoji="0" lang="ca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tres parts: el cap, el tronc i les extremitats.</a:t>
            </a:r>
            <a:endParaRPr kumimoji="0" lang="ca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00034" y="1857364"/>
            <a:ext cx="6643734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cap el formen el crani i la cara.</a:t>
            </a:r>
            <a:endParaRPr kumimoji="0" lang="ca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00034" y="2786058"/>
            <a:ext cx="4786346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part superior</a:t>
            </a:r>
            <a:r>
              <a:rPr kumimoji="0" lang="ca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tronc es diu tòrax i la part inferior abdomen.</a:t>
            </a:r>
            <a:endParaRPr kumimoji="0" lang="ca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00034" y="4643446"/>
            <a:ext cx="4786346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extremitats són els braços i les cames.</a:t>
            </a:r>
            <a:endParaRPr kumimoji="0" lang="ca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4929222" cy="785817"/>
          </a:xfrm>
        </p:spPr>
        <p:txBody>
          <a:bodyPr/>
          <a:lstStyle/>
          <a:p>
            <a:r>
              <a:rPr lang="ca-ES" dirty="0" smtClean="0"/>
              <a:t>Els aparells de cos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7858180" cy="1357322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Un </a:t>
            </a:r>
            <a:r>
              <a:rPr lang="es-ES" b="1" dirty="0" err="1" smtClean="0"/>
              <a:t>aparell</a:t>
            </a:r>
            <a:r>
              <a:rPr lang="es-ES" dirty="0" smtClean="0"/>
              <a:t> </a:t>
            </a:r>
            <a:r>
              <a:rPr lang="es-ES" dirty="0" err="1" smtClean="0"/>
              <a:t>està</a:t>
            </a:r>
            <a:r>
              <a:rPr lang="es-ES" dirty="0" smtClean="0"/>
              <a:t> </a:t>
            </a:r>
            <a:r>
              <a:rPr lang="es-ES" dirty="0" err="1" smtClean="0"/>
              <a:t>format</a:t>
            </a:r>
            <a:r>
              <a:rPr lang="es-ES" dirty="0" smtClean="0"/>
              <a:t> per un </a:t>
            </a:r>
            <a:r>
              <a:rPr lang="es-ES" dirty="0" err="1" smtClean="0"/>
              <a:t>conjunt</a:t>
            </a:r>
            <a:r>
              <a:rPr lang="es-ES" dirty="0" smtClean="0"/>
              <a:t> </a:t>
            </a:r>
            <a:r>
              <a:rPr lang="es-ES" dirty="0" err="1" smtClean="0"/>
              <a:t>d'òrgans</a:t>
            </a:r>
            <a:r>
              <a:rPr lang="es-ES" dirty="0" smtClean="0"/>
              <a:t> que fan una </a:t>
            </a:r>
            <a:r>
              <a:rPr lang="es-ES" dirty="0" err="1" smtClean="0"/>
              <a:t>funció</a:t>
            </a:r>
            <a:r>
              <a:rPr lang="es-ES" dirty="0" smtClean="0"/>
              <a:t> comuna.</a:t>
            </a:r>
            <a:endParaRPr lang="ca-ES" dirty="0"/>
          </a:p>
        </p:txBody>
      </p:sp>
      <p:pic>
        <p:nvPicPr>
          <p:cNvPr id="10244" name="Picture 4" descr="Resultat d'imatges de aparells del 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43182"/>
            <a:ext cx="5929354" cy="399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714356"/>
            <a:ext cx="4929222" cy="785817"/>
          </a:xfrm>
        </p:spPr>
        <p:txBody>
          <a:bodyPr/>
          <a:lstStyle/>
          <a:p>
            <a:r>
              <a:rPr lang="ca-ES" dirty="0" smtClean="0"/>
              <a:t>L’aparell digestiu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2714620"/>
            <a:ext cx="4357718" cy="2143140"/>
          </a:xfrm>
        </p:spPr>
        <p:txBody>
          <a:bodyPr>
            <a:normAutofit/>
          </a:bodyPr>
          <a:lstStyle/>
          <a:p>
            <a:pPr algn="l"/>
            <a:r>
              <a:rPr lang="ca-ES" dirty="0" smtClean="0"/>
              <a:t>L’aparell digestiu serveix per transformar el menjar perquè serveixi d’aliment al cos.</a:t>
            </a:r>
            <a:endParaRPr lang="ca-ES" dirty="0"/>
          </a:p>
        </p:txBody>
      </p:sp>
      <p:pic>
        <p:nvPicPr>
          <p:cNvPr id="1026" name="Picture 2" descr="P:\PEAI\16 - 17\Bea\Naturals\El cos-organs i aparells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928670"/>
            <a:ext cx="3571900" cy="509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714356"/>
            <a:ext cx="4929222" cy="785817"/>
          </a:xfrm>
        </p:spPr>
        <p:txBody>
          <a:bodyPr/>
          <a:lstStyle/>
          <a:p>
            <a:r>
              <a:rPr lang="ca-ES" dirty="0" smtClean="0"/>
              <a:t>L’aparell respiratori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2786058"/>
            <a:ext cx="3929090" cy="185738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ca-ES" dirty="0" smtClean="0"/>
              <a:t>L’aparell respiratori serveix per captar l’oxigen (O</a:t>
            </a:r>
            <a:r>
              <a:rPr lang="ca-ES" sz="1300" dirty="0" smtClean="0"/>
              <a:t>2</a:t>
            </a:r>
            <a:r>
              <a:rPr lang="ca-ES" dirty="0" smtClean="0"/>
              <a:t>)de l’aire i eliminar el diòxid de carboni (CO</a:t>
            </a:r>
            <a:r>
              <a:rPr lang="ca-ES" sz="1300" dirty="0" smtClean="0"/>
              <a:t>2</a:t>
            </a:r>
            <a:r>
              <a:rPr lang="ca-ES" dirty="0" smtClean="0"/>
              <a:t>)</a:t>
            </a:r>
            <a:endParaRPr lang="ca-ES" dirty="0"/>
          </a:p>
        </p:txBody>
      </p:sp>
      <p:pic>
        <p:nvPicPr>
          <p:cNvPr id="2050" name="Picture 2" descr="P:\PEAI\16 - 17\Bea\Naturals\El cos-organs i aparells\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4357686" cy="461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4929222" cy="785817"/>
          </a:xfrm>
        </p:spPr>
        <p:txBody>
          <a:bodyPr/>
          <a:lstStyle/>
          <a:p>
            <a:r>
              <a:rPr lang="ca-ES" dirty="0" smtClean="0"/>
              <a:t>L’aparell circulatori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4143380"/>
            <a:ext cx="6143668" cy="2357454"/>
          </a:xfrm>
        </p:spPr>
        <p:txBody>
          <a:bodyPr>
            <a:normAutofit lnSpcReduction="10000"/>
          </a:bodyPr>
          <a:lstStyle/>
          <a:p>
            <a:pPr algn="l"/>
            <a:r>
              <a:rPr lang="ca-ES" dirty="0" smtClean="0"/>
              <a:t>La sang circula per l’aparell circulatori, que serveix per mantenir la temperatura corporal, per conduir l’aliment i l’oxigen, i que conté les defenses del cos.</a:t>
            </a:r>
            <a:endParaRPr lang="ca-ES" dirty="0"/>
          </a:p>
        </p:txBody>
      </p:sp>
      <p:pic>
        <p:nvPicPr>
          <p:cNvPr id="3074" name="Picture 2" descr="Resultat d'imatges de aparell circulatori"/>
          <p:cNvPicPr>
            <a:picLocks noChangeAspect="1" noChangeArrowheads="1"/>
          </p:cNvPicPr>
          <p:nvPr/>
        </p:nvPicPr>
        <p:blipFill>
          <a:blip r:embed="rId2" cstate="print"/>
          <a:srcRect l="21246" t="11650" r="23809" b="10683"/>
          <a:stretch>
            <a:fillRect/>
          </a:stretch>
        </p:blipFill>
        <p:spPr bwMode="auto">
          <a:xfrm>
            <a:off x="6357950" y="500042"/>
            <a:ext cx="2571768" cy="5143536"/>
          </a:xfrm>
          <a:prstGeom prst="rect">
            <a:avLst/>
          </a:prstGeom>
          <a:noFill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1142976" y="1714488"/>
            <a:ext cx="5214974" cy="2000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Està format per: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3200" dirty="0" smtClean="0">
                <a:solidFill>
                  <a:schemeClr val="tx1">
                    <a:tint val="75000"/>
                  </a:schemeClr>
                </a:solidFill>
              </a:rPr>
              <a:t>El cor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venes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3200" dirty="0" smtClean="0">
                <a:solidFill>
                  <a:schemeClr val="tx1">
                    <a:tint val="75000"/>
                  </a:schemeClr>
                </a:solidFill>
              </a:rPr>
              <a:t>Les artèries</a:t>
            </a:r>
            <a:endParaRPr kumimoji="0" lang="ca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4929222" cy="785817"/>
          </a:xfrm>
        </p:spPr>
        <p:txBody>
          <a:bodyPr/>
          <a:lstStyle/>
          <a:p>
            <a:r>
              <a:rPr lang="ca-ES" dirty="0" smtClean="0"/>
              <a:t>L’aparell excretor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4357718" cy="2857520"/>
          </a:xfrm>
        </p:spPr>
        <p:txBody>
          <a:bodyPr>
            <a:normAutofit lnSpcReduction="10000"/>
          </a:bodyPr>
          <a:lstStyle/>
          <a:p>
            <a:pPr algn="l"/>
            <a:r>
              <a:rPr lang="ca-ES" dirty="0" smtClean="0"/>
              <a:t>L’aparell excretor serveix per eliminar del cos diverses substàncies tòxiques, i per regular la hidratació i la temperatura del cos.</a:t>
            </a:r>
            <a:endParaRPr lang="ca-ES" dirty="0"/>
          </a:p>
        </p:txBody>
      </p:sp>
      <p:pic>
        <p:nvPicPr>
          <p:cNvPr id="16386" name="Picture 2" descr="Resultat d'imatges de aparell excre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93236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4929222" cy="785817"/>
          </a:xfrm>
        </p:spPr>
        <p:txBody>
          <a:bodyPr>
            <a:normAutofit/>
          </a:bodyPr>
          <a:lstStyle/>
          <a:p>
            <a:r>
              <a:rPr lang="ca-ES" dirty="0" smtClean="0"/>
              <a:t>L’aparell reproductor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3357586" cy="2428892"/>
          </a:xfrm>
        </p:spPr>
        <p:txBody>
          <a:bodyPr>
            <a:normAutofit fontScale="92500"/>
          </a:bodyPr>
          <a:lstStyle/>
          <a:p>
            <a:pPr algn="l"/>
            <a:r>
              <a:rPr lang="ca-ES" dirty="0" smtClean="0"/>
              <a:t>L’aparell reproductor </a:t>
            </a:r>
            <a:r>
              <a:rPr lang="ca-ES" dirty="0" smtClean="0"/>
              <a:t>serveix per relacionar-se sexualment i per formar nous éssers.</a:t>
            </a:r>
            <a:endParaRPr lang="ca-ES" dirty="0"/>
          </a:p>
        </p:txBody>
      </p:sp>
      <p:pic>
        <p:nvPicPr>
          <p:cNvPr id="17410" name="Picture 2" descr="Resultat d'imatges de sistema repoductor catal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71942"/>
            <a:ext cx="5514553" cy="2786058"/>
          </a:xfrm>
          <a:prstGeom prst="rect">
            <a:avLst/>
          </a:prstGeom>
          <a:noFill/>
        </p:spPr>
      </p:pic>
      <p:pic>
        <p:nvPicPr>
          <p:cNvPr id="6" name="5 Imagen" descr="aparell reproductor mascu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142984"/>
            <a:ext cx="407627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4929222" cy="785817"/>
          </a:xfrm>
        </p:spPr>
        <p:txBody>
          <a:bodyPr>
            <a:normAutofit/>
          </a:bodyPr>
          <a:lstStyle/>
          <a:p>
            <a:r>
              <a:rPr lang="ca-ES" dirty="0" smtClean="0"/>
              <a:t>L’aparell locomotor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1785926"/>
            <a:ext cx="6143668" cy="3857652"/>
          </a:xfrm>
        </p:spPr>
        <p:txBody>
          <a:bodyPr>
            <a:normAutofit/>
          </a:bodyPr>
          <a:lstStyle/>
          <a:p>
            <a:pPr algn="l"/>
            <a:r>
              <a:rPr lang="ca-ES" dirty="0" smtClean="0"/>
              <a:t>L'</a:t>
            </a:r>
            <a:r>
              <a:rPr lang="ca-ES" b="1" dirty="0" smtClean="0"/>
              <a:t>aparell locomotor</a:t>
            </a:r>
            <a:r>
              <a:rPr lang="ca-ES" dirty="0" smtClean="0"/>
              <a:t> és l'aparell encarregat del moviment del cos. Gràcies a l'aparell locomotor, podem moure el cos i desplaçar-nos. </a:t>
            </a:r>
          </a:p>
          <a:p>
            <a:pPr algn="l"/>
            <a:r>
              <a:rPr lang="ca-ES" dirty="0" smtClean="0"/>
              <a:t>Està format </a:t>
            </a:r>
            <a:r>
              <a:rPr lang="ca-ES" dirty="0" smtClean="0"/>
              <a:t>pels </a:t>
            </a:r>
            <a:r>
              <a:rPr lang="ca-ES" b="1" dirty="0" smtClean="0"/>
              <a:t>ossos</a:t>
            </a:r>
            <a:r>
              <a:rPr lang="ca-ES" dirty="0" smtClean="0"/>
              <a:t> i els </a:t>
            </a:r>
            <a:r>
              <a:rPr lang="ca-ES" b="1" dirty="0" smtClean="0"/>
              <a:t>músculs</a:t>
            </a:r>
            <a:r>
              <a:rPr lang="ca-ES" dirty="0" smtClean="0"/>
              <a:t>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331</Words>
  <Application>Microsoft Office PowerPoint</Application>
  <PresentationFormat>Presentació en pantalla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4" baseType="lpstr">
      <vt:lpstr>Tema de Office</vt:lpstr>
      <vt:lpstr>Presentació del PowerPoint</vt:lpstr>
      <vt:lpstr>Presentació del PowerPoint</vt:lpstr>
      <vt:lpstr>Els aparells de cos</vt:lpstr>
      <vt:lpstr>L’aparell digestiu</vt:lpstr>
      <vt:lpstr>L’aparell respiratori</vt:lpstr>
      <vt:lpstr>L’aparell circulatori</vt:lpstr>
      <vt:lpstr>L’aparell excretor</vt:lpstr>
      <vt:lpstr>L’aparell reproductor</vt:lpstr>
      <vt:lpstr>L’aparell locomotor</vt:lpstr>
      <vt:lpstr>L’aparell locomotor</vt:lpstr>
      <vt:lpstr>L’aparell locomotor</vt:lpstr>
      <vt:lpstr>El sistema nerviós</vt:lpstr>
      <vt:lpstr>Els sentits: Els sentits són les funcions  fisiològiques  per les quals els éssers vius perceben el seu entorn i les seves característiques. Els éssers humans tenim cinc sentits.</vt:lpstr>
    </vt:vector>
  </TitlesOfParts>
  <Company>Departament d' Educació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L’aparell digestiu</dc:title>
  <dc:creator>prof</dc:creator>
  <cp:lastModifiedBy>super</cp:lastModifiedBy>
  <cp:revision>14</cp:revision>
  <dcterms:created xsi:type="dcterms:W3CDTF">2017-03-15T12:20:29Z</dcterms:created>
  <dcterms:modified xsi:type="dcterms:W3CDTF">2017-03-31T08:31:56Z</dcterms:modified>
</cp:coreProperties>
</file>