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7.jpeg" ContentType="image/jpeg"/>
  <Override PartName="/ppt/media/image26.jpeg" ContentType="image/jpeg"/>
  <Override PartName="/ppt/media/image25.jpeg" ContentType="image/jpeg"/>
  <Override PartName="/ppt/media/image29.wmf" ContentType="image/x-wmf"/>
  <Override PartName="/ppt/media/image28.jpeg" ContentType="image/jpeg"/>
  <Override PartName="/ppt/media/image24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23.jpeg" ContentType="image/jpeg"/>
  <Override PartName="/ppt/media/image21.jpeg" ContentType="image/jpeg"/>
  <Override PartName="/ppt/media/image10.wmf" ContentType="image/x-wmf"/>
  <Override PartName="/ppt/media/image22.jpeg" ContentType="image/jpeg"/>
  <Override PartName="/ppt/media/image9.wmf" ContentType="image/x-wmf"/>
  <Override PartName="/ppt/media/image11.jpeg" ContentType="image/jpeg"/>
  <Override PartName="/ppt/media/image8.wmf" ContentType="image/x-wmf"/>
  <Override PartName="/ppt/media/image5.wmf" ContentType="image/x-wmf"/>
  <Override PartName="/ppt/media/image4.png" ContentType="image/png"/>
  <Override PartName="/ppt/media/image6.wmf" ContentType="image/x-wmf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7.wmf" ContentType="image/x-wmf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MX" sz="4400">
                <a:solidFill>
                  <a:srgbClr val="000000"/>
                </a:solidFill>
                <a:latin typeface="Calibri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14/03/15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338F4D-CA3F-43C5-AC81-5C923000CE6E}" type="slidenum">
              <a:rPr lang="es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MX" sz="32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MX" sz="24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MX" sz="2000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MX" sz="2000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MX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MX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MX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MX" sz="4400">
                <a:solidFill>
                  <a:srgbClr val="000000"/>
                </a:solidFill>
                <a:latin typeface="Calibri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MX" sz="3200">
                <a:solidFill>
                  <a:srgbClr val="000000"/>
                </a:solid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s-MX" sz="2800">
                <a:solidFill>
                  <a:srgbClr val="000000"/>
                </a:solidFill>
                <a:latin typeface="Calibri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MX" sz="2400">
                <a:solidFill>
                  <a:srgbClr val="000000"/>
                </a:solidFill>
                <a:latin typeface="Calibri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s-MX" sz="2000">
                <a:solidFill>
                  <a:srgbClr val="000000"/>
                </a:solidFill>
                <a:latin typeface="Calibri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s-MX" sz="2000">
                <a:solidFill>
                  <a:srgbClr val="000000"/>
                </a:solidFill>
                <a:latin typeface="Calibri"/>
              </a:rPr>
              <a:t>Quinto nivel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14/03/15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C627341-74C1-49E6-BBC9-E77A93F6D29D}" type="slidenum">
              <a:rPr lang="es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47640" y="2205000"/>
            <a:ext cx="5976720" cy="1800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9600">
                <a:solidFill>
                  <a:srgbClr val="000000"/>
                </a:solidFill>
                <a:latin typeface="Comic Sans MS"/>
              </a:rPr>
              <a:t>Emotions</a:t>
            </a:r>
            <a:endParaRPr/>
          </a:p>
        </p:txBody>
      </p:sp>
      <p:pic>
        <p:nvPicPr>
          <p:cNvPr id="79" name="Picture 4" descr=""/>
          <p:cNvPicPr/>
          <p:nvPr/>
        </p:nvPicPr>
        <p:blipFill>
          <a:blip r:embed="rId1"/>
          <a:stretch>
            <a:fillRect/>
          </a:stretch>
        </p:blipFill>
        <p:spPr>
          <a:xfrm rot="20242800">
            <a:off x="539640" y="765000"/>
            <a:ext cx="1223640" cy="1052280"/>
          </a:xfrm>
          <a:prstGeom prst="rect">
            <a:avLst/>
          </a:prstGeom>
          <a:ln>
            <a:noFill/>
          </a:ln>
        </p:spPr>
      </p:pic>
      <p:pic>
        <p:nvPicPr>
          <p:cNvPr id="80" name="Picture 5" descr=""/>
          <p:cNvPicPr/>
          <p:nvPr/>
        </p:nvPicPr>
        <p:blipFill>
          <a:blip r:embed="rId2"/>
          <a:stretch>
            <a:fillRect/>
          </a:stretch>
        </p:blipFill>
        <p:spPr>
          <a:xfrm rot="1206000">
            <a:off x="7308720" y="836280"/>
            <a:ext cx="1012320" cy="1069560"/>
          </a:xfrm>
          <a:prstGeom prst="rect">
            <a:avLst/>
          </a:prstGeom>
          <a:ln>
            <a:noFill/>
          </a:ln>
        </p:spPr>
      </p:pic>
      <p:pic>
        <p:nvPicPr>
          <p:cNvPr id="81" name="Picture 6" descr=""/>
          <p:cNvPicPr/>
          <p:nvPr/>
        </p:nvPicPr>
        <p:blipFill>
          <a:blip r:embed="rId3"/>
          <a:stretch>
            <a:fillRect/>
          </a:stretch>
        </p:blipFill>
        <p:spPr>
          <a:xfrm rot="1383000">
            <a:off x="826920" y="4868640"/>
            <a:ext cx="963360" cy="1015560"/>
          </a:xfrm>
          <a:prstGeom prst="rect">
            <a:avLst/>
          </a:prstGeom>
          <a:ln>
            <a:noFill/>
          </a:ln>
        </p:spPr>
      </p:pic>
      <p:pic>
        <p:nvPicPr>
          <p:cNvPr id="82" name="Picture 7" descr=""/>
          <p:cNvPicPr/>
          <p:nvPr/>
        </p:nvPicPr>
        <p:blipFill>
          <a:blip r:embed="rId4"/>
          <a:stretch>
            <a:fillRect/>
          </a:stretch>
        </p:blipFill>
        <p:spPr>
          <a:xfrm rot="20505600">
            <a:off x="7092720" y="4868640"/>
            <a:ext cx="1120320" cy="1153800"/>
          </a:xfrm>
          <a:prstGeom prst="rect">
            <a:avLst/>
          </a:prstGeom>
          <a:ln>
            <a:noFill/>
          </a:ln>
        </p:spPr>
      </p:pic>
      <p:pic>
        <p:nvPicPr>
          <p:cNvPr id="83" name="Picture 8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851280" y="907920"/>
            <a:ext cx="1368000" cy="1117080"/>
          </a:xfrm>
          <a:prstGeom prst="rect">
            <a:avLst/>
          </a:prstGeom>
          <a:ln>
            <a:noFill/>
          </a:ln>
        </p:spPr>
      </p:pic>
      <p:pic>
        <p:nvPicPr>
          <p:cNvPr id="84" name="Picture 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3924360" y="4076640"/>
            <a:ext cx="1223640" cy="116964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324000" y="6093000"/>
            <a:ext cx="8640360" cy="639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Images from the SEAL pack: http://www.bandapilot.org.uk/pages/seal/ws_photocards.html</a:t>
            </a:r>
            <a:endParaRPr/>
          </a:p>
        </p:txBody>
      </p:sp>
    </p:spTree>
  </p:cSld>
  <p:transition spd="med"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280" y="1700280"/>
            <a:ext cx="6257520" cy="417168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468360" y="274680"/>
            <a:ext cx="8218080" cy="128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I think he wants to be picked. He is looking ……………………..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2916360" y="5950080"/>
            <a:ext cx="29523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Hopeful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280" y="1484280"/>
            <a:ext cx="6840000" cy="445572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468360" y="40464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I think that the boy on the left wishes he had that top. He looks like he is feeling ………..</a:t>
            </a:r>
            <a:r>
              <a:rPr b="1" lang="es-MX" sz="4000">
                <a:solidFill>
                  <a:srgbClr val="000000"/>
                </a:solidFill>
                <a:latin typeface="Kidprint"/>
              </a:rPr>
              <a:t> 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2916360" y="6021360"/>
            <a:ext cx="2952360" cy="63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Jealous</a:t>
            </a:r>
            <a:endParaRPr/>
          </a:p>
        </p:txBody>
      </p:sp>
    </p:spTree>
  </p:cSld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280" y="1413000"/>
            <a:ext cx="6697440" cy="4482720"/>
          </a:xfrm>
          <a:prstGeom prst="rect">
            <a:avLst/>
          </a:prstGeom>
          <a:ln>
            <a:noFill/>
          </a:ln>
        </p:spPr>
      </p:pic>
      <p:sp>
        <p:nvSpPr>
          <p:cNvPr id="117" name="TextShape 1"/>
          <p:cNvSpPr txBox="1"/>
          <p:nvPr/>
        </p:nvSpPr>
        <p:spPr>
          <a:xfrm>
            <a:off x="468360" y="189000"/>
            <a:ext cx="8229240" cy="1152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The other girls won’t let her join in. She is feeling ………………………….</a:t>
            </a:r>
            <a:r>
              <a:rPr b="1" lang="es-MX" sz="4000">
                <a:solidFill>
                  <a:srgbClr val="000000"/>
                </a:solidFill>
                <a:latin typeface="Kidprint"/>
              </a:rPr>
              <a:t> 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2771640" y="5950080"/>
            <a:ext cx="35301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Left out</a:t>
            </a:r>
            <a:endParaRPr/>
          </a:p>
        </p:txBody>
      </p:sp>
    </p:spTree>
  </p:cSld>
  <p:timing>
    <p:tnLst>
      <p:par>
        <p:cTn id="171" dur="indefinite" restart="never" nodeType="tmRoot">
          <p:childTnLst>
            <p:seq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43280" y="1413000"/>
            <a:ext cx="3477960" cy="460800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468360" y="189000"/>
            <a:ext cx="8229240" cy="1152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Look at this bundle of loveliness. This baby is feeling …………..</a:t>
            </a:r>
            <a:r>
              <a:rPr b="1" lang="es-MX" sz="4000">
                <a:solidFill>
                  <a:srgbClr val="000000"/>
                </a:solidFill>
                <a:latin typeface="Kidprint"/>
              </a:rPr>
              <a:t> 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2843280" y="6093000"/>
            <a:ext cx="3530160" cy="563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Loved</a:t>
            </a:r>
            <a:endParaRPr/>
          </a:p>
        </p:txBody>
      </p:sp>
    </p:spTree>
  </p:cSld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280" y="1484280"/>
            <a:ext cx="6768720" cy="451296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468360" y="189000"/>
            <a:ext cx="8218080" cy="122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The teacher is showing everyone his work. I bet he feels ……………..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2916360" y="6093000"/>
            <a:ext cx="2952360" cy="563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Proud</a:t>
            </a:r>
            <a:endParaRPr/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16000" y="1484280"/>
            <a:ext cx="6841800" cy="443052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468360" y="189000"/>
            <a:ext cx="8218080" cy="122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Oh dear I wonder what has happened. They both look …………..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2916360" y="6093000"/>
            <a:ext cx="2952360" cy="563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Sad</a:t>
            </a:r>
            <a:endParaRPr/>
          </a:p>
        </p:txBody>
      </p:sp>
    </p:spTree>
  </p:cSld>
  <p:timing>
    <p:tnLst>
      <p:par>
        <p:cTn id="210" dur="indefinite" restart="never" nodeType="tmRoot">
          <p:childTnLst>
            <p:seq>
              <p:cTn id="211" dur="indefinite" nodeType="mainSeq">
                <p:childTnLst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000" y="1413000"/>
            <a:ext cx="6481440" cy="4530240"/>
          </a:xfrm>
          <a:prstGeom prst="rect">
            <a:avLst/>
          </a:prstGeom>
          <a:ln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I think they’ve been watching horror films. They both look …………….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2916360" y="5950080"/>
            <a:ext cx="29523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Scared</a:t>
            </a:r>
            <a:endParaRPr/>
          </a:p>
        </p:txBody>
      </p:sp>
    </p:spTree>
  </p:cSld>
  <p:timing>
    <p:tnLst>
      <p:par>
        <p:cTn id="223" dur="indefinite" restart="never" nodeType="tmRoot">
          <p:childTnLst>
            <p:seq>
              <p:cTn id="224" dur="indefinite" nodeType="mainSeq">
                <p:childTnLst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1341360"/>
            <a:ext cx="6984720" cy="469872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Did something just happen that he wasn’t expecting. He looks ………….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2268360" y="5950080"/>
            <a:ext cx="417492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Surprised</a:t>
            </a:r>
            <a:endParaRPr/>
          </a:p>
        </p:txBody>
      </p:sp>
    </p:spTree>
  </p:cSld>
  <p:timing>
    <p:tnLst>
      <p:par>
        <p:cTn id="236" dur="indefinite" restart="never" nodeType="tmRoot">
          <p:childTnLst>
            <p:seq>
              <p:cTn id="237" dur="indefinite" nodeType="mainSeq">
                <p:childTnLst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42920" y="1268280"/>
            <a:ext cx="6805080" cy="454320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I think he has the weight on his shoulders. He looks ……………………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2916360" y="5950080"/>
            <a:ext cx="29523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Worried</a:t>
            </a:r>
            <a:endParaRPr/>
          </a:p>
        </p:txBody>
      </p:sp>
    </p:spTree>
  </p:cSld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000" y="1628640"/>
            <a:ext cx="6408360" cy="410508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Not a care in the world, curled up with a good book. She looks …………………….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2916360" y="5950080"/>
            <a:ext cx="29523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Relaxed</a:t>
            </a:r>
            <a:endParaRPr/>
          </a:p>
        </p:txBody>
      </p:sp>
    </p:spTree>
  </p:cSld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2800">
                <a:solidFill>
                  <a:srgbClr val="000000"/>
                </a:solidFill>
                <a:latin typeface="Comic Sans MS"/>
              </a:rPr>
              <a:t>I don’t think it’s a good idea to talk now. She looks like she is feeling …………………</a:t>
            </a:r>
            <a:endParaRPr/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19280" y="1268280"/>
            <a:ext cx="5735160" cy="448416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2916360" y="5805360"/>
            <a:ext cx="2952360" cy="85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Angry</a:t>
            </a:r>
            <a:endParaRPr/>
          </a:p>
        </p:txBody>
      </p:sp>
    </p:spTree>
  </p:cSld>
  <p:transition spd="med">
    <p:wipe dir="d"/>
  </p:transition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1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1341360"/>
            <a:ext cx="3768480" cy="416196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4356000" y="404640"/>
            <a:ext cx="4608000" cy="3239640"/>
          </a:xfrm>
          <a:prstGeom prst="wedgeRoundRectCallout">
            <a:avLst>
              <a:gd name="adj1" fmla="val -51583"/>
              <a:gd name="adj2" fmla="val 62005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 sz="2800">
                <a:solidFill>
                  <a:srgbClr val="000000"/>
                </a:solidFill>
                <a:latin typeface="Comic Sans MS"/>
              </a:rPr>
              <a:t>Together, look through the slide show and tell me about one occasion that you have felt one of these emotions</a:t>
            </a:r>
            <a:endParaRPr/>
          </a:p>
        </p:txBody>
      </p:sp>
    </p:spTree>
  </p:cSld>
  <p:timing>
    <p:tnLst>
      <p:par>
        <p:cTn id="275" dur="indefinite" restart="never" nodeType="tmRoot">
          <p:childTnLst>
            <p:seq>
              <p:cTn id="276" dur="indefinite" nodeType="mainSeq">
                <p:childTnLst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after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8920" y="1484280"/>
            <a:ext cx="6473520" cy="431604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What a face. I think he needs to find something to do. He looks ………………….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2916360" y="5805360"/>
            <a:ext cx="2952360" cy="85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Bored</a:t>
            </a:r>
            <a:endParaRPr/>
          </a:p>
        </p:txBody>
      </p:sp>
    </p:spTree>
  </p:cSld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Maybe I should explain things more clearly because she looks …………………………</a:t>
            </a:r>
            <a:endParaRPr/>
          </a:p>
        </p:txBody>
      </p:sp>
      <p:pic>
        <p:nvPicPr>
          <p:cNvPr id="93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56000" y="1341360"/>
            <a:ext cx="3816000" cy="453528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1547640" y="5805360"/>
            <a:ext cx="5976720" cy="85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Confused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1413000"/>
            <a:ext cx="7184520" cy="453672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468360" y="189000"/>
            <a:ext cx="8229240" cy="1152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That group of boys are being horrible and they are making the boy sat down feel …………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2195640" y="5805360"/>
            <a:ext cx="4608000" cy="85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Embarrassed</a:t>
            </a:r>
            <a:endParaRPr/>
          </a:p>
        </p:txBody>
      </p:sp>
    </p:spTree>
  </p:cSld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76360" y="1484280"/>
            <a:ext cx="6186240" cy="412380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457200" y="274680"/>
            <a:ext cx="8229240" cy="850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I think all her Christmas’s have come at once. She looks …………………..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2916360" y="5805360"/>
            <a:ext cx="2952360" cy="85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Excited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000" y="1413000"/>
            <a:ext cx="6408360" cy="427176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468360" y="189000"/>
            <a:ext cx="8229240" cy="1152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Something isn’t going right for someone. She is getting …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2340000" y="5805360"/>
            <a:ext cx="4463640" cy="85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Frustrated</a:t>
            </a:r>
            <a:endParaRPr/>
          </a:p>
        </p:txBody>
      </p:sp>
    </p:spTree>
  </p:cSld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00" y="1484280"/>
            <a:ext cx="4824000" cy="445248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468360" y="189000"/>
            <a:ext cx="8229240" cy="1152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I wonder what his mum will say? I wonder if he’s feeling ………………………?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2771640" y="5950080"/>
            <a:ext cx="35301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Guilty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27280" y="1197000"/>
            <a:ext cx="3960360" cy="4752720"/>
          </a:xfrm>
          <a:prstGeom prst="rect">
            <a:avLst/>
          </a:prstGeom>
          <a:ln>
            <a:noFill/>
          </a:ln>
        </p:spPr>
      </p:pic>
      <p:sp>
        <p:nvSpPr>
          <p:cNvPr id="108" name="TextShape 1"/>
          <p:cNvSpPr txBox="1"/>
          <p:nvPr/>
        </p:nvSpPr>
        <p:spPr>
          <a:xfrm>
            <a:off x="468360" y="189000"/>
            <a:ext cx="8229240" cy="1152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s-MX" sz="3200">
                <a:solidFill>
                  <a:srgbClr val="000000"/>
                </a:solidFill>
                <a:latin typeface="Comic Sans MS"/>
              </a:rPr>
              <a:t>Wow this looks fun. Both the boys look …………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2771640" y="5950080"/>
            <a:ext cx="3530160" cy="70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omic Sans MS"/>
              </a:rPr>
              <a:t>Happy</a:t>
            </a:r>
            <a:endParaRPr/>
          </a:p>
        </p:txBody>
      </p:sp>
    </p:spTree>
  </p:cSld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