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9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43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D070-6355-4F80-AEC8-EE8CD6DF200A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8DA9-B11D-424E-95C4-7A608D81255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B42A-D63C-4A5C-B9D5-5B19FF26550E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C431-7CF4-43DE-A3D3-F8C0C2F1634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9B7A-2D73-4F71-BBE5-46FF83C22D6B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6ECA-2D8B-43DE-84C5-C4D98C85523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95A9-7A75-450C-A667-C62E00169822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2A5B-881A-40BC-B98A-65230D3B9E1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7508-B0E8-4892-A106-C7413B4E4AFE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CDB4-D596-4096-857C-91AE85285AA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021C-4149-484C-B6DF-2977F37EB1E5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ECE6-C5F1-4669-86A4-7A718725E14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8FE3-4C09-41F5-80BA-3E0675711309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5CC8-397C-4668-A23A-13DDA9175A1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9B30-C828-4D9C-9675-7E0F0745C4A8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CBA1-9195-4E2A-830A-C8A8371F3AB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AB74-6B35-495F-988A-6E628CB307AD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584E7-58AC-4DA7-AFE8-91FD610485A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24C6-3432-435C-B673-F4CDF2F44132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B7BE-D005-448F-8637-3EB61AF8993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19FD-FBA7-4978-B67A-2635A3005305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F9A6A-61D5-4E20-A5A2-1965A128F12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F4A7C6-B745-48E6-961B-106DD4FB9603}" type="datetimeFigureOut">
              <a:rPr lang="es-ES"/>
              <a:pPr>
                <a:defRPr/>
              </a:pPr>
              <a:t>29/11/2011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89979C-CD97-4AA2-BD72-FA27E10470B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6600" dirty="0" smtClean="0"/>
              <a:t>El primer nou-cents </a:t>
            </a:r>
            <a:br>
              <a:rPr lang="ca-ES" sz="6600" dirty="0" smtClean="0"/>
            </a:br>
            <a:r>
              <a:rPr lang="ca-ES" sz="6600" dirty="0" smtClean="0"/>
              <a:t>i la Mancomunitat.</a:t>
            </a:r>
            <a:endParaRPr lang="ca-E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3058074" y="5211095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Ò</a:t>
            </a:r>
            <a:r>
              <a:rPr lang="es-ES" sz="2200" b="1" dirty="0" smtClean="0"/>
              <a:t>scar Costa Ruibal</a:t>
            </a:r>
            <a:endParaRPr lang="es-E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/>
          <a:lstStyle/>
          <a:p>
            <a:pPr algn="ctr"/>
            <a:r>
              <a:rPr lang="es-ES" dirty="0" smtClean="0"/>
              <a:t>Dos </a:t>
            </a:r>
            <a:r>
              <a:rPr lang="es-ES" dirty="0" err="1" smtClean="0"/>
              <a:t>regeneracionismes</a:t>
            </a:r>
            <a:r>
              <a:rPr lang="es-ES" dirty="0" smtClean="0"/>
              <a:t> </a:t>
            </a:r>
            <a:r>
              <a:rPr lang="es-ES" dirty="0" err="1" smtClean="0"/>
              <a:t>enfrontats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ESPANYA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smtClean="0"/>
              <a:t>CATALUNYA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129110"/>
          </a:xfrm>
        </p:spPr>
        <p:txBody>
          <a:bodyPr/>
          <a:lstStyle/>
          <a:p>
            <a:pPr>
              <a:buNone/>
            </a:pPr>
            <a:endParaRPr lang="es-ES" smtClean="0"/>
          </a:p>
          <a:p>
            <a:endParaRPr lang="es-ES" smtClean="0"/>
          </a:p>
          <a:p>
            <a:endParaRPr lang="es-ES" smtClean="0"/>
          </a:p>
          <a:p>
            <a:r>
              <a:rPr lang="es-ES" smtClean="0"/>
              <a:t>Extensió d’un sentiment pesimista del destí nacional.(Generació del 98)</a:t>
            </a:r>
          </a:p>
          <a:p>
            <a:r>
              <a:rPr lang="es-ES" smtClean="0"/>
              <a:t>Crisis de la Restauració: Oligarquia i caciquisme (Joaquín Costa).</a:t>
            </a:r>
          </a:p>
          <a:p>
            <a:r>
              <a:rPr lang="es-ES" smtClean="0"/>
              <a:t>Fragmentació dels partits del torn.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Creixent</a:t>
            </a:r>
            <a:r>
              <a:rPr lang="es-ES" dirty="0" smtClean="0"/>
              <a:t> </a:t>
            </a:r>
            <a:r>
              <a:rPr lang="es-ES" dirty="0" err="1" smtClean="0"/>
              <a:t>sentiment</a:t>
            </a:r>
            <a:r>
              <a:rPr lang="es-ES" dirty="0" smtClean="0"/>
              <a:t> anti </a:t>
            </a:r>
            <a:r>
              <a:rPr lang="es-ES" dirty="0" err="1" smtClean="0"/>
              <a:t>castellà</a:t>
            </a:r>
            <a:r>
              <a:rPr lang="es-ES" dirty="0" smtClean="0"/>
              <a:t>. (Maragall, “La </a:t>
            </a:r>
            <a:r>
              <a:rPr lang="es-ES" dirty="0" err="1" smtClean="0"/>
              <a:t>morta</a:t>
            </a:r>
            <a:r>
              <a:rPr lang="es-ES" dirty="0" smtClean="0"/>
              <a:t>”).</a:t>
            </a:r>
          </a:p>
          <a:p>
            <a:r>
              <a:rPr lang="es-ES" dirty="0" err="1" smtClean="0"/>
              <a:t>Mobilització</a:t>
            </a:r>
            <a:r>
              <a:rPr lang="es-ES" dirty="0" smtClean="0"/>
              <a:t> </a:t>
            </a:r>
            <a:r>
              <a:rPr lang="es-ES" dirty="0" err="1" smtClean="0"/>
              <a:t>ciutadana</a:t>
            </a:r>
            <a:r>
              <a:rPr lang="es-ES" dirty="0" smtClean="0"/>
              <a:t>: “</a:t>
            </a:r>
            <a:r>
              <a:rPr lang="es-ES" dirty="0" err="1" smtClean="0"/>
              <a:t>tancament</a:t>
            </a:r>
            <a:r>
              <a:rPr lang="es-ES" dirty="0" smtClean="0"/>
              <a:t> de </a:t>
            </a:r>
            <a:r>
              <a:rPr lang="es-ES" dirty="0" err="1" smtClean="0"/>
              <a:t>caixes</a:t>
            </a:r>
            <a:r>
              <a:rPr lang="es-ES" dirty="0" smtClean="0"/>
              <a:t>”. </a:t>
            </a:r>
          </a:p>
          <a:p>
            <a:r>
              <a:rPr lang="es-ES" dirty="0" err="1" smtClean="0"/>
              <a:t>Irrupció</a:t>
            </a:r>
            <a:r>
              <a:rPr lang="es-ES" dirty="0" smtClean="0"/>
              <a:t> del </a:t>
            </a:r>
            <a:r>
              <a:rPr lang="es-ES" dirty="0" err="1" smtClean="0"/>
              <a:t>catalanisme</a:t>
            </a:r>
            <a:r>
              <a:rPr lang="es-ES" dirty="0" smtClean="0"/>
              <a:t> en política.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6 Imagen" descr="http://t0.gstatic.com/images?q=tbn:ANd9GcTqFVCh9FvOUldBk9MAMajrivAAy_gbgqQnXtk5MphWEop1m7XgJ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22663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://t0.gstatic.com/images?q=tbn:ANd9GcRqbVuxkpZtPjwEIE7Csfom1K1u28BbTnXfo7XyVwiZkNURXS0ol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71612"/>
            <a:ext cx="1526540" cy="21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ca-ES" dirty="0" smtClean="0"/>
              <a:t>Els intents de redreçar el </a:t>
            </a:r>
            <a:r>
              <a:rPr lang="ca-ES" dirty="0" err="1" smtClean="0"/>
              <a:t>règimen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Partit</a:t>
            </a:r>
            <a:r>
              <a:rPr lang="es-ES" dirty="0" smtClean="0"/>
              <a:t> Conservador </a:t>
            </a:r>
            <a:r>
              <a:rPr lang="es-ES" dirty="0" err="1" smtClean="0"/>
              <a:t>Dinàstic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1916832"/>
            <a:ext cx="4041775" cy="654843"/>
          </a:xfrm>
        </p:spPr>
        <p:txBody>
          <a:bodyPr/>
          <a:lstStyle/>
          <a:p>
            <a:r>
              <a:rPr lang="es-ES" dirty="0" err="1" smtClean="0"/>
              <a:t>Partit</a:t>
            </a:r>
            <a:r>
              <a:rPr lang="es-ES" dirty="0" smtClean="0"/>
              <a:t> Liberal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67544" y="2636912"/>
            <a:ext cx="4040188" cy="3845720"/>
          </a:xfrm>
        </p:spPr>
        <p:txBody>
          <a:bodyPr/>
          <a:lstStyle/>
          <a:p>
            <a:r>
              <a:rPr lang="es-ES" b="1" dirty="0" smtClean="0"/>
              <a:t>Francisco </a:t>
            </a:r>
            <a:r>
              <a:rPr lang="es-ES" b="1" dirty="0" err="1" smtClean="0"/>
              <a:t>Silvela</a:t>
            </a:r>
            <a:r>
              <a:rPr lang="es-ES" b="1" dirty="0" smtClean="0"/>
              <a:t> </a:t>
            </a:r>
            <a:r>
              <a:rPr lang="es-ES" dirty="0" smtClean="0"/>
              <a:t>(1899).Fracasa  </a:t>
            </a:r>
            <a:r>
              <a:rPr lang="es-ES" dirty="0" err="1" smtClean="0"/>
              <a:t>arran</a:t>
            </a:r>
            <a:r>
              <a:rPr lang="es-ES" dirty="0" smtClean="0"/>
              <a:t>  el “</a:t>
            </a:r>
            <a:r>
              <a:rPr lang="es-ES" dirty="0" err="1" smtClean="0"/>
              <a:t>tancament</a:t>
            </a:r>
            <a:r>
              <a:rPr lang="es-ES" dirty="0" smtClean="0"/>
              <a:t> de </a:t>
            </a:r>
            <a:r>
              <a:rPr lang="es-ES" dirty="0" err="1" smtClean="0"/>
              <a:t>caixes</a:t>
            </a:r>
            <a:r>
              <a:rPr lang="es-ES" dirty="0" smtClean="0"/>
              <a:t>”.</a:t>
            </a:r>
          </a:p>
          <a:p>
            <a:r>
              <a:rPr lang="es-ES" b="1" dirty="0" smtClean="0"/>
              <a:t>Antoni Maura</a:t>
            </a:r>
            <a:r>
              <a:rPr lang="es-ES" dirty="0" smtClean="0"/>
              <a:t>: </a:t>
            </a:r>
          </a:p>
          <a:p>
            <a:pPr>
              <a:buNone/>
            </a:pPr>
            <a:r>
              <a:rPr lang="es-ES" dirty="0" smtClean="0"/>
              <a:t>    </a:t>
            </a:r>
            <a:r>
              <a:rPr lang="es-ES" dirty="0" err="1" smtClean="0"/>
              <a:t>Govern</a:t>
            </a:r>
            <a:r>
              <a:rPr lang="es-ES" dirty="0" smtClean="0"/>
              <a:t> </a:t>
            </a:r>
            <a:r>
              <a:rPr lang="es-ES" dirty="0" err="1" smtClean="0"/>
              <a:t>curt</a:t>
            </a:r>
            <a:r>
              <a:rPr lang="es-ES" dirty="0" smtClean="0"/>
              <a:t> (1903-1904); </a:t>
            </a:r>
            <a:r>
              <a:rPr lang="es-ES" dirty="0" err="1" smtClean="0"/>
              <a:t>Govern</a:t>
            </a:r>
            <a:r>
              <a:rPr lang="es-ES" dirty="0" smtClean="0"/>
              <a:t> </a:t>
            </a:r>
            <a:r>
              <a:rPr lang="es-ES" dirty="0" err="1" smtClean="0"/>
              <a:t>llarg</a:t>
            </a:r>
            <a:r>
              <a:rPr lang="es-ES" dirty="0" smtClean="0"/>
              <a:t> (1907-1909): reforma </a:t>
            </a:r>
            <a:r>
              <a:rPr lang="es-ES" dirty="0" err="1" smtClean="0"/>
              <a:t>llei</a:t>
            </a:r>
            <a:r>
              <a:rPr lang="es-ES" dirty="0" smtClean="0"/>
              <a:t> electoral </a:t>
            </a:r>
            <a:r>
              <a:rPr lang="es-ES" dirty="0" err="1" smtClean="0"/>
              <a:t>electoral</a:t>
            </a:r>
            <a:r>
              <a:rPr lang="es-ES" dirty="0" smtClean="0"/>
              <a:t>; </a:t>
            </a:r>
            <a:r>
              <a:rPr lang="es-ES" dirty="0" err="1" smtClean="0"/>
              <a:t>Projecte</a:t>
            </a:r>
            <a:r>
              <a:rPr lang="es-ES" dirty="0" smtClean="0"/>
              <a:t>  de </a:t>
            </a:r>
            <a:r>
              <a:rPr lang="es-ES" dirty="0" err="1" smtClean="0"/>
              <a:t>Llei</a:t>
            </a:r>
            <a:r>
              <a:rPr lang="es-ES" dirty="0" smtClean="0"/>
              <a:t> de reforma de </a:t>
            </a:r>
            <a:r>
              <a:rPr lang="es-ES" dirty="0" err="1" smtClean="0"/>
              <a:t>l’administració</a:t>
            </a:r>
            <a:r>
              <a:rPr lang="es-ES" dirty="0" smtClean="0"/>
              <a:t> local; </a:t>
            </a:r>
            <a:r>
              <a:rPr lang="es-ES" dirty="0" err="1" smtClean="0"/>
              <a:t>negociació</a:t>
            </a:r>
            <a:r>
              <a:rPr lang="es-ES" dirty="0" smtClean="0"/>
              <a:t>  </a:t>
            </a:r>
            <a:r>
              <a:rPr lang="es-ES" dirty="0" err="1" smtClean="0"/>
              <a:t>amb</a:t>
            </a:r>
            <a:r>
              <a:rPr lang="es-ES" dirty="0" smtClean="0"/>
              <a:t> la </a:t>
            </a:r>
            <a:r>
              <a:rPr lang="es-ES" dirty="0" err="1" smtClean="0"/>
              <a:t>Lliga</a:t>
            </a:r>
            <a:r>
              <a:rPr lang="es-ES" dirty="0" smtClean="0"/>
              <a:t> de la </a:t>
            </a:r>
            <a:r>
              <a:rPr lang="es-ES" dirty="0" err="1" smtClean="0"/>
              <a:t>Mancomunitat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845720"/>
          </a:xfrm>
        </p:spPr>
        <p:txBody>
          <a:bodyPr/>
          <a:lstStyle/>
          <a:p>
            <a:r>
              <a:rPr lang="es-ES" b="1" dirty="0" smtClean="0"/>
              <a:t>José Canalejas (1910-12):</a:t>
            </a:r>
          </a:p>
          <a:p>
            <a:pPr>
              <a:buNone/>
            </a:pPr>
            <a:r>
              <a:rPr lang="es-ES" dirty="0" smtClean="0"/>
              <a:t>    </a:t>
            </a:r>
            <a:r>
              <a:rPr lang="es-ES" dirty="0" err="1" smtClean="0"/>
              <a:t>Llei</a:t>
            </a:r>
            <a:r>
              <a:rPr lang="es-ES" dirty="0" smtClean="0"/>
              <a:t> del Candado (control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ordes</a:t>
            </a:r>
            <a:r>
              <a:rPr lang="es-ES" dirty="0" smtClean="0"/>
              <a:t> religiosos)</a:t>
            </a:r>
          </a:p>
          <a:p>
            <a:pPr>
              <a:buNone/>
            </a:pPr>
            <a:r>
              <a:rPr lang="es-ES" dirty="0" smtClean="0"/>
              <a:t>    </a:t>
            </a:r>
            <a:r>
              <a:rPr lang="es-ES" dirty="0" err="1" smtClean="0"/>
              <a:t>Llei</a:t>
            </a:r>
            <a:r>
              <a:rPr lang="es-ES" dirty="0" smtClean="0"/>
              <a:t> de </a:t>
            </a:r>
            <a:r>
              <a:rPr lang="es-ES" dirty="0" err="1" smtClean="0"/>
              <a:t>Mancomunitat</a:t>
            </a:r>
            <a:r>
              <a:rPr lang="es-ES" dirty="0" smtClean="0"/>
              <a:t>. (</a:t>
            </a:r>
            <a:r>
              <a:rPr lang="es-ES" dirty="0" err="1" smtClean="0"/>
              <a:t>negociació</a:t>
            </a:r>
            <a:r>
              <a:rPr lang="es-ES" dirty="0" smtClean="0"/>
              <a:t>  </a:t>
            </a:r>
            <a:r>
              <a:rPr lang="es-ES" dirty="0" err="1" smtClean="0"/>
              <a:t>amb</a:t>
            </a:r>
            <a:r>
              <a:rPr lang="es-ES" dirty="0" smtClean="0"/>
              <a:t> Cambó) </a:t>
            </a:r>
            <a:r>
              <a:rPr lang="es-ES" dirty="0" err="1" smtClean="0"/>
              <a:t>Aprovada</a:t>
            </a:r>
            <a:r>
              <a:rPr lang="es-ES" dirty="0" smtClean="0"/>
              <a:t>  el 1914.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071546"/>
            <a:ext cx="7772400" cy="1607646"/>
          </a:xfrm>
        </p:spPr>
        <p:txBody>
          <a:bodyPr/>
          <a:lstStyle/>
          <a:p>
            <a:r>
              <a:rPr lang="es-ES" dirty="0" err="1" smtClean="0"/>
              <a:t>L’irrupció</a:t>
            </a:r>
            <a:r>
              <a:rPr lang="es-ES" dirty="0" smtClean="0"/>
              <a:t> del </a:t>
            </a:r>
            <a:r>
              <a:rPr lang="es-ES" dirty="0" err="1" smtClean="0"/>
              <a:t>catalanisme</a:t>
            </a:r>
            <a:r>
              <a:rPr lang="es-ES" dirty="0" smtClean="0"/>
              <a:t> en política.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 descr="Los diputados y senadores de Solidaridad Catalana en el Congreso de 1906-19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7815361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La Lliga  </a:t>
            </a:r>
            <a:r>
              <a:rPr lang="es-ES" dirty="0" smtClean="0"/>
              <a:t>Regionalista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dirty="0" smtClean="0"/>
              <a:t>Victòria electoral de l’anomenada candidatura dels “quatre presidents” a les eleccions a Corts de l’abril de 1901.</a:t>
            </a:r>
          </a:p>
          <a:p>
            <a:pPr algn="just"/>
            <a:r>
              <a:rPr lang="ca-ES" dirty="0" smtClean="0"/>
              <a:t>Consolidació com un modern partit de masses: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ca-ES" dirty="0" smtClean="0"/>
              <a:t>Plataforma organitzativa permanent.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ca-ES" dirty="0" smtClean="0"/>
              <a:t>Orientació de </a:t>
            </a:r>
            <a:r>
              <a:rPr lang="ca-ES" dirty="0"/>
              <a:t>l</a:t>
            </a:r>
            <a:r>
              <a:rPr lang="ca-ES" dirty="0" smtClean="0"/>
              <a:t>’opinió i mobilització permanent de la base social de classes mitjanes.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ca-ES" dirty="0" smtClean="0"/>
              <a:t>Ideologia conservadora.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782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Dues estratègies polítiques:</a:t>
            </a:r>
            <a:endParaRPr lang="ca-ES" dirty="0"/>
          </a:p>
        </p:txBody>
      </p:sp>
      <p:pic>
        <p:nvPicPr>
          <p:cNvPr id="4" name="Contenidor de contingut 3" descr="http://upload.wikimedia.org/wikipedia/commons/thumb/4/46/Enric_prat_de_la_riba.jpg/200px-Enric_prat_de_la_rib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54000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52" y="2276872"/>
            <a:ext cx="25202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Catalunya </a:t>
            </a:r>
            <a:r>
              <a:rPr lang="ca-ES" dirty="0" smtClean="0"/>
              <a:t>“endins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448272" cy="23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76190" y="2321781"/>
            <a:ext cx="25202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Catalunya </a:t>
            </a:r>
            <a:r>
              <a:rPr lang="ca-ES" dirty="0" smtClean="0"/>
              <a:t>“enfora</a:t>
            </a:r>
            <a:r>
              <a:rPr lang="es-ES" dirty="0" smtClean="0"/>
              <a:t>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91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es-ES" dirty="0" err="1" smtClean="0"/>
              <a:t>Acció</a:t>
            </a:r>
            <a:r>
              <a:rPr lang="es-ES" dirty="0" smtClean="0"/>
              <a:t> político-cultural</a:t>
            </a:r>
            <a:endParaRPr lang="es-ES" dirty="0"/>
          </a:p>
        </p:txBody>
      </p:sp>
      <p:pic>
        <p:nvPicPr>
          <p:cNvPr id="2050" name="Picture 2" descr="ANd9GcTUc2fqkDTpGUlbTfajZz1zrKBKVBRDs3A3VmR7uTJU8k6URJKh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38437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encrypted-tbn1.google.com/images?q=tbn:ANd9GcSJj51SfLlkDk3lwu2i9e1vMYG9WHUowxInXEAyGkC37URff9qA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3123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</a:t>
            </a:r>
            <a:r>
              <a:rPr lang="es-ES" dirty="0" err="1"/>
              <a:t>S</a:t>
            </a:r>
            <a:r>
              <a:rPr lang="es-ES" dirty="0" err="1" smtClean="0"/>
              <a:t>olidaritat</a:t>
            </a:r>
            <a:r>
              <a:rPr lang="es-ES" dirty="0" smtClean="0"/>
              <a:t> Catalana</a:t>
            </a:r>
            <a:endParaRPr lang="es-ES" dirty="0"/>
          </a:p>
        </p:txBody>
      </p:sp>
      <p:pic>
        <p:nvPicPr>
          <p:cNvPr id="3" name="Imagen 1" descr="http://t2.gstatic.com/images?q=tbn:ANd9GcR4-SjxhMRns_cO8-upXbdwBKh2K_Qr4k3nmPJFmVljOpKj9DV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194858"/>
            <a:ext cx="2520280" cy="371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2194858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Va ser una àmplia aliança de partits </a:t>
            </a:r>
            <a:r>
              <a:rPr lang="ca-ES" b="1" dirty="0" smtClean="0"/>
              <a:t>catalanistes </a:t>
            </a:r>
            <a:r>
              <a:rPr lang="ca-ES" b="1" dirty="0"/>
              <a:t>a</a:t>
            </a:r>
            <a:r>
              <a:rPr lang="ca-ES" b="1" dirty="0" smtClean="0"/>
              <a:t>mb </a:t>
            </a:r>
            <a:r>
              <a:rPr lang="ca-ES" b="1" dirty="0" smtClean="0"/>
              <a:t>republicans i carlins com a reacció davant </a:t>
            </a:r>
            <a:r>
              <a:rPr lang="ca-ES" b="1" dirty="0" smtClean="0"/>
              <a:t> la </a:t>
            </a:r>
            <a:r>
              <a:rPr lang="ca-ES" b="1" dirty="0" smtClean="0"/>
              <a:t>llei de jurisdiccions”</a:t>
            </a:r>
          </a:p>
          <a:p>
            <a:pPr marL="285750" indent="-285750">
              <a:buFont typeface="Arial" pitchFamily="34" charset="0"/>
              <a:buChar char="•"/>
            </a:pPr>
            <a:endParaRPr lang="ca-E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Permeté consolidar i estendre el catalanisme a tot l’àmbit català i accedir al control d’institucions com ara les diputacions.</a:t>
            </a:r>
          </a:p>
          <a:p>
            <a:pPr marL="285750" indent="-285750">
              <a:buFont typeface="Arial" pitchFamily="34" charset="0"/>
              <a:buChar char="•"/>
            </a:pPr>
            <a:endParaRPr lang="ca-E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a-ES" b="1" dirty="0" smtClean="0"/>
              <a:t>Permet canviar  </a:t>
            </a:r>
            <a:r>
              <a:rPr lang="ca-ES" b="1" dirty="0" smtClean="0"/>
              <a:t>l’estatus </a:t>
            </a:r>
            <a:r>
              <a:rPr lang="ca-ES" b="1" dirty="0" smtClean="0"/>
              <a:t>de la relació amb l’Estat.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28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/>
              <a:t>S</a:t>
            </a:r>
            <a:r>
              <a:rPr lang="es-ES" dirty="0" err="1" smtClean="0"/>
              <a:t>olidaritat</a:t>
            </a:r>
            <a:r>
              <a:rPr lang="es-ES" dirty="0" smtClean="0"/>
              <a:t> Catalana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000" dirty="0" smtClean="0"/>
              <a:t>1905: Episodi de l’asalt a la redacció del “Cu-cut”. És produeix en l’estel·la de les reaccions provocades pel conflicte colonial.</a:t>
            </a:r>
          </a:p>
          <a:p>
            <a:r>
              <a:rPr lang="ca-ES" sz="2000" dirty="0" smtClean="0"/>
              <a:t>La protesta catalana a les Corts es contestada pel govern amb la Llei de </a:t>
            </a:r>
            <a:r>
              <a:rPr lang="ca-ES" sz="2000" dirty="0" smtClean="0"/>
              <a:t>Jurisdiccions (1906).</a:t>
            </a:r>
            <a:endParaRPr lang="ca-ES" sz="2000" dirty="0" smtClean="0"/>
          </a:p>
          <a:p>
            <a:r>
              <a:rPr lang="ca-ES" sz="2000" dirty="0" smtClean="0"/>
              <a:t>Es forma una coalició de partits que reuneix a catalanistes, republicans i carlins. Exit electoral (1907).</a:t>
            </a:r>
          </a:p>
          <a:p>
            <a:r>
              <a:rPr lang="ca-ES" sz="2000" dirty="0" smtClean="0"/>
              <a:t>Permet la constitució d’una minoria activa dins de la Corts.</a:t>
            </a:r>
          </a:p>
          <a:p>
            <a:r>
              <a:rPr lang="ca-ES" sz="2000" dirty="0" smtClean="0"/>
              <a:t>La Lliga aprofita per negociar amb el govern Maura, disencions amb els </a:t>
            </a:r>
            <a:r>
              <a:rPr lang="ca-ES" sz="2000" dirty="0" smtClean="0"/>
              <a:t>republicans (1907-1909</a:t>
            </a:r>
            <a:r>
              <a:rPr lang="ca-ES" sz="2000" dirty="0" smtClean="0"/>
              <a:t>).</a:t>
            </a:r>
          </a:p>
          <a:p>
            <a:r>
              <a:rPr lang="ca-ES" sz="2000" dirty="0" smtClean="0"/>
              <a:t>Finalment s’enfonsa amb les divisions que genera el diferent posicionament davant la repressió després de la Setmana </a:t>
            </a:r>
            <a:r>
              <a:rPr lang="ca-ES" sz="2000" dirty="0" smtClean="0"/>
              <a:t>Tràgica (</a:t>
            </a:r>
            <a:r>
              <a:rPr lang="ca-ES" sz="2000" dirty="0" smtClean="0"/>
              <a:t>1909).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8037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La Setmana Tràgica</a:t>
            </a:r>
            <a:endParaRPr lang="ca-ES" dirty="0"/>
          </a:p>
        </p:txBody>
      </p:sp>
      <p:pic>
        <p:nvPicPr>
          <p:cNvPr id="1026" name="Picture 2" descr="http://t2.gstatic.com/images?q=tbn:ANd9GcQqzUsYw38fPIo4gLZC1y_ReYuIAYloePLkcM4u0SYqP0eOH0ve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1" y="2060848"/>
            <a:ext cx="76398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</a:t>
            </a:r>
            <a:r>
              <a:rPr lang="es-ES" dirty="0" err="1" smtClean="0"/>
              <a:t>Setmana</a:t>
            </a:r>
            <a:r>
              <a:rPr lang="es-ES" dirty="0" smtClean="0"/>
              <a:t> </a:t>
            </a:r>
            <a:r>
              <a:rPr lang="es-ES" dirty="0" err="1" smtClean="0"/>
              <a:t>Tràgica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132856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Es </a:t>
            </a:r>
            <a:r>
              <a:rPr lang="es-ES" dirty="0" err="1" smtClean="0"/>
              <a:t>produeix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una </a:t>
            </a:r>
            <a:r>
              <a:rPr lang="es-ES" dirty="0" err="1" smtClean="0"/>
              <a:t>reacció</a:t>
            </a:r>
            <a:r>
              <a:rPr lang="es-ES" dirty="0" smtClean="0"/>
              <a:t> popular </a:t>
            </a:r>
            <a:r>
              <a:rPr lang="es-ES" dirty="0" err="1" smtClean="0"/>
              <a:t>davant</a:t>
            </a:r>
            <a:r>
              <a:rPr lang="es-ES" dirty="0" smtClean="0"/>
              <a:t> la </a:t>
            </a:r>
            <a:r>
              <a:rPr lang="es-ES" dirty="0" err="1" smtClean="0"/>
              <a:t>mobilització</a:t>
            </a:r>
            <a:r>
              <a:rPr lang="es-ES" dirty="0" smtClean="0"/>
              <a:t> de </a:t>
            </a:r>
            <a:r>
              <a:rPr lang="es-ES" dirty="0" err="1" smtClean="0"/>
              <a:t>reservistes</a:t>
            </a:r>
            <a:r>
              <a:rPr lang="es-ES" dirty="0"/>
              <a:t> </a:t>
            </a:r>
            <a:r>
              <a:rPr lang="es-ES" dirty="0" err="1" smtClean="0"/>
              <a:t>destinats</a:t>
            </a:r>
            <a:r>
              <a:rPr lang="es-ES" dirty="0" smtClean="0"/>
              <a:t> al </a:t>
            </a:r>
            <a:r>
              <a:rPr lang="es-ES" dirty="0" err="1" smtClean="0"/>
              <a:t>nord</a:t>
            </a:r>
            <a:r>
              <a:rPr lang="es-ES" dirty="0" smtClean="0"/>
              <a:t> </a:t>
            </a:r>
            <a:r>
              <a:rPr lang="es-ES" dirty="0" err="1" smtClean="0"/>
              <a:t>d’Àfrica</a:t>
            </a:r>
            <a:r>
              <a:rPr lang="es-E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Suposa</a:t>
            </a:r>
            <a:r>
              <a:rPr lang="es-ES" dirty="0" smtClean="0"/>
              <a:t>  la </a:t>
            </a:r>
            <a:r>
              <a:rPr lang="es-ES" dirty="0" err="1" smtClean="0"/>
              <a:t>crisi</a:t>
            </a:r>
            <a:r>
              <a:rPr lang="es-ES" dirty="0" smtClean="0"/>
              <a:t> definitiva de la </a:t>
            </a:r>
            <a:r>
              <a:rPr lang="es-ES" dirty="0" err="1" smtClean="0"/>
              <a:t>Solidaritat</a:t>
            </a:r>
            <a:r>
              <a:rPr lang="es-ES" dirty="0"/>
              <a:t> </a:t>
            </a:r>
            <a:r>
              <a:rPr lang="es-ES" dirty="0" err="1" smtClean="0"/>
              <a:t>arran</a:t>
            </a:r>
            <a:r>
              <a:rPr lang="es-ES" dirty="0" smtClean="0"/>
              <a:t> del </a:t>
            </a:r>
            <a:r>
              <a:rPr lang="es-ES" dirty="0" err="1" smtClean="0"/>
              <a:t>diferent</a:t>
            </a:r>
            <a:r>
              <a:rPr lang="es-ES" dirty="0" smtClean="0"/>
              <a:t> </a:t>
            </a:r>
            <a:r>
              <a:rPr lang="es-ES" dirty="0" err="1" smtClean="0"/>
              <a:t>posicionament</a:t>
            </a:r>
            <a:r>
              <a:rPr lang="es-ES" dirty="0" smtClean="0"/>
              <a:t> </a:t>
            </a:r>
            <a:r>
              <a:rPr lang="es-ES" dirty="0" err="1" smtClean="0"/>
              <a:t>davant</a:t>
            </a:r>
            <a:r>
              <a:rPr lang="es-ES" dirty="0" smtClean="0"/>
              <a:t> la </a:t>
            </a:r>
            <a:r>
              <a:rPr lang="es-ES" dirty="0" err="1" smtClean="0"/>
              <a:t>repressió</a:t>
            </a:r>
            <a:r>
              <a:rPr lang="es-ES" dirty="0" smtClean="0"/>
              <a:t> del </a:t>
            </a:r>
            <a:r>
              <a:rPr lang="es-ES" dirty="0" err="1" smtClean="0"/>
              <a:t>govern</a:t>
            </a:r>
            <a:r>
              <a:rPr lang="es-ES" dirty="0" smtClean="0"/>
              <a:t> Maura.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Va </a:t>
            </a:r>
            <a:r>
              <a:rPr lang="es-ES" dirty="0" err="1" smtClean="0"/>
              <a:t>produir</a:t>
            </a:r>
            <a:r>
              <a:rPr lang="es-ES" dirty="0" smtClean="0"/>
              <a:t> la </a:t>
            </a:r>
            <a:r>
              <a:rPr lang="es-ES" dirty="0" err="1" smtClean="0"/>
              <a:t>caiguda</a:t>
            </a:r>
            <a:r>
              <a:rPr lang="es-ES" dirty="0" smtClean="0"/>
              <a:t> del </a:t>
            </a:r>
            <a:r>
              <a:rPr lang="es-ES" dirty="0" err="1" smtClean="0"/>
              <a:t>govern</a:t>
            </a:r>
            <a:r>
              <a:rPr lang="es-ES" dirty="0" smtClean="0"/>
              <a:t> Maura i afectar </a:t>
            </a:r>
            <a:r>
              <a:rPr lang="es-ES" dirty="0" err="1" smtClean="0"/>
              <a:t>sensiblement</a:t>
            </a:r>
            <a:r>
              <a:rPr lang="es-ES" dirty="0" smtClean="0"/>
              <a:t> al </a:t>
            </a:r>
            <a:r>
              <a:rPr lang="es-ES" dirty="0" err="1" smtClean="0"/>
              <a:t>catalanisme</a:t>
            </a:r>
            <a:r>
              <a:rPr lang="es-ES" dirty="0" smtClean="0"/>
              <a:t>, </a:t>
            </a:r>
            <a:r>
              <a:rPr lang="es-ES" dirty="0" err="1" smtClean="0"/>
              <a:t>especialment</a:t>
            </a:r>
            <a:r>
              <a:rPr lang="es-ES" dirty="0" smtClean="0"/>
              <a:t> a la </a:t>
            </a:r>
            <a:r>
              <a:rPr lang="es-ES" dirty="0" err="1" smtClean="0"/>
              <a:t>Lliga</a:t>
            </a:r>
            <a:r>
              <a:rPr lang="es-ES" dirty="0" smtClean="0"/>
              <a:t> Regionalista.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7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a-ES" dirty="0" smtClean="0"/>
              <a:t>Població</a:t>
            </a:r>
            <a:r>
              <a:rPr lang="es-ES" dirty="0" smtClean="0"/>
              <a:t> i </a:t>
            </a:r>
            <a:r>
              <a:rPr lang="es-ES" dirty="0" err="1" smtClean="0"/>
              <a:t>societat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</a:t>
            </a:r>
            <a:r>
              <a:rPr lang="es-ES" dirty="0" err="1" smtClean="0"/>
              <a:t>Republicanisme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El </a:t>
            </a:r>
            <a:r>
              <a:rPr lang="es-ES" dirty="0" err="1" smtClean="0"/>
              <a:t>Lerrouxisme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republicans</a:t>
            </a:r>
            <a:r>
              <a:rPr lang="es-ES" dirty="0" smtClean="0"/>
              <a:t> </a:t>
            </a:r>
            <a:r>
              <a:rPr lang="es-ES" dirty="0" err="1" smtClean="0"/>
              <a:t>catalanistes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sz="2000" dirty="0" err="1" smtClean="0"/>
              <a:t>Apareix</a:t>
            </a:r>
            <a:r>
              <a:rPr lang="es-ES" sz="2000" dirty="0" smtClean="0"/>
              <a:t> </a:t>
            </a:r>
            <a:r>
              <a:rPr lang="es-ES" sz="2000" dirty="0" smtClean="0"/>
              <a:t> el </a:t>
            </a:r>
            <a:r>
              <a:rPr lang="es-ES" sz="2000" dirty="0" smtClean="0"/>
              <a:t>1901 a les </a:t>
            </a:r>
            <a:r>
              <a:rPr lang="es-ES" sz="2000" dirty="0" err="1" smtClean="0"/>
              <a:t>mateixes</a:t>
            </a:r>
            <a:r>
              <a:rPr lang="es-ES" sz="2000" dirty="0" smtClean="0"/>
              <a:t> </a:t>
            </a:r>
            <a:r>
              <a:rPr lang="es-ES" sz="2000" dirty="0" err="1" smtClean="0"/>
              <a:t>eleccions</a:t>
            </a:r>
            <a:r>
              <a:rPr lang="es-ES" sz="2000" dirty="0" smtClean="0"/>
              <a:t> de les que </a:t>
            </a:r>
            <a:r>
              <a:rPr lang="es-ES" sz="2000" dirty="0" err="1" smtClean="0"/>
              <a:t>emergeix</a:t>
            </a:r>
            <a:r>
              <a:rPr lang="es-ES" sz="2000" dirty="0" smtClean="0"/>
              <a:t> la </a:t>
            </a:r>
            <a:r>
              <a:rPr lang="es-ES" sz="2000" dirty="0" err="1" smtClean="0"/>
              <a:t>Lliga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 </a:t>
            </a:r>
            <a:r>
              <a:rPr lang="es-ES" sz="2000" dirty="0" err="1"/>
              <a:t>P</a:t>
            </a:r>
            <a:r>
              <a:rPr lang="es-ES" sz="2000" dirty="0" err="1" smtClean="0"/>
              <a:t>artit</a:t>
            </a:r>
            <a:r>
              <a:rPr lang="es-ES" sz="2000" dirty="0" smtClean="0"/>
              <a:t> de </a:t>
            </a:r>
            <a:r>
              <a:rPr lang="es-ES" sz="2000" dirty="0" err="1" smtClean="0"/>
              <a:t>masses</a:t>
            </a:r>
            <a:r>
              <a:rPr lang="es-ES" sz="2000" dirty="0" smtClean="0"/>
              <a:t> </a:t>
            </a:r>
            <a:r>
              <a:rPr lang="es-ES" sz="2000" dirty="0" err="1" smtClean="0"/>
              <a:t>modern</a:t>
            </a:r>
            <a:r>
              <a:rPr lang="es-ES" sz="2000" dirty="0" smtClean="0"/>
              <a:t> </a:t>
            </a:r>
            <a:r>
              <a:rPr lang="es-ES" sz="2000" dirty="0" err="1" smtClean="0"/>
              <a:t>amb</a:t>
            </a:r>
            <a:r>
              <a:rPr lang="es-ES" sz="2000" dirty="0" smtClean="0"/>
              <a:t> una base social de </a:t>
            </a:r>
            <a:r>
              <a:rPr lang="es-ES" sz="2000" dirty="0" err="1" smtClean="0"/>
              <a:t>classes</a:t>
            </a:r>
            <a:r>
              <a:rPr lang="es-ES" sz="2000" dirty="0" smtClean="0"/>
              <a:t> </a:t>
            </a:r>
            <a:r>
              <a:rPr lang="es-ES" sz="2000" dirty="0" err="1" smtClean="0"/>
              <a:t>mitjanes</a:t>
            </a:r>
            <a:r>
              <a:rPr lang="es-ES" sz="2000" dirty="0" smtClean="0"/>
              <a:t> i obrera.(</a:t>
            </a:r>
            <a:r>
              <a:rPr lang="es-ES" sz="2000" dirty="0" err="1" smtClean="0"/>
              <a:t>Ateneus</a:t>
            </a:r>
            <a:r>
              <a:rPr lang="es-ES" sz="2000" dirty="0" smtClean="0"/>
              <a:t>, “Casas del Pueblo”)</a:t>
            </a:r>
          </a:p>
          <a:p>
            <a:r>
              <a:rPr lang="es-ES" sz="2000" dirty="0" smtClean="0"/>
              <a:t>La </a:t>
            </a:r>
            <a:r>
              <a:rPr lang="es-ES" sz="2000" dirty="0" err="1" smtClean="0"/>
              <a:t>retòrica</a:t>
            </a:r>
            <a:r>
              <a:rPr lang="es-ES" sz="2000" dirty="0" smtClean="0"/>
              <a:t> </a:t>
            </a:r>
            <a:r>
              <a:rPr lang="es-ES" sz="2000" dirty="0" err="1" smtClean="0"/>
              <a:t>demagògica</a:t>
            </a:r>
            <a:r>
              <a:rPr lang="es-ES" sz="2000" dirty="0" smtClean="0"/>
              <a:t> i el </a:t>
            </a:r>
            <a:r>
              <a:rPr lang="es-ES" sz="2000" dirty="0" err="1" smtClean="0"/>
              <a:t>carisme</a:t>
            </a:r>
            <a:r>
              <a:rPr lang="es-ES" sz="2000" dirty="0" smtClean="0"/>
              <a:t> de </a:t>
            </a:r>
            <a:r>
              <a:rPr lang="es-ES" sz="2000" dirty="0" err="1" smtClean="0"/>
              <a:t>Lerroux</a:t>
            </a:r>
            <a:r>
              <a:rPr lang="es-ES" sz="2000" dirty="0" smtClean="0"/>
              <a:t> , </a:t>
            </a:r>
            <a:r>
              <a:rPr lang="es-ES" sz="2000" dirty="0" smtClean="0"/>
              <a:t>a pa</a:t>
            </a:r>
            <a:r>
              <a:rPr lang="es-ES" sz="2000" dirty="0" smtClean="0"/>
              <a:t>rtir</a:t>
            </a:r>
            <a:r>
              <a:rPr lang="es-ES" sz="2000" dirty="0" smtClean="0"/>
              <a:t> </a:t>
            </a:r>
            <a:r>
              <a:rPr lang="es-ES" sz="2000" dirty="0" smtClean="0"/>
              <a:t>de 1906 </a:t>
            </a:r>
            <a:r>
              <a:rPr lang="es-ES" sz="2000" dirty="0" err="1" smtClean="0"/>
              <a:t>clarament</a:t>
            </a:r>
            <a:r>
              <a:rPr lang="es-ES" sz="2000" dirty="0" smtClean="0"/>
              <a:t> </a:t>
            </a:r>
            <a:r>
              <a:rPr lang="es-ES" sz="2000" dirty="0" err="1" smtClean="0"/>
              <a:t>anticatalanista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sz="2000" dirty="0" err="1" smtClean="0"/>
              <a:t>S’escindeix</a:t>
            </a:r>
            <a:r>
              <a:rPr lang="es-ES" sz="2000" dirty="0" smtClean="0"/>
              <a:t> de la </a:t>
            </a:r>
            <a:r>
              <a:rPr lang="es-ES" sz="2000" dirty="0" err="1" smtClean="0"/>
              <a:t>Lliga</a:t>
            </a:r>
            <a:r>
              <a:rPr lang="es-ES" sz="2000" dirty="0" smtClean="0"/>
              <a:t> el 1904 </a:t>
            </a:r>
            <a:r>
              <a:rPr lang="es-ES" sz="2000" dirty="0" err="1" smtClean="0"/>
              <a:t>arran</a:t>
            </a:r>
            <a:r>
              <a:rPr lang="es-ES" sz="2000" dirty="0" smtClean="0"/>
              <a:t> del boicot a la visita </a:t>
            </a:r>
            <a:r>
              <a:rPr lang="es-ES" sz="2000" dirty="0" err="1" smtClean="0"/>
              <a:t>reial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S’agrupa</a:t>
            </a:r>
            <a:r>
              <a:rPr lang="es-ES" sz="2000" dirty="0" smtClean="0"/>
              <a:t> al </a:t>
            </a:r>
            <a:r>
              <a:rPr lang="es-ES" sz="2000" dirty="0" err="1" smtClean="0"/>
              <a:t>voltant</a:t>
            </a:r>
            <a:r>
              <a:rPr lang="es-ES" sz="2000" dirty="0" smtClean="0"/>
              <a:t> del “</a:t>
            </a:r>
            <a:r>
              <a:rPr lang="es-ES" sz="2000" dirty="0" err="1" smtClean="0"/>
              <a:t>Poble</a:t>
            </a:r>
            <a:r>
              <a:rPr lang="es-ES" sz="2000" dirty="0" smtClean="0"/>
              <a:t> </a:t>
            </a:r>
            <a:r>
              <a:rPr lang="es-ES" sz="2000" dirty="0" err="1" smtClean="0"/>
              <a:t>Català</a:t>
            </a:r>
            <a:r>
              <a:rPr lang="es-ES" sz="2000" dirty="0" smtClean="0"/>
              <a:t>”. </a:t>
            </a:r>
            <a:r>
              <a:rPr lang="es-ES" sz="2000" dirty="0" err="1" smtClean="0"/>
              <a:t>Fundació</a:t>
            </a:r>
            <a:r>
              <a:rPr lang="es-ES" sz="2000" dirty="0" smtClean="0"/>
              <a:t> del </a:t>
            </a:r>
            <a:r>
              <a:rPr lang="es-ES" sz="2000" dirty="0" smtClean="0"/>
              <a:t>CADCI (1903).</a:t>
            </a:r>
            <a:endParaRPr lang="es-ES" sz="2000" dirty="0" smtClean="0"/>
          </a:p>
          <a:p>
            <a:r>
              <a:rPr lang="es-ES" sz="2000" dirty="0" smtClean="0"/>
              <a:t>Es </a:t>
            </a:r>
            <a:r>
              <a:rPr lang="es-ES" sz="2000" dirty="0" err="1" smtClean="0"/>
              <a:t>tracta</a:t>
            </a:r>
            <a:r>
              <a:rPr lang="es-ES" sz="2000" dirty="0" smtClean="0"/>
              <a:t> </a:t>
            </a:r>
            <a:r>
              <a:rPr lang="es-ES" sz="2000" dirty="0" err="1" smtClean="0"/>
              <a:t>d’un</a:t>
            </a:r>
            <a:r>
              <a:rPr lang="es-ES" sz="2000" dirty="0" smtClean="0"/>
              <a:t> </a:t>
            </a:r>
            <a:r>
              <a:rPr lang="es-ES" sz="2000" dirty="0" err="1" smtClean="0"/>
              <a:t>partit</a:t>
            </a:r>
            <a:r>
              <a:rPr lang="es-ES" sz="2000" dirty="0" smtClean="0"/>
              <a:t> de  </a:t>
            </a:r>
            <a:r>
              <a:rPr lang="es-ES" sz="2000" dirty="0" err="1" smtClean="0"/>
              <a:t>intel·lectuals</a:t>
            </a:r>
            <a:r>
              <a:rPr lang="es-ES" sz="2000" dirty="0" smtClean="0"/>
              <a:t> </a:t>
            </a:r>
            <a:r>
              <a:rPr lang="es-ES" sz="2000" dirty="0" err="1" smtClean="0"/>
              <a:t>professionals</a:t>
            </a:r>
            <a:r>
              <a:rPr lang="es-ES" sz="2000" dirty="0" smtClean="0"/>
              <a:t> de </a:t>
            </a:r>
            <a:r>
              <a:rPr lang="es-ES" sz="2000" dirty="0" err="1" smtClean="0"/>
              <a:t>classe</a:t>
            </a:r>
            <a:r>
              <a:rPr lang="es-ES" sz="2000" dirty="0" smtClean="0"/>
              <a:t> </a:t>
            </a:r>
            <a:r>
              <a:rPr lang="es-ES" sz="2000" dirty="0" err="1" smtClean="0"/>
              <a:t>mitjana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El 1910 </a:t>
            </a:r>
            <a:r>
              <a:rPr lang="es-ES" sz="2000" dirty="0" err="1" smtClean="0"/>
              <a:t>s’unifica</a:t>
            </a:r>
            <a:r>
              <a:rPr lang="es-ES" sz="2000" dirty="0" smtClean="0"/>
              <a:t> en la UFNR, </a:t>
            </a:r>
            <a:r>
              <a:rPr lang="es-ES" sz="2000" dirty="0" err="1" smtClean="0"/>
              <a:t>projecte</a:t>
            </a:r>
            <a:r>
              <a:rPr lang="es-ES" sz="2000" dirty="0" smtClean="0"/>
              <a:t> que </a:t>
            </a:r>
            <a:r>
              <a:rPr lang="es-ES" sz="2000" dirty="0" err="1" smtClean="0"/>
              <a:t>fracassa</a:t>
            </a:r>
            <a:r>
              <a:rPr lang="es-ES" sz="2000" dirty="0" smtClean="0"/>
              <a:t> </a:t>
            </a:r>
            <a:r>
              <a:rPr lang="es-ES" sz="2000" dirty="0" err="1" smtClean="0"/>
              <a:t>després</a:t>
            </a:r>
            <a:r>
              <a:rPr lang="es-ES" sz="2000" dirty="0" smtClean="0"/>
              <a:t> del Pacte de </a:t>
            </a:r>
            <a:r>
              <a:rPr lang="es-ES" sz="2000" dirty="0" err="1" smtClean="0"/>
              <a:t>Sant</a:t>
            </a:r>
            <a:r>
              <a:rPr lang="es-ES" sz="2000" dirty="0" smtClean="0"/>
              <a:t> </a:t>
            </a:r>
            <a:r>
              <a:rPr lang="es-ES" sz="2000" dirty="0" err="1" smtClean="0"/>
              <a:t>Gervasi</a:t>
            </a:r>
            <a:r>
              <a:rPr lang="es-ES" sz="2000" dirty="0" smtClean="0"/>
              <a:t> </a:t>
            </a:r>
            <a:r>
              <a:rPr lang="es-ES" sz="2000" dirty="0" err="1" smtClean="0"/>
              <a:t>amb</a:t>
            </a:r>
            <a:r>
              <a:rPr lang="es-ES" sz="2000" dirty="0" smtClean="0"/>
              <a:t> el </a:t>
            </a:r>
            <a:r>
              <a:rPr lang="es-ES" sz="2000" dirty="0" err="1" smtClean="0"/>
              <a:t>Lerrouxistes</a:t>
            </a:r>
            <a:r>
              <a:rPr lang="es-ES" sz="2000" dirty="0" smtClean="0"/>
              <a:t> (1914</a:t>
            </a:r>
            <a:r>
              <a:rPr lang="es-ES" sz="2000" dirty="0" smtClean="0"/>
              <a:t>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595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716230" cy="1953707"/>
          </a:xfrm>
          <a:prstGeom prst="rect">
            <a:avLst/>
          </a:prstGeom>
        </p:spPr>
      </p:pic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2216408"/>
            <a:ext cx="8229600" cy="4437112"/>
          </a:xfrm>
        </p:spPr>
        <p:txBody>
          <a:bodyPr/>
          <a:lstStyle/>
          <a:p>
            <a:r>
              <a:rPr lang="es-ES" dirty="0" smtClean="0"/>
              <a:t>Un </a:t>
            </a:r>
            <a:r>
              <a:rPr lang="es-ES" dirty="0" err="1" smtClean="0"/>
              <a:t>grup</a:t>
            </a:r>
            <a:r>
              <a:rPr lang="es-ES" dirty="0" smtClean="0"/>
              <a:t> de </a:t>
            </a:r>
            <a:r>
              <a:rPr lang="es-ES" dirty="0" err="1" smtClean="0"/>
              <a:t>dirigents</a:t>
            </a:r>
            <a:r>
              <a:rPr lang="es-ES" dirty="0" smtClean="0"/>
              <a:t> </a:t>
            </a:r>
            <a:r>
              <a:rPr lang="es-ES" dirty="0" err="1" smtClean="0"/>
              <a:t>sindicals</a:t>
            </a:r>
            <a:r>
              <a:rPr lang="es-ES" dirty="0" smtClean="0"/>
              <a:t> </a:t>
            </a:r>
            <a:r>
              <a:rPr lang="es-ES" dirty="0" err="1" smtClean="0"/>
              <a:t>anarquistes</a:t>
            </a:r>
            <a:r>
              <a:rPr lang="es-ES" dirty="0" smtClean="0"/>
              <a:t> funden “Solidaridad obrera” (1907)</a:t>
            </a:r>
          </a:p>
          <a:p>
            <a:r>
              <a:rPr lang="es-ES" dirty="0" smtClean="0"/>
              <a:t>El 1910 es funda la CNT. </a:t>
            </a:r>
            <a:r>
              <a:rPr lang="es-ES" dirty="0" err="1" smtClean="0"/>
              <a:t>Manté</a:t>
            </a:r>
            <a:r>
              <a:rPr lang="es-ES" dirty="0" smtClean="0"/>
              <a:t> </a:t>
            </a:r>
            <a:r>
              <a:rPr lang="es-ES" dirty="0" err="1" smtClean="0"/>
              <a:t>uns</a:t>
            </a:r>
            <a:r>
              <a:rPr lang="es-ES" dirty="0" smtClean="0"/>
              <a:t> </a:t>
            </a:r>
            <a:r>
              <a:rPr lang="es-ES" dirty="0" smtClean="0"/>
              <a:t>30</a:t>
            </a:r>
            <a:r>
              <a:rPr lang="es-ES" dirty="0" smtClean="0"/>
              <a:t>.000 </a:t>
            </a:r>
            <a:r>
              <a:rPr lang="es-ES" dirty="0" err="1" smtClean="0"/>
              <a:t>membres</a:t>
            </a:r>
            <a:r>
              <a:rPr lang="es-ES" dirty="0" smtClean="0"/>
              <a:t> </a:t>
            </a:r>
            <a:r>
              <a:rPr lang="es-ES" dirty="0" err="1" smtClean="0"/>
              <a:t>fins</a:t>
            </a:r>
            <a:r>
              <a:rPr lang="es-ES" dirty="0" smtClean="0"/>
              <a:t> </a:t>
            </a:r>
            <a:r>
              <a:rPr lang="es-ES" dirty="0" err="1" smtClean="0"/>
              <a:t>l’esclat</a:t>
            </a:r>
            <a:r>
              <a:rPr lang="es-ES" dirty="0" smtClean="0"/>
              <a:t> de la </a:t>
            </a:r>
            <a:r>
              <a:rPr lang="es-ES" dirty="0" smtClean="0"/>
              <a:t>Guerra Civil.</a:t>
            </a: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Les </a:t>
            </a:r>
            <a:r>
              <a:rPr lang="es-ES" dirty="0" err="1" smtClean="0"/>
              <a:t>tensions</a:t>
            </a:r>
            <a:r>
              <a:rPr lang="es-ES" dirty="0" smtClean="0"/>
              <a:t> </a:t>
            </a:r>
            <a:r>
              <a:rPr lang="es-ES" dirty="0" err="1" smtClean="0"/>
              <a:t>socials</a:t>
            </a:r>
            <a:r>
              <a:rPr lang="es-ES" dirty="0" smtClean="0"/>
              <a:t> i </a:t>
            </a:r>
            <a:r>
              <a:rPr lang="es-ES" dirty="0" err="1" smtClean="0"/>
              <a:t>politiques</a:t>
            </a:r>
            <a:r>
              <a:rPr lang="es-ES" dirty="0" smtClean="0"/>
              <a:t> </a:t>
            </a:r>
            <a:r>
              <a:rPr lang="es-ES" dirty="0" err="1" smtClean="0"/>
              <a:t>durant</a:t>
            </a:r>
            <a:r>
              <a:rPr lang="es-ES" dirty="0" smtClean="0"/>
              <a:t> la </a:t>
            </a:r>
            <a:r>
              <a:rPr lang="es-ES" dirty="0" err="1" smtClean="0"/>
              <a:t>conflagració</a:t>
            </a:r>
            <a:r>
              <a:rPr lang="es-ES" dirty="0" smtClean="0"/>
              <a:t> </a:t>
            </a:r>
            <a:r>
              <a:rPr lang="es-ES" dirty="0" err="1" smtClean="0"/>
              <a:t>produeixen</a:t>
            </a:r>
            <a:r>
              <a:rPr lang="es-ES" dirty="0" smtClean="0"/>
              <a:t> un </a:t>
            </a:r>
            <a:r>
              <a:rPr lang="es-ES" dirty="0" err="1" smtClean="0"/>
              <a:t>increment</a:t>
            </a:r>
            <a:r>
              <a:rPr lang="es-ES" dirty="0" smtClean="0"/>
              <a:t> </a:t>
            </a:r>
            <a:r>
              <a:rPr lang="es-ES" dirty="0" err="1" smtClean="0"/>
              <a:t>d’afiliats</a:t>
            </a:r>
            <a:r>
              <a:rPr lang="es-ES" dirty="0" smtClean="0"/>
              <a:t>, </a:t>
            </a:r>
            <a:r>
              <a:rPr lang="es-ES" dirty="0" smtClean="0"/>
              <a:t>700.000 </a:t>
            </a:r>
            <a:r>
              <a:rPr lang="es-ES" dirty="0" smtClean="0"/>
              <a:t>el 1919.</a:t>
            </a:r>
          </a:p>
          <a:p>
            <a:r>
              <a:rPr lang="es-ES" dirty="0" err="1"/>
              <a:t>Canvis</a:t>
            </a:r>
            <a:r>
              <a:rPr lang="es-ES" dirty="0"/>
              <a:t> </a:t>
            </a:r>
            <a:r>
              <a:rPr lang="es-ES" dirty="0" err="1"/>
              <a:t>organitzatius</a:t>
            </a:r>
            <a:r>
              <a:rPr lang="es-ES" dirty="0"/>
              <a:t>  al </a:t>
            </a:r>
            <a:r>
              <a:rPr lang="es-ES" dirty="0" err="1"/>
              <a:t>Congrés</a:t>
            </a:r>
            <a:r>
              <a:rPr lang="es-ES" dirty="0"/>
              <a:t> de </a:t>
            </a:r>
            <a:r>
              <a:rPr lang="es-ES" dirty="0" err="1"/>
              <a:t>Sants</a:t>
            </a:r>
            <a:r>
              <a:rPr lang="es-ES" dirty="0"/>
              <a:t>.</a:t>
            </a:r>
          </a:p>
          <a:p>
            <a:r>
              <a:rPr lang="es-ES" dirty="0" err="1"/>
              <a:t>Persecució</a:t>
            </a:r>
            <a:r>
              <a:rPr lang="es-ES" dirty="0"/>
              <a:t> i </a:t>
            </a:r>
            <a:r>
              <a:rPr lang="es-ES" dirty="0" err="1"/>
              <a:t>clandestinat</a:t>
            </a:r>
            <a:r>
              <a:rPr lang="es-ES" dirty="0"/>
              <a:t> </a:t>
            </a:r>
            <a:r>
              <a:rPr lang="es-ES" dirty="0" err="1"/>
              <a:t>durant</a:t>
            </a:r>
            <a:r>
              <a:rPr lang="es-ES" dirty="0"/>
              <a:t> el </a:t>
            </a:r>
            <a:r>
              <a:rPr lang="es-ES" dirty="0" err="1"/>
              <a:t>pistolerisme</a:t>
            </a:r>
            <a:r>
              <a:rPr lang="es-ES" dirty="0"/>
              <a:t> i dictadura de Primo de Rivera.</a:t>
            </a: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renovació</a:t>
            </a:r>
            <a:r>
              <a:rPr lang="es-ES" dirty="0"/>
              <a:t> sindical</a:t>
            </a:r>
          </a:p>
        </p:txBody>
      </p:sp>
    </p:spTree>
    <p:extLst>
      <p:ext uri="{BB962C8B-B14F-4D97-AF65-F5344CB8AC3E}">
        <p14:creationId xmlns:p14="http://schemas.microsoft.com/office/powerpoint/2010/main" val="31207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1178"/>
          </a:xfrm>
        </p:spPr>
        <p:txBody>
          <a:bodyPr/>
          <a:lstStyle/>
          <a:p>
            <a:pPr algn="ctr"/>
            <a:r>
              <a:rPr lang="es-ES" dirty="0" smtClean="0"/>
              <a:t>Catalunya i </a:t>
            </a:r>
            <a:r>
              <a:rPr lang="es-ES" dirty="0" err="1" smtClean="0"/>
              <a:t>Espanya</a:t>
            </a:r>
            <a:r>
              <a:rPr lang="es-ES" dirty="0" smtClean="0"/>
              <a:t> </a:t>
            </a:r>
            <a:r>
              <a:rPr lang="es-ES" dirty="0" err="1" smtClean="0"/>
              <a:t>davant</a:t>
            </a:r>
            <a:r>
              <a:rPr lang="es-ES" dirty="0" smtClean="0"/>
              <a:t> la Gran Guerra.</a:t>
            </a:r>
            <a:endParaRPr lang="es-ES" dirty="0"/>
          </a:p>
        </p:txBody>
      </p:sp>
      <p:pic>
        <p:nvPicPr>
          <p:cNvPr id="4" name="Contenidor de contingut 3" descr="http://clio.rediris.es/udidactica/IGM/images/trenches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05678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Catalunya i </a:t>
            </a:r>
            <a:r>
              <a:rPr lang="es-ES" dirty="0" err="1" smtClean="0"/>
              <a:t>Espanya</a:t>
            </a:r>
            <a:r>
              <a:rPr lang="es-ES" dirty="0" smtClean="0"/>
              <a:t> </a:t>
            </a:r>
            <a:r>
              <a:rPr lang="es-ES" dirty="0" err="1" smtClean="0"/>
              <a:t>davant</a:t>
            </a:r>
            <a:r>
              <a:rPr lang="es-ES" dirty="0" smtClean="0"/>
              <a:t> la Gran Guerra.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 smtClean="0"/>
              <a:t>Neutralitat</a:t>
            </a:r>
            <a:r>
              <a:rPr lang="es-ES" sz="2400" dirty="0" smtClean="0"/>
              <a:t>, per  la </a:t>
            </a:r>
            <a:r>
              <a:rPr lang="es-ES" sz="2400" dirty="0" err="1" smtClean="0"/>
              <a:t>impossiblitat</a:t>
            </a:r>
            <a:r>
              <a:rPr lang="es-ES" sz="2400" dirty="0" smtClean="0"/>
              <a:t> </a:t>
            </a:r>
            <a:r>
              <a:rPr lang="es-ES" sz="2400" dirty="0" err="1" smtClean="0"/>
              <a:t>d’entrar</a:t>
            </a:r>
            <a:r>
              <a:rPr lang="es-ES" sz="2400" dirty="0" smtClean="0"/>
              <a:t> a una guerra </a:t>
            </a:r>
            <a:r>
              <a:rPr lang="es-ES" sz="2400" dirty="0" err="1" smtClean="0"/>
              <a:t>massiva</a:t>
            </a:r>
            <a:r>
              <a:rPr lang="es-ES" sz="2400" dirty="0" smtClean="0"/>
              <a:t> i industrial.</a:t>
            </a:r>
          </a:p>
          <a:p>
            <a:r>
              <a:rPr lang="es-ES" sz="2400" dirty="0" err="1" smtClean="0"/>
              <a:t>Divisió</a:t>
            </a:r>
            <a:r>
              <a:rPr lang="es-ES" sz="2400" dirty="0" smtClean="0"/>
              <a:t> de </a:t>
            </a:r>
            <a:r>
              <a:rPr lang="es-ES" sz="2400" dirty="0" err="1" smtClean="0"/>
              <a:t>l’opinió</a:t>
            </a:r>
            <a:r>
              <a:rPr lang="es-ES" sz="2400" dirty="0" smtClean="0"/>
              <a:t> en </a:t>
            </a:r>
            <a:r>
              <a:rPr lang="es-ES" sz="2400" dirty="0" err="1" smtClean="0"/>
              <a:t>partidaris</a:t>
            </a:r>
            <a:r>
              <a:rPr lang="es-ES" sz="2400" dirty="0" smtClean="0"/>
              <a:t> </a:t>
            </a:r>
            <a:r>
              <a:rPr lang="es-ES" sz="2400" dirty="0" err="1" smtClean="0"/>
              <a:t>dels</a:t>
            </a:r>
            <a:r>
              <a:rPr lang="es-ES" sz="2400" dirty="0" smtClean="0"/>
              <a:t> </a:t>
            </a:r>
            <a:r>
              <a:rPr lang="es-ES" sz="2400" dirty="0" err="1" smtClean="0"/>
              <a:t>Imperis</a:t>
            </a:r>
            <a:r>
              <a:rPr lang="es-ES" sz="2400" dirty="0" smtClean="0"/>
              <a:t> central (</a:t>
            </a:r>
            <a:r>
              <a:rPr lang="es-ES" sz="2400" dirty="0" err="1" smtClean="0"/>
              <a:t>germanòfils</a:t>
            </a:r>
            <a:r>
              <a:rPr lang="es-ES" sz="2400" dirty="0" smtClean="0"/>
              <a:t>) i </a:t>
            </a:r>
            <a:r>
              <a:rPr lang="es-ES" sz="2400" dirty="0" err="1" smtClean="0"/>
              <a:t>i</a:t>
            </a:r>
            <a:r>
              <a:rPr lang="es-ES" sz="2400" dirty="0" smtClean="0"/>
              <a:t> </a:t>
            </a:r>
            <a:r>
              <a:rPr lang="es-ES" sz="2400" dirty="0" err="1" smtClean="0"/>
              <a:t>partidaris</a:t>
            </a:r>
            <a:r>
              <a:rPr lang="es-ES" sz="2400" dirty="0" smtClean="0"/>
              <a:t> </a:t>
            </a:r>
            <a:r>
              <a:rPr lang="es-ES" sz="2400" dirty="0" err="1" smtClean="0"/>
              <a:t>dels</a:t>
            </a:r>
            <a:r>
              <a:rPr lang="es-ES" sz="2400" dirty="0" smtClean="0"/>
              <a:t> </a:t>
            </a:r>
            <a:r>
              <a:rPr lang="es-ES" sz="2400" dirty="0" err="1" smtClean="0"/>
              <a:t>aliats</a:t>
            </a:r>
            <a:r>
              <a:rPr lang="es-ES" sz="2400" dirty="0" smtClean="0"/>
              <a:t> (</a:t>
            </a:r>
            <a:r>
              <a:rPr lang="es-ES" sz="2400" dirty="0" err="1" smtClean="0"/>
              <a:t>aliadòfils</a:t>
            </a:r>
            <a:r>
              <a:rPr lang="es-ES" sz="2400" dirty="0" smtClean="0"/>
              <a:t>).</a:t>
            </a:r>
          </a:p>
          <a:p>
            <a:r>
              <a:rPr lang="es-ES" sz="2400" dirty="0" err="1" smtClean="0"/>
              <a:t>Inesperat</a:t>
            </a:r>
            <a:r>
              <a:rPr lang="es-ES" sz="2400" dirty="0" smtClean="0"/>
              <a:t> </a:t>
            </a:r>
            <a:r>
              <a:rPr lang="es-ES" sz="2400" dirty="0" err="1" smtClean="0"/>
              <a:t>creixement</a:t>
            </a:r>
            <a:r>
              <a:rPr lang="es-ES" sz="2400" dirty="0" smtClean="0"/>
              <a:t> </a:t>
            </a:r>
            <a:r>
              <a:rPr lang="es-ES" sz="2400" dirty="0" err="1" smtClean="0"/>
              <a:t>econòmic</a:t>
            </a:r>
            <a:r>
              <a:rPr lang="es-ES" sz="2400" dirty="0" smtClean="0"/>
              <a:t> </a:t>
            </a:r>
            <a:r>
              <a:rPr lang="es-ES" sz="2400" dirty="0" err="1" smtClean="0"/>
              <a:t>especialment</a:t>
            </a:r>
            <a:r>
              <a:rPr lang="es-ES" sz="2400" dirty="0" smtClean="0"/>
              <a:t> </a:t>
            </a:r>
            <a:r>
              <a:rPr lang="es-ES" sz="2400" dirty="0" err="1" smtClean="0"/>
              <a:t>important</a:t>
            </a:r>
            <a:r>
              <a:rPr lang="es-ES" sz="2400" dirty="0" smtClean="0"/>
              <a:t> </a:t>
            </a:r>
            <a:r>
              <a:rPr lang="es-ES" sz="2400" dirty="0" smtClean="0"/>
              <a:t>a Catalunya</a:t>
            </a:r>
            <a:r>
              <a:rPr lang="es-ES" sz="2400" dirty="0" smtClean="0"/>
              <a:t>. </a:t>
            </a:r>
            <a:r>
              <a:rPr lang="es-ES" sz="2400" dirty="0" err="1"/>
              <a:t>A</a:t>
            </a:r>
            <a:r>
              <a:rPr lang="es-ES" sz="2400" dirty="0" err="1" smtClean="0"/>
              <a:t>ugment</a:t>
            </a:r>
            <a:r>
              <a:rPr lang="es-ES" sz="2400" dirty="0" smtClean="0"/>
              <a:t> </a:t>
            </a:r>
            <a:r>
              <a:rPr lang="es-ES" sz="2400" dirty="0" smtClean="0"/>
              <a:t>de les </a:t>
            </a:r>
            <a:r>
              <a:rPr lang="es-ES" sz="2400" dirty="0" err="1" smtClean="0"/>
              <a:t>tensions</a:t>
            </a:r>
            <a:r>
              <a:rPr lang="es-ES" sz="2400" dirty="0" smtClean="0"/>
              <a:t> </a:t>
            </a:r>
            <a:r>
              <a:rPr lang="es-ES" sz="2400" dirty="0" err="1" smtClean="0"/>
              <a:t>socials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Campanya</a:t>
            </a:r>
            <a:r>
              <a:rPr lang="es-ES" sz="2400" dirty="0" smtClean="0"/>
              <a:t> </a:t>
            </a:r>
            <a:r>
              <a:rPr lang="es-ES" sz="2400" dirty="0" err="1" smtClean="0"/>
              <a:t>anticatalana</a:t>
            </a:r>
            <a:r>
              <a:rPr lang="es-ES" sz="2400" dirty="0" smtClean="0"/>
              <a:t> de 1916: </a:t>
            </a:r>
            <a:r>
              <a:rPr lang="es-ES" sz="2400" dirty="0" err="1" smtClean="0"/>
              <a:t>intent</a:t>
            </a:r>
            <a:r>
              <a:rPr lang="es-ES" sz="2400" dirty="0" smtClean="0"/>
              <a:t> del </a:t>
            </a:r>
            <a:r>
              <a:rPr lang="es-ES" sz="2400" dirty="0" err="1" smtClean="0"/>
              <a:t>govern</a:t>
            </a:r>
            <a:r>
              <a:rPr lang="es-ES" sz="2400" dirty="0" smtClean="0"/>
              <a:t> </a:t>
            </a:r>
            <a:r>
              <a:rPr lang="es-ES" sz="2400" dirty="0" err="1" smtClean="0"/>
              <a:t>d’implantar</a:t>
            </a:r>
            <a:r>
              <a:rPr lang="es-ES" sz="2400" dirty="0" smtClean="0"/>
              <a:t> un </a:t>
            </a:r>
            <a:r>
              <a:rPr lang="es-ES" sz="2400" dirty="0" err="1" smtClean="0"/>
              <a:t>nou</a:t>
            </a:r>
            <a:r>
              <a:rPr lang="es-ES" sz="2400" dirty="0" smtClean="0"/>
              <a:t> sistema </a:t>
            </a:r>
            <a:r>
              <a:rPr lang="es-ES" sz="2400" dirty="0" err="1" smtClean="0"/>
              <a:t>d’impostos</a:t>
            </a:r>
            <a:r>
              <a:rPr lang="es-ES" sz="2400" dirty="0" smtClean="0"/>
              <a:t> desfavorable a Catalunya.</a:t>
            </a:r>
          </a:p>
          <a:p>
            <a:r>
              <a:rPr lang="es-ES" sz="2400" dirty="0" smtClean="0"/>
              <a:t>Crisis del sistema.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443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Triple Crisis de 1917.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b="1" dirty="0" smtClean="0"/>
              <a:t>Crisis militar</a:t>
            </a:r>
            <a:r>
              <a:rPr lang="ca-ES" dirty="0" smtClean="0"/>
              <a:t>: “Juntas Militares de defensa” reclamen millores gremials en l’organització </a:t>
            </a:r>
            <a:r>
              <a:rPr lang="ca-ES" dirty="0" smtClean="0"/>
              <a:t>militar: </a:t>
            </a:r>
            <a:r>
              <a:rPr lang="ca-ES" dirty="0"/>
              <a:t>a</a:t>
            </a:r>
            <a:r>
              <a:rPr lang="ca-ES" dirty="0" smtClean="0"/>
              <a:t>scensos</a:t>
            </a:r>
            <a:r>
              <a:rPr lang="ca-ES" dirty="0" smtClean="0"/>
              <a:t>, retribucions dels diferens cossos, etc.</a:t>
            </a:r>
          </a:p>
          <a:p>
            <a:endParaRPr lang="ca-ES" dirty="0" smtClean="0"/>
          </a:p>
          <a:p>
            <a:r>
              <a:rPr lang="ca-ES" b="1" dirty="0" smtClean="0"/>
              <a:t>Crisis política</a:t>
            </a:r>
            <a:r>
              <a:rPr lang="ca-ES" dirty="0" smtClean="0"/>
              <a:t>: Davant el tancament de les Corts </a:t>
            </a:r>
            <a:r>
              <a:rPr lang="ca-ES" i="1" dirty="0" smtClean="0"/>
              <a:t>“Assemblea de Parlamentaris</a:t>
            </a:r>
            <a:r>
              <a:rPr lang="ca-ES" dirty="0" smtClean="0"/>
              <a:t>”. Cambó i la Lliga  en aliança amb els republicans.</a:t>
            </a:r>
          </a:p>
          <a:p>
            <a:endParaRPr lang="ca-ES" dirty="0" smtClean="0"/>
          </a:p>
          <a:p>
            <a:r>
              <a:rPr lang="ca-ES" b="1" dirty="0" smtClean="0"/>
              <a:t>Crisis social</a:t>
            </a:r>
            <a:r>
              <a:rPr lang="ca-ES" dirty="0" smtClean="0"/>
              <a:t>: Convocatòria de Vaga </a:t>
            </a:r>
            <a:r>
              <a:rPr lang="ca-ES" dirty="0" smtClean="0"/>
              <a:t>General.</a:t>
            </a:r>
            <a:endParaRPr lang="ca-ES" dirty="0" smtClean="0"/>
          </a:p>
          <a:p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371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1178"/>
          </a:xfrm>
        </p:spPr>
        <p:txBody>
          <a:bodyPr/>
          <a:lstStyle/>
          <a:p>
            <a:pPr algn="ctr"/>
            <a:r>
              <a:rPr lang="es-ES" dirty="0" err="1" smtClean="0"/>
              <a:t>Radicalització</a:t>
            </a:r>
            <a:r>
              <a:rPr lang="es-ES" dirty="0" smtClean="0"/>
              <a:t> social:  </a:t>
            </a:r>
            <a:br>
              <a:rPr lang="es-ES" dirty="0" smtClean="0"/>
            </a:br>
            <a:r>
              <a:rPr lang="es-ES" dirty="0" smtClean="0"/>
              <a:t>el </a:t>
            </a:r>
            <a:r>
              <a:rPr lang="es-ES" dirty="0" err="1" smtClean="0"/>
              <a:t>pistolerisme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Contenidor de contingut 3" descr="http://www.culture-images.de/distributors/preview.php?cid=Y2kwMTEwNjg4MS5qcGc=&amp;qid=8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48472" cy="4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88025" y="2708920"/>
            <a:ext cx="4104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La </a:t>
            </a:r>
            <a:r>
              <a:rPr lang="es-ES" b="1" dirty="0" err="1" smtClean="0"/>
              <a:t>recessió</a:t>
            </a:r>
            <a:r>
              <a:rPr lang="es-ES" b="1" dirty="0" smtClean="0"/>
              <a:t> </a:t>
            </a:r>
            <a:r>
              <a:rPr lang="es-ES" b="1" dirty="0" err="1" smtClean="0"/>
              <a:t>ecònomica</a:t>
            </a:r>
            <a:r>
              <a:rPr lang="es-ES" b="1" dirty="0" smtClean="0"/>
              <a:t> i la por </a:t>
            </a:r>
            <a:r>
              <a:rPr lang="es-ES" b="1" dirty="0" err="1" smtClean="0"/>
              <a:t>als</a:t>
            </a:r>
            <a:r>
              <a:rPr lang="es-ES" b="1" dirty="0" smtClean="0"/>
              <a:t> </a:t>
            </a:r>
            <a:r>
              <a:rPr lang="es-ES" b="1" dirty="0" err="1" smtClean="0"/>
              <a:t>revolucionaris</a:t>
            </a:r>
            <a:r>
              <a:rPr lang="es-ES" b="1" dirty="0" smtClean="0"/>
              <a:t> van </a:t>
            </a:r>
            <a:r>
              <a:rPr lang="es-ES" b="1" dirty="0" err="1" smtClean="0"/>
              <a:t>endegar</a:t>
            </a:r>
            <a:r>
              <a:rPr lang="es-ES" b="1" dirty="0" smtClean="0"/>
              <a:t> la </a:t>
            </a:r>
            <a:r>
              <a:rPr lang="es-ES" b="1" dirty="0" err="1" smtClean="0"/>
              <a:t>repressió</a:t>
            </a:r>
            <a:r>
              <a:rPr lang="es-ES" b="1" dirty="0" smtClean="0"/>
              <a:t> </a:t>
            </a:r>
            <a:r>
              <a:rPr lang="es-ES" b="1" dirty="0" err="1" smtClean="0"/>
              <a:t>dels</a:t>
            </a:r>
            <a:r>
              <a:rPr lang="es-ES" b="1" dirty="0" smtClean="0"/>
              <a:t> </a:t>
            </a:r>
            <a:r>
              <a:rPr lang="es-ES" b="1" dirty="0" err="1" smtClean="0"/>
              <a:t>obrers</a:t>
            </a:r>
            <a:r>
              <a:rPr lang="es-ES" b="1" dirty="0" smtClean="0"/>
              <a:t>  per la patronal</a:t>
            </a:r>
            <a:r>
              <a:rPr lang="es-E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err="1" smtClean="0"/>
              <a:t>Els</a:t>
            </a:r>
            <a:r>
              <a:rPr lang="es-ES" b="1" dirty="0" smtClean="0"/>
              <a:t> </a:t>
            </a:r>
            <a:r>
              <a:rPr lang="es-ES" b="1" dirty="0" err="1" smtClean="0"/>
              <a:t>sindicats</a:t>
            </a:r>
            <a:r>
              <a:rPr lang="es-ES" b="1" dirty="0" smtClean="0"/>
              <a:t> </a:t>
            </a:r>
            <a:r>
              <a:rPr lang="es-ES" b="1" dirty="0" err="1" smtClean="0"/>
              <a:t>radicalitzen</a:t>
            </a:r>
            <a:r>
              <a:rPr lang="es-ES" b="1" dirty="0" smtClean="0"/>
              <a:t> les </a:t>
            </a:r>
            <a:r>
              <a:rPr lang="es-ES" b="1" dirty="0" err="1" smtClean="0"/>
              <a:t>postures</a:t>
            </a:r>
            <a:r>
              <a:rPr lang="es-ES" b="1" dirty="0" smtClean="0"/>
              <a:t> </a:t>
            </a:r>
            <a:r>
              <a:rPr lang="es-ES" b="1" dirty="0" err="1" smtClean="0"/>
              <a:t>després</a:t>
            </a:r>
            <a:r>
              <a:rPr lang="es-ES" b="1" dirty="0" smtClean="0"/>
              <a:t> de la vagues </a:t>
            </a:r>
            <a:r>
              <a:rPr lang="es-ES" b="1" dirty="0" err="1" smtClean="0"/>
              <a:t>com</a:t>
            </a:r>
            <a:r>
              <a:rPr lang="es-ES" b="1" dirty="0" smtClean="0"/>
              <a:t> la de “La </a:t>
            </a:r>
            <a:r>
              <a:rPr lang="es-ES" b="1" dirty="0" err="1" smtClean="0"/>
              <a:t>Canadenca</a:t>
            </a:r>
            <a:r>
              <a:rPr lang="es-ES" b="1" dirty="0" smtClean="0"/>
              <a:t>”.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“Guerra social” i </a:t>
            </a:r>
            <a:r>
              <a:rPr lang="es-ES" b="1" dirty="0" err="1" smtClean="0"/>
              <a:t>repressió</a:t>
            </a:r>
            <a:r>
              <a:rPr lang="es-ES" b="1" dirty="0" smtClean="0"/>
              <a:t> parapolicial (1919-1923)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686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Radicalització</a:t>
            </a:r>
            <a:r>
              <a:rPr lang="es-ES" dirty="0" smtClean="0"/>
              <a:t> catalanista i </a:t>
            </a:r>
            <a:r>
              <a:rPr lang="es-ES" dirty="0" err="1" smtClean="0"/>
              <a:t>autonomisme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/>
              <a:t>Campanya</a:t>
            </a:r>
            <a:r>
              <a:rPr lang="es-ES" b="1" dirty="0" smtClean="0"/>
              <a:t> autonomista de 1918-19 </a:t>
            </a:r>
            <a:r>
              <a:rPr lang="es-ES" dirty="0" smtClean="0"/>
              <a:t>en el </a:t>
            </a:r>
            <a:r>
              <a:rPr lang="es-ES" dirty="0" err="1" smtClean="0"/>
              <a:t>context</a:t>
            </a:r>
            <a:r>
              <a:rPr lang="es-ES" dirty="0"/>
              <a:t> </a:t>
            </a:r>
            <a:r>
              <a:rPr lang="es-ES" dirty="0" smtClean="0"/>
              <a:t> del </a:t>
            </a:r>
            <a:r>
              <a:rPr lang="es-ES" dirty="0" err="1" smtClean="0"/>
              <a:t>reconeixement</a:t>
            </a:r>
            <a:r>
              <a:rPr lang="es-ES" dirty="0" smtClean="0"/>
              <a:t> del “ </a:t>
            </a:r>
            <a:r>
              <a:rPr lang="es-ES" dirty="0" err="1" smtClean="0"/>
              <a:t>principi</a:t>
            </a:r>
            <a:r>
              <a:rPr lang="es-ES" dirty="0" smtClean="0"/>
              <a:t> de les </a:t>
            </a:r>
            <a:r>
              <a:rPr lang="es-ES" dirty="0" err="1"/>
              <a:t>n</a:t>
            </a:r>
            <a:r>
              <a:rPr lang="es-ES" dirty="0" err="1" smtClean="0"/>
              <a:t>acionalitats</a:t>
            </a:r>
            <a:r>
              <a:rPr lang="es-ES" dirty="0" smtClean="0"/>
              <a:t>” </a:t>
            </a:r>
            <a:r>
              <a:rPr lang="es-ES" dirty="0" err="1" smtClean="0"/>
              <a:t>impulsat</a:t>
            </a:r>
            <a:r>
              <a:rPr lang="es-ES" dirty="0" smtClean="0"/>
              <a:t> </a:t>
            </a:r>
            <a:r>
              <a:rPr lang="es-ES" dirty="0" err="1" smtClean="0"/>
              <a:t>pel</a:t>
            </a:r>
            <a:r>
              <a:rPr lang="es-ES" dirty="0" smtClean="0"/>
              <a:t> </a:t>
            </a:r>
            <a:r>
              <a:rPr lang="es-ES" dirty="0" err="1" smtClean="0"/>
              <a:t>president</a:t>
            </a:r>
            <a:r>
              <a:rPr lang="es-ES" dirty="0" smtClean="0"/>
              <a:t> </a:t>
            </a:r>
            <a:r>
              <a:rPr lang="es-ES" dirty="0" err="1" smtClean="0"/>
              <a:t>nordamericà</a:t>
            </a:r>
            <a:r>
              <a:rPr lang="es-ES" dirty="0" smtClean="0"/>
              <a:t> </a:t>
            </a:r>
            <a:r>
              <a:rPr lang="es-ES" dirty="0" smtClean="0"/>
              <a:t>Wilson a </a:t>
            </a:r>
            <a:r>
              <a:rPr lang="es-ES" dirty="0" err="1" smtClean="0"/>
              <a:t>finals</a:t>
            </a:r>
            <a:r>
              <a:rPr lang="es-ES" dirty="0" smtClean="0"/>
              <a:t> del </a:t>
            </a:r>
            <a:r>
              <a:rPr lang="es-ES" dirty="0" err="1" smtClean="0"/>
              <a:t>conflcite</a:t>
            </a:r>
            <a:r>
              <a:rPr lang="es-ES" dirty="0" smtClean="0"/>
              <a:t> </a:t>
            </a:r>
            <a:r>
              <a:rPr lang="es-ES" dirty="0" err="1" smtClean="0"/>
              <a:t>europeu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“</a:t>
            </a:r>
            <a:r>
              <a:rPr lang="es-ES" b="1" dirty="0" err="1" smtClean="0"/>
              <a:t>Projecte</a:t>
            </a:r>
            <a:r>
              <a:rPr lang="es-ES" b="1" dirty="0" smtClean="0"/>
              <a:t> </a:t>
            </a:r>
            <a:r>
              <a:rPr lang="es-ES" b="1" dirty="0" err="1" smtClean="0"/>
              <a:t>d’autonomia</a:t>
            </a:r>
            <a:r>
              <a:rPr lang="es-ES" b="1" dirty="0" smtClean="0"/>
              <a:t> de Catalunya” </a:t>
            </a:r>
            <a:r>
              <a:rPr lang="es-ES" dirty="0" err="1" smtClean="0"/>
              <a:t>impulsat</a:t>
            </a:r>
            <a:r>
              <a:rPr lang="es-ES" dirty="0" smtClean="0"/>
              <a:t> per la </a:t>
            </a:r>
            <a:r>
              <a:rPr lang="es-ES" dirty="0" err="1" smtClean="0"/>
              <a:t>Mancomunitat</a:t>
            </a:r>
            <a:r>
              <a:rPr lang="es-ES" dirty="0" smtClean="0"/>
              <a:t> i </a:t>
            </a:r>
            <a:r>
              <a:rPr lang="es-ES" dirty="0" err="1" smtClean="0"/>
              <a:t>aprovat</a:t>
            </a:r>
            <a:r>
              <a:rPr lang="es-ES" dirty="0" smtClean="0"/>
              <a:t> per la </a:t>
            </a:r>
            <a:r>
              <a:rPr lang="es-ES" dirty="0" err="1" smtClean="0"/>
              <a:t>majoria</a:t>
            </a:r>
            <a:r>
              <a:rPr lang="es-ES" dirty="0" smtClean="0"/>
              <a:t> </a:t>
            </a:r>
            <a:r>
              <a:rPr lang="es-ES" dirty="0" err="1" smtClean="0"/>
              <a:t>d’ajuntaments</a:t>
            </a:r>
            <a:r>
              <a:rPr lang="es-ES" dirty="0" smtClean="0"/>
              <a:t> de Catalunya.</a:t>
            </a:r>
          </a:p>
          <a:p>
            <a:r>
              <a:rPr lang="es-ES" b="1" dirty="0" smtClean="0"/>
              <a:t>Noves  </a:t>
            </a:r>
            <a:r>
              <a:rPr lang="es-ES" b="1" dirty="0" err="1" smtClean="0"/>
              <a:t>formacions</a:t>
            </a:r>
            <a:r>
              <a:rPr lang="es-ES" b="1" dirty="0" smtClean="0"/>
              <a:t> </a:t>
            </a:r>
            <a:r>
              <a:rPr lang="es-ES" b="1" dirty="0" err="1" smtClean="0"/>
              <a:t>polítiques</a:t>
            </a:r>
            <a:r>
              <a:rPr lang="es-ES" b="1" dirty="0" smtClean="0"/>
              <a:t> </a:t>
            </a:r>
            <a:r>
              <a:rPr lang="es-ES" b="1" dirty="0" err="1" smtClean="0"/>
              <a:t>radicals</a:t>
            </a:r>
            <a:r>
              <a:rPr lang="es-ES" dirty="0" smtClean="0"/>
              <a:t>: </a:t>
            </a:r>
            <a:r>
              <a:rPr lang="es-ES" dirty="0" err="1" smtClean="0"/>
              <a:t>Estat</a:t>
            </a:r>
            <a:r>
              <a:rPr lang="es-ES" dirty="0" smtClean="0"/>
              <a:t> </a:t>
            </a:r>
            <a:r>
              <a:rPr lang="es-ES" dirty="0" err="1" smtClean="0"/>
              <a:t>català</a:t>
            </a:r>
            <a:r>
              <a:rPr lang="es-ES" dirty="0" smtClean="0"/>
              <a:t> (1922), </a:t>
            </a:r>
            <a:r>
              <a:rPr lang="es-ES" dirty="0" err="1" smtClean="0"/>
              <a:t>Acció</a:t>
            </a:r>
            <a:r>
              <a:rPr lang="es-ES" dirty="0" smtClean="0"/>
              <a:t> Catalana (1922</a:t>
            </a:r>
            <a:r>
              <a:rPr lang="es-ES" dirty="0" smtClean="0"/>
              <a:t>) i </a:t>
            </a:r>
            <a:r>
              <a:rPr lang="es-ES" dirty="0" smtClean="0"/>
              <a:t>Unió  Socialista de Catalunya (1923</a:t>
            </a:r>
            <a:r>
              <a:rPr lang="es-ES" dirty="0" smtClean="0"/>
              <a:t>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1828800"/>
          </a:xfrm>
        </p:spPr>
        <p:txBody>
          <a:bodyPr/>
          <a:lstStyle/>
          <a:p>
            <a:pPr algn="ctr"/>
            <a:r>
              <a:rPr lang="es-ES" dirty="0" smtClean="0"/>
              <a:t>El </a:t>
            </a:r>
            <a:r>
              <a:rPr lang="es-ES" dirty="0" err="1" smtClean="0"/>
              <a:t>noucentisme</a:t>
            </a:r>
            <a:r>
              <a:rPr lang="es-ES" dirty="0" smtClean="0"/>
              <a:t> i la </a:t>
            </a:r>
            <a:r>
              <a:rPr lang="es-ES" dirty="0" err="1" smtClean="0"/>
              <a:t>Mancomunitat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07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El </a:t>
            </a:r>
            <a:r>
              <a:rPr lang="es-ES" dirty="0" err="1" smtClean="0"/>
              <a:t>noucentisme</a:t>
            </a:r>
            <a:endParaRPr lang="es-ES" dirty="0"/>
          </a:p>
        </p:txBody>
      </p:sp>
      <p:pic>
        <p:nvPicPr>
          <p:cNvPr id="4" name="Picture 3" descr="http://1.bp.blogspot.com/-afKsFDJVOzs/TYJR2MfokyI/AAAAAAAAAaE/fsZTb9CQhW0/s1600/Eugenio%2BD%2527O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37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62189"/>
          </a:xfrm>
        </p:spPr>
        <p:txBody>
          <a:bodyPr/>
          <a:lstStyle/>
          <a:p>
            <a:r>
              <a:rPr lang="es-ES" sz="1900" dirty="0" smtClean="0"/>
              <a:t>1903: </a:t>
            </a:r>
            <a:r>
              <a:rPr lang="es-ES" sz="1900" dirty="0" smtClean="0"/>
              <a:t>1r </a:t>
            </a:r>
            <a:r>
              <a:rPr lang="es-ES" sz="1900" dirty="0" err="1" smtClean="0"/>
              <a:t>Congrés</a:t>
            </a:r>
            <a:r>
              <a:rPr lang="es-ES" sz="1900" dirty="0" smtClean="0"/>
              <a:t> </a:t>
            </a:r>
            <a:r>
              <a:rPr lang="es-ES" sz="1900" dirty="0" err="1" smtClean="0"/>
              <a:t>Universitari</a:t>
            </a:r>
            <a:r>
              <a:rPr lang="es-ES" sz="1900" dirty="0" smtClean="0"/>
              <a:t> </a:t>
            </a:r>
            <a:r>
              <a:rPr lang="es-ES" sz="1900" dirty="0" err="1"/>
              <a:t>C</a:t>
            </a:r>
            <a:r>
              <a:rPr lang="es-ES" sz="1900" dirty="0" err="1" smtClean="0"/>
              <a:t>atalà</a:t>
            </a:r>
            <a:r>
              <a:rPr lang="es-ES" sz="1900" dirty="0" smtClean="0"/>
              <a:t>.</a:t>
            </a:r>
          </a:p>
          <a:p>
            <a:r>
              <a:rPr lang="es-ES" sz="1900" dirty="0" smtClean="0"/>
              <a:t>1906: “</a:t>
            </a:r>
            <a:r>
              <a:rPr lang="es-ES" sz="1900" dirty="0" err="1" smtClean="0"/>
              <a:t>Xènius</a:t>
            </a:r>
            <a:r>
              <a:rPr lang="es-ES" sz="1900" dirty="0" smtClean="0"/>
              <a:t>” </a:t>
            </a:r>
            <a:r>
              <a:rPr lang="es-ES" sz="1900" dirty="0" err="1" smtClean="0"/>
              <a:t>començà</a:t>
            </a:r>
            <a:r>
              <a:rPr lang="es-ES" sz="1900" dirty="0" smtClean="0"/>
              <a:t> a publicar </a:t>
            </a:r>
          </a:p>
          <a:p>
            <a:pPr marL="0" indent="0">
              <a:buNone/>
            </a:pPr>
            <a:r>
              <a:rPr lang="es-ES" sz="1900" dirty="0" smtClean="0"/>
              <a:t>             “ </a:t>
            </a:r>
            <a:r>
              <a:rPr lang="es-ES" sz="1900" dirty="0" err="1" smtClean="0"/>
              <a:t>Glosari</a:t>
            </a:r>
            <a:r>
              <a:rPr lang="es-ES" sz="1900" dirty="0" smtClean="0"/>
              <a:t>”.</a:t>
            </a:r>
          </a:p>
          <a:p>
            <a:r>
              <a:rPr lang="es-ES" sz="1900" dirty="0" smtClean="0"/>
              <a:t>1907: </a:t>
            </a:r>
            <a:r>
              <a:rPr lang="es-ES" sz="1900" dirty="0" err="1" smtClean="0"/>
              <a:t>És</a:t>
            </a:r>
            <a:r>
              <a:rPr lang="es-ES" sz="1900" dirty="0" smtClean="0"/>
              <a:t> publica “La Cataluña” </a:t>
            </a:r>
            <a:r>
              <a:rPr lang="es-ES" sz="1900" dirty="0" err="1" smtClean="0"/>
              <a:t>organ</a:t>
            </a:r>
            <a:r>
              <a:rPr lang="es-ES" sz="1900" dirty="0" smtClean="0"/>
              <a:t> </a:t>
            </a:r>
          </a:p>
          <a:p>
            <a:pPr marL="0" indent="0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        </a:t>
            </a:r>
            <a:r>
              <a:rPr lang="es-ES" sz="1900" dirty="0" err="1" smtClean="0"/>
              <a:t>oficiòs</a:t>
            </a:r>
            <a:r>
              <a:rPr lang="es-ES" sz="1900" dirty="0" smtClean="0"/>
              <a:t> de la “</a:t>
            </a:r>
            <a:r>
              <a:rPr lang="es-ES" sz="1900" dirty="0" err="1" smtClean="0"/>
              <a:t>Joventut</a:t>
            </a:r>
            <a:r>
              <a:rPr lang="es-ES" sz="1900" dirty="0" smtClean="0"/>
              <a:t> de la </a:t>
            </a:r>
            <a:r>
              <a:rPr lang="es-ES" sz="1900" dirty="0" err="1" smtClean="0"/>
              <a:t>Lliga</a:t>
            </a:r>
            <a:r>
              <a:rPr lang="es-ES" sz="1900" dirty="0" smtClean="0"/>
              <a:t>”</a:t>
            </a:r>
          </a:p>
          <a:p>
            <a:r>
              <a:rPr lang="es-ES" sz="1900" dirty="0" smtClean="0"/>
              <a:t>1908: </a:t>
            </a:r>
            <a:r>
              <a:rPr lang="es-ES" sz="1900" dirty="0" err="1" smtClean="0"/>
              <a:t>Excavacions</a:t>
            </a:r>
            <a:r>
              <a:rPr lang="es-ES" sz="1900" dirty="0" smtClean="0"/>
              <a:t> </a:t>
            </a:r>
            <a:r>
              <a:rPr lang="es-ES" sz="1900" dirty="0" err="1" smtClean="0"/>
              <a:t>d’Empúries.Influeixen</a:t>
            </a:r>
            <a:r>
              <a:rPr lang="es-ES" sz="1900" dirty="0" smtClean="0"/>
              <a:t> en el </a:t>
            </a:r>
            <a:r>
              <a:rPr lang="es-ES" sz="1900" dirty="0" err="1" smtClean="0"/>
              <a:t>classicisme</a:t>
            </a:r>
            <a:r>
              <a:rPr lang="es-ES" sz="1900" dirty="0" smtClean="0"/>
              <a:t> </a:t>
            </a:r>
            <a:r>
              <a:rPr lang="es-ES" sz="1900" dirty="0" err="1" smtClean="0"/>
              <a:t>mediterrani</a:t>
            </a:r>
            <a:r>
              <a:rPr lang="es-ES" sz="1900" dirty="0" smtClean="0"/>
              <a:t> del </a:t>
            </a:r>
            <a:r>
              <a:rPr lang="es-ES" sz="1900" dirty="0" smtClean="0"/>
              <a:t>        </a:t>
            </a:r>
            <a:r>
              <a:rPr lang="es-ES" sz="1900" dirty="0" err="1" smtClean="0"/>
              <a:t>corrent</a:t>
            </a:r>
            <a:r>
              <a:rPr lang="es-ES" sz="1900" dirty="0" smtClean="0"/>
              <a:t>”.</a:t>
            </a:r>
          </a:p>
          <a:p>
            <a:r>
              <a:rPr lang="es-ES" sz="1900" dirty="0" smtClean="0"/>
              <a:t>1910: </a:t>
            </a:r>
            <a:r>
              <a:rPr lang="es-ES" sz="1900" dirty="0" err="1" smtClean="0"/>
              <a:t>Homenatge</a:t>
            </a:r>
            <a:r>
              <a:rPr lang="es-ES" sz="1900" dirty="0" smtClean="0"/>
              <a:t> a Prat de la Riba, destaca J. Bofill i Mates.</a:t>
            </a:r>
          </a:p>
          <a:p>
            <a:r>
              <a:rPr lang="es-ES" sz="1900" dirty="0" smtClean="0"/>
              <a:t>1911: </a:t>
            </a:r>
            <a:r>
              <a:rPr lang="es-ES" sz="1900" dirty="0" err="1" smtClean="0"/>
              <a:t>Almanc</a:t>
            </a:r>
            <a:r>
              <a:rPr lang="es-ES" sz="1900" dirty="0" smtClean="0"/>
              <a:t> </a:t>
            </a:r>
            <a:r>
              <a:rPr lang="es-ES" sz="1900" dirty="0" err="1" smtClean="0"/>
              <a:t>dels</a:t>
            </a:r>
            <a:r>
              <a:rPr lang="es-ES" sz="1900" dirty="0" smtClean="0"/>
              <a:t> </a:t>
            </a:r>
            <a:r>
              <a:rPr lang="es-ES" sz="1900" dirty="0" err="1" smtClean="0"/>
              <a:t>noucentistes</a:t>
            </a:r>
            <a:r>
              <a:rPr lang="es-ES" sz="1900" dirty="0" smtClean="0"/>
              <a:t>, hi </a:t>
            </a:r>
            <a:r>
              <a:rPr lang="es-ES" sz="1900" dirty="0" err="1" smtClean="0"/>
              <a:t>col·laboren:</a:t>
            </a:r>
            <a:r>
              <a:rPr lang="es-ES" sz="1900" dirty="0" err="1"/>
              <a:t>Xènius</a:t>
            </a:r>
            <a:r>
              <a:rPr lang="es-ES" sz="1900" dirty="0"/>
              <a:t>, </a:t>
            </a:r>
            <a:r>
              <a:rPr lang="es-ES" sz="1900" dirty="0" err="1"/>
              <a:t>Guerau</a:t>
            </a:r>
            <a:r>
              <a:rPr lang="es-ES" sz="1900" dirty="0"/>
              <a:t> de </a:t>
            </a:r>
            <a:r>
              <a:rPr lang="es-ES" sz="1900" dirty="0" err="1"/>
              <a:t>Liost</a:t>
            </a:r>
            <a:r>
              <a:rPr lang="es-ES" sz="1900" dirty="0"/>
              <a:t>, Josep </a:t>
            </a:r>
            <a:r>
              <a:rPr lang="es-ES" sz="1900" dirty="0" err="1"/>
              <a:t>Carner</a:t>
            </a:r>
            <a:r>
              <a:rPr lang="es-ES" sz="1900" dirty="0"/>
              <a:t>, Francesc Cambó, Francesc </a:t>
            </a:r>
            <a:r>
              <a:rPr lang="es-ES" sz="1900" dirty="0" err="1"/>
              <a:t>Pujols</a:t>
            </a:r>
            <a:r>
              <a:rPr lang="es-ES" sz="1900" dirty="0"/>
              <a:t>, Josep Pijoan, </a:t>
            </a:r>
            <a:r>
              <a:rPr lang="es-ES" sz="1900" dirty="0" err="1"/>
              <a:t>Eladi</a:t>
            </a:r>
            <a:r>
              <a:rPr lang="es-ES" sz="1900" dirty="0"/>
              <a:t> </a:t>
            </a:r>
            <a:r>
              <a:rPr lang="es-ES" sz="1900" dirty="0" err="1"/>
              <a:t>Homs</a:t>
            </a:r>
            <a:r>
              <a:rPr lang="es-ES" sz="1900" dirty="0"/>
              <a:t>, </a:t>
            </a:r>
            <a:r>
              <a:rPr lang="es-ES" sz="1900" dirty="0" err="1"/>
              <a:t>August</a:t>
            </a:r>
            <a:r>
              <a:rPr lang="es-ES" sz="1900" dirty="0"/>
              <a:t> Pi i </a:t>
            </a:r>
            <a:r>
              <a:rPr lang="es-ES" sz="1900" dirty="0" err="1" smtClean="0"/>
              <a:t>Sunyer</a:t>
            </a:r>
            <a:endParaRPr lang="es-ES" sz="1900" dirty="0" smtClean="0"/>
          </a:p>
          <a:p>
            <a:r>
              <a:rPr lang="es-ES" sz="1900" dirty="0" smtClean="0"/>
              <a:t>1912: </a:t>
            </a:r>
            <a:r>
              <a:rPr lang="es-ES" sz="1900" dirty="0" err="1" smtClean="0"/>
              <a:t>Publicació</a:t>
            </a:r>
            <a:r>
              <a:rPr lang="es-ES" sz="1900" dirty="0" smtClean="0"/>
              <a:t> de “la </a:t>
            </a:r>
            <a:r>
              <a:rPr lang="es-ES" sz="1900" dirty="0" err="1" smtClean="0"/>
              <a:t>Benplantada</a:t>
            </a:r>
            <a:r>
              <a:rPr lang="es-ES" sz="1900" dirty="0" smtClean="0"/>
              <a:t>”.</a:t>
            </a:r>
          </a:p>
          <a:p>
            <a:r>
              <a:rPr lang="es-ES" sz="1900" dirty="0" smtClean="0"/>
              <a:t>1915: López-Pico, </a:t>
            </a:r>
            <a:r>
              <a:rPr lang="es-ES" sz="1900" dirty="0" err="1" smtClean="0"/>
              <a:t>començà</a:t>
            </a:r>
            <a:r>
              <a:rPr lang="es-ES" sz="1900" dirty="0" smtClean="0"/>
              <a:t> a publicar la Revista.</a:t>
            </a:r>
          </a:p>
          <a:p>
            <a:r>
              <a:rPr lang="es-ES" sz="1900" dirty="0" smtClean="0"/>
              <a:t>1920: </a:t>
            </a:r>
            <a:r>
              <a:rPr lang="es-ES" sz="1900" dirty="0" err="1" smtClean="0"/>
              <a:t>Defenestració</a:t>
            </a:r>
            <a:r>
              <a:rPr lang="es-ES" sz="1900" dirty="0" smtClean="0"/>
              <a:t> de </a:t>
            </a:r>
            <a:r>
              <a:rPr lang="es-ES" sz="1900" dirty="0" err="1" smtClean="0"/>
              <a:t>Xènius</a:t>
            </a:r>
            <a:endParaRPr lang="es-ES" sz="19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627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847850"/>
          </a:xfrm>
        </p:spPr>
        <p:txBody>
          <a:bodyPr/>
          <a:lstStyle/>
          <a:p>
            <a:pPr algn="ctr"/>
            <a:r>
              <a:rPr lang="es-ES" sz="4000" dirty="0" err="1" smtClean="0"/>
              <a:t>Missatge</a:t>
            </a:r>
            <a:r>
              <a:rPr lang="es-ES" sz="4000" dirty="0" smtClean="0"/>
              <a:t>  </a:t>
            </a:r>
            <a:r>
              <a:rPr lang="es-ES" sz="4000" dirty="0" err="1" smtClean="0"/>
              <a:t>d’Enric</a:t>
            </a:r>
            <a:r>
              <a:rPr lang="es-ES" sz="4000" dirty="0" smtClean="0"/>
              <a:t> </a:t>
            </a:r>
            <a:r>
              <a:rPr lang="es-ES" sz="4000" dirty="0"/>
              <a:t>P</a:t>
            </a:r>
            <a:r>
              <a:rPr lang="es-ES" sz="4000" dirty="0" smtClean="0"/>
              <a:t>rat de la Riba </a:t>
            </a:r>
            <a:r>
              <a:rPr lang="es-ES" sz="4000" dirty="0" err="1" smtClean="0"/>
              <a:t>com</a:t>
            </a:r>
            <a:r>
              <a:rPr lang="es-ES" sz="4000" dirty="0" smtClean="0"/>
              <a:t> a </a:t>
            </a:r>
            <a:r>
              <a:rPr lang="es-ES" sz="4000" dirty="0" err="1" smtClean="0"/>
              <a:t>president</a:t>
            </a:r>
            <a:r>
              <a:rPr lang="es-ES" sz="4000" dirty="0" smtClean="0"/>
              <a:t> de la </a:t>
            </a:r>
            <a:r>
              <a:rPr lang="es-ES" sz="4000" dirty="0" err="1" smtClean="0"/>
              <a:t>Mancomunitat</a:t>
            </a:r>
            <a:r>
              <a:rPr lang="es-ES" sz="4000" dirty="0" smtClean="0"/>
              <a:t>. (</a:t>
            </a:r>
            <a:r>
              <a:rPr lang="es-ES" sz="4000" dirty="0" smtClean="0"/>
              <a:t>6/4/1914)</a:t>
            </a:r>
            <a:endParaRPr lang="es-ES" sz="40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2825552"/>
            <a:ext cx="8208912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es-ES" sz="2200" dirty="0" smtClean="0"/>
              <a:t>[….]</a:t>
            </a:r>
            <a:r>
              <a:rPr lang="es-ES" sz="2200" dirty="0" err="1" smtClean="0"/>
              <a:t>Som</a:t>
            </a:r>
            <a:r>
              <a:rPr lang="es-ES" sz="2200" dirty="0" smtClean="0"/>
              <a:t> en una girada </a:t>
            </a:r>
            <a:r>
              <a:rPr lang="es-ES" sz="2200" dirty="0" err="1" smtClean="0"/>
              <a:t>fonamental</a:t>
            </a:r>
            <a:r>
              <a:rPr lang="es-ES" sz="2200" dirty="0" smtClean="0"/>
              <a:t> , decisiva, de la vida catalana : La </a:t>
            </a:r>
            <a:r>
              <a:rPr lang="es-ES" sz="2200" dirty="0" err="1" smtClean="0"/>
              <a:t>mancomunitat</a:t>
            </a:r>
            <a:r>
              <a:rPr lang="es-ES" sz="2200" dirty="0" smtClean="0"/>
              <a:t>  </a:t>
            </a:r>
            <a:r>
              <a:rPr lang="es-ES" sz="2200" dirty="0" err="1" smtClean="0"/>
              <a:t>clou</a:t>
            </a:r>
            <a:r>
              <a:rPr lang="es-ES" sz="2200" dirty="0" smtClean="0"/>
              <a:t> un </a:t>
            </a:r>
            <a:r>
              <a:rPr lang="es-ES" sz="2200" dirty="0" err="1" smtClean="0"/>
              <a:t>període</a:t>
            </a:r>
            <a:r>
              <a:rPr lang="es-ES" sz="2200" dirty="0" smtClean="0"/>
              <a:t>  i </a:t>
            </a:r>
            <a:r>
              <a:rPr lang="es-ES" sz="2200" dirty="0" err="1" smtClean="0"/>
              <a:t>n’obre</a:t>
            </a:r>
            <a:r>
              <a:rPr lang="es-ES" sz="2200" dirty="0" smtClean="0"/>
              <a:t> , </a:t>
            </a:r>
            <a:r>
              <a:rPr lang="es-ES" sz="2200" dirty="0" err="1" smtClean="0"/>
              <a:t>n’inicia</a:t>
            </a:r>
            <a:r>
              <a:rPr lang="es-ES" sz="2200" dirty="0" smtClean="0"/>
              <a:t> un </a:t>
            </a:r>
            <a:r>
              <a:rPr lang="es-ES" sz="2200" dirty="0" err="1" smtClean="0"/>
              <a:t>altre</a:t>
            </a:r>
            <a:r>
              <a:rPr lang="es-ES" sz="2200" dirty="0" smtClean="0"/>
              <a:t>.  </a:t>
            </a:r>
            <a:r>
              <a:rPr lang="es-ES" sz="2200" dirty="0" err="1" smtClean="0"/>
              <a:t>Cloem</a:t>
            </a:r>
            <a:r>
              <a:rPr lang="es-ES" sz="2200" dirty="0" smtClean="0"/>
              <a:t> el </a:t>
            </a:r>
            <a:r>
              <a:rPr lang="es-ES" sz="2200" dirty="0" err="1" smtClean="0"/>
              <a:t>període</a:t>
            </a:r>
            <a:r>
              <a:rPr lang="es-ES" sz="2200" dirty="0" smtClean="0"/>
              <a:t> que </a:t>
            </a:r>
            <a:r>
              <a:rPr lang="es-ES" sz="2200" dirty="0" err="1" smtClean="0"/>
              <a:t>comença</a:t>
            </a:r>
            <a:r>
              <a:rPr lang="es-ES" sz="2200" dirty="0" smtClean="0"/>
              <a:t> </a:t>
            </a:r>
            <a:r>
              <a:rPr lang="es-ES" sz="2200" dirty="0" err="1" smtClean="0"/>
              <a:t>amb</a:t>
            </a:r>
            <a:r>
              <a:rPr lang="es-ES" sz="2200" dirty="0" smtClean="0"/>
              <a:t> la </a:t>
            </a:r>
            <a:r>
              <a:rPr lang="es-ES" sz="2200" dirty="0" err="1" smtClean="0"/>
              <a:t>caiguda</a:t>
            </a:r>
            <a:r>
              <a:rPr lang="es-ES" sz="2200" dirty="0" smtClean="0"/>
              <a:t> de Barcelona, </a:t>
            </a:r>
            <a:r>
              <a:rPr lang="es-ES" sz="2200" dirty="0" err="1" smtClean="0"/>
              <a:t>amb</a:t>
            </a:r>
            <a:r>
              <a:rPr lang="es-ES" sz="2200" dirty="0" smtClean="0"/>
              <a:t> el </a:t>
            </a:r>
            <a:r>
              <a:rPr lang="es-ES" sz="2200" dirty="0" err="1" smtClean="0"/>
              <a:t>decret</a:t>
            </a:r>
            <a:r>
              <a:rPr lang="es-ES" sz="2200" dirty="0" smtClean="0"/>
              <a:t> de </a:t>
            </a:r>
            <a:r>
              <a:rPr lang="es-ES" sz="2200" dirty="0"/>
              <a:t>N</a:t>
            </a:r>
            <a:r>
              <a:rPr lang="es-ES" sz="2200" dirty="0" smtClean="0"/>
              <a:t>ova Planta, </a:t>
            </a:r>
            <a:r>
              <a:rPr lang="es-ES" sz="2200" dirty="0" err="1" smtClean="0"/>
              <a:t>amb</a:t>
            </a:r>
            <a:r>
              <a:rPr lang="es-ES" sz="2200" dirty="0" smtClean="0"/>
              <a:t> la </a:t>
            </a:r>
            <a:r>
              <a:rPr lang="es-ES" sz="2200" dirty="0" err="1" smtClean="0"/>
              <a:t>supressió</a:t>
            </a:r>
            <a:r>
              <a:rPr lang="es-ES" sz="2200" dirty="0" smtClean="0"/>
              <a:t> del </a:t>
            </a:r>
            <a:r>
              <a:rPr lang="es-ES" sz="2200" dirty="0" err="1" smtClean="0"/>
              <a:t>Consell</a:t>
            </a:r>
            <a:r>
              <a:rPr lang="es-ES" sz="2200" dirty="0" smtClean="0"/>
              <a:t> de Cent i de la Generalitat; i </a:t>
            </a:r>
            <a:r>
              <a:rPr lang="es-ES" sz="2200" dirty="0" err="1" smtClean="0"/>
              <a:t>n’iniciem</a:t>
            </a:r>
            <a:r>
              <a:rPr lang="es-ES" sz="2200" dirty="0" smtClean="0"/>
              <a:t> un </a:t>
            </a:r>
            <a:r>
              <a:rPr lang="es-ES" sz="2200" dirty="0" err="1" smtClean="0"/>
              <a:t>altre</a:t>
            </a:r>
            <a:r>
              <a:rPr lang="es-ES" sz="2200" dirty="0" smtClean="0"/>
              <a:t>, que </a:t>
            </a:r>
            <a:r>
              <a:rPr lang="es-ES" sz="2200" dirty="0" err="1" smtClean="0"/>
              <a:t>és</a:t>
            </a:r>
            <a:r>
              <a:rPr lang="es-ES" sz="2200" dirty="0" smtClean="0"/>
              <a:t> el de </a:t>
            </a:r>
            <a:r>
              <a:rPr lang="es-ES" sz="2200" dirty="0" err="1" smtClean="0"/>
              <a:t>demà</a:t>
            </a:r>
            <a:r>
              <a:rPr lang="es-ES" sz="2200" dirty="0" smtClean="0"/>
              <a:t>, qué </a:t>
            </a:r>
            <a:r>
              <a:rPr lang="es-ES" sz="2200" dirty="0" err="1" smtClean="0"/>
              <a:t>és</a:t>
            </a:r>
            <a:r>
              <a:rPr lang="es-ES" sz="2200" dirty="0" smtClean="0"/>
              <a:t> </a:t>
            </a:r>
            <a:r>
              <a:rPr lang="es-ES" sz="2200" dirty="0" err="1" smtClean="0"/>
              <a:t>l’esdevenidor</a:t>
            </a:r>
            <a:r>
              <a:rPr lang="es-ES" sz="2200" dirty="0" smtClean="0"/>
              <a:t> , que </a:t>
            </a:r>
            <a:r>
              <a:rPr lang="es-ES" sz="2200" dirty="0" err="1" smtClean="0"/>
              <a:t>és</a:t>
            </a:r>
            <a:r>
              <a:rPr lang="es-ES" sz="2200" dirty="0" smtClean="0"/>
              <a:t> el </a:t>
            </a:r>
            <a:r>
              <a:rPr lang="es-ES" sz="2200" dirty="0" err="1" smtClean="0"/>
              <a:t>desconegut</a:t>
            </a:r>
            <a:r>
              <a:rPr lang="es-ES" sz="2200" dirty="0" smtClean="0"/>
              <a:t>; </a:t>
            </a:r>
            <a:r>
              <a:rPr lang="es-ES" sz="2200" dirty="0" err="1" smtClean="0"/>
              <a:t>però</a:t>
            </a:r>
            <a:r>
              <a:rPr lang="es-ES" sz="2200" dirty="0" smtClean="0"/>
              <a:t> un  </a:t>
            </a:r>
            <a:r>
              <a:rPr lang="es-ES" sz="2200" dirty="0" err="1" smtClean="0"/>
              <a:t>demà</a:t>
            </a:r>
            <a:r>
              <a:rPr lang="es-ES" sz="2200" dirty="0" smtClean="0"/>
              <a:t>, un  </a:t>
            </a:r>
            <a:r>
              <a:rPr lang="es-ES" sz="2200" dirty="0" err="1" smtClean="0"/>
              <a:t>esdevenidor</a:t>
            </a:r>
            <a:r>
              <a:rPr lang="es-ES" sz="2200" dirty="0" smtClean="0"/>
              <a:t>, un </a:t>
            </a:r>
            <a:r>
              <a:rPr lang="es-ES" sz="2200" dirty="0" err="1" smtClean="0"/>
              <a:t>desconegut</a:t>
            </a:r>
            <a:r>
              <a:rPr lang="es-ES" sz="2200" dirty="0" smtClean="0"/>
              <a:t>, que la </a:t>
            </a:r>
            <a:r>
              <a:rPr lang="es-ES" sz="2200" dirty="0" err="1" smtClean="0"/>
              <a:t>consciència</a:t>
            </a:r>
            <a:r>
              <a:rPr lang="es-ES" sz="2200" dirty="0" smtClean="0"/>
              <a:t> del </a:t>
            </a:r>
            <a:r>
              <a:rPr lang="es-ES" sz="2200" dirty="0" err="1" smtClean="0"/>
              <a:t>nostre</a:t>
            </a:r>
            <a:r>
              <a:rPr lang="es-ES" sz="2200" dirty="0" smtClean="0"/>
              <a:t> </a:t>
            </a:r>
            <a:r>
              <a:rPr lang="es-ES" sz="2200" dirty="0" err="1" smtClean="0"/>
              <a:t>dret</a:t>
            </a:r>
            <a:r>
              <a:rPr lang="es-ES" sz="2200" dirty="0" smtClean="0"/>
              <a:t> i </a:t>
            </a:r>
            <a:r>
              <a:rPr lang="es-ES" sz="2200" dirty="0" err="1" smtClean="0"/>
              <a:t>força</a:t>
            </a:r>
            <a:r>
              <a:rPr lang="es-ES" sz="2200" dirty="0" smtClean="0"/>
              <a:t>, i la </a:t>
            </a:r>
            <a:r>
              <a:rPr lang="es-ES" sz="2200" dirty="0" err="1" smtClean="0"/>
              <a:t>direcció</a:t>
            </a:r>
            <a:r>
              <a:rPr lang="es-ES" sz="2200" dirty="0" smtClean="0"/>
              <a:t>  del </a:t>
            </a:r>
            <a:r>
              <a:rPr lang="es-ES" sz="2200" dirty="0" err="1" smtClean="0"/>
              <a:t>corrents</a:t>
            </a:r>
            <a:r>
              <a:rPr lang="es-ES" sz="2200" dirty="0" smtClean="0"/>
              <a:t> </a:t>
            </a:r>
            <a:r>
              <a:rPr lang="es-ES" sz="2200" dirty="0" err="1" smtClean="0"/>
              <a:t>universals</a:t>
            </a:r>
            <a:r>
              <a:rPr lang="es-ES" sz="2200" dirty="0" smtClean="0"/>
              <a:t>, que no </a:t>
            </a:r>
            <a:r>
              <a:rPr lang="es-ES" sz="2200" dirty="0" err="1" smtClean="0"/>
              <a:t>són</a:t>
            </a:r>
            <a:r>
              <a:rPr lang="es-ES" sz="2200" dirty="0" smtClean="0"/>
              <a:t> encara el </a:t>
            </a:r>
            <a:r>
              <a:rPr lang="es-ES" sz="2200" dirty="0" err="1" smtClean="0"/>
              <a:t>demà</a:t>
            </a:r>
            <a:r>
              <a:rPr lang="es-ES" sz="2200" dirty="0" smtClean="0"/>
              <a:t> </a:t>
            </a:r>
            <a:r>
              <a:rPr lang="es-ES" sz="2200" dirty="0" err="1" smtClean="0"/>
              <a:t>però</a:t>
            </a:r>
            <a:r>
              <a:rPr lang="es-ES" sz="2200" dirty="0" smtClean="0"/>
              <a:t> van </a:t>
            </a:r>
            <a:r>
              <a:rPr lang="es-ES" sz="2200" dirty="0" err="1" smtClean="0"/>
              <a:t>creant</a:t>
            </a:r>
            <a:r>
              <a:rPr lang="es-ES" sz="2200" dirty="0" smtClean="0"/>
              <a:t>-lo, </a:t>
            </a:r>
            <a:r>
              <a:rPr lang="es-ES" sz="2200" dirty="0" err="1" smtClean="0"/>
              <a:t>ens</a:t>
            </a:r>
            <a:r>
              <a:rPr lang="es-ES" sz="2200" dirty="0" smtClean="0"/>
              <a:t> </a:t>
            </a:r>
            <a:r>
              <a:rPr lang="es-ES" sz="2200" dirty="0" err="1" smtClean="0"/>
              <a:t>asseguren</a:t>
            </a:r>
            <a:r>
              <a:rPr lang="es-ES" sz="2200" dirty="0" smtClean="0"/>
              <a:t> que </a:t>
            </a:r>
            <a:r>
              <a:rPr lang="es-ES" sz="2200" dirty="0" err="1" smtClean="0"/>
              <a:t>serà</a:t>
            </a:r>
            <a:r>
              <a:rPr lang="es-ES" sz="2200" dirty="0" smtClean="0"/>
              <a:t> </a:t>
            </a:r>
            <a:r>
              <a:rPr lang="es-ES" sz="2200" dirty="0" err="1" smtClean="0"/>
              <a:t>triomfal</a:t>
            </a:r>
            <a:r>
              <a:rPr lang="es-ES" sz="2200" dirty="0" smtClean="0"/>
              <a:t> per a Catalunya i </a:t>
            </a:r>
            <a:r>
              <a:rPr lang="es-ES" sz="2200" dirty="0" err="1" smtClean="0"/>
              <a:t>d’estreta</a:t>
            </a:r>
            <a:r>
              <a:rPr lang="es-ES" sz="2200" dirty="0" smtClean="0"/>
              <a:t> </a:t>
            </a:r>
            <a:r>
              <a:rPr lang="es-ES" sz="2200" dirty="0" err="1" smtClean="0"/>
              <a:t>Germanor</a:t>
            </a:r>
            <a:r>
              <a:rPr lang="es-ES" sz="2200" dirty="0" smtClean="0"/>
              <a:t> </a:t>
            </a:r>
            <a:r>
              <a:rPr lang="es-ES" sz="2200" dirty="0" err="1" smtClean="0"/>
              <a:t>amb</a:t>
            </a:r>
            <a:r>
              <a:rPr lang="es-ES" sz="2200" dirty="0" smtClean="0"/>
              <a:t> </a:t>
            </a:r>
            <a:r>
              <a:rPr lang="es-ES" sz="2200" dirty="0" err="1" smtClean="0"/>
              <a:t>els</a:t>
            </a:r>
            <a:r>
              <a:rPr lang="es-ES" sz="2200" dirty="0" smtClean="0"/>
              <a:t> </a:t>
            </a:r>
            <a:r>
              <a:rPr lang="es-ES" sz="2200" dirty="0" err="1" smtClean="0"/>
              <a:t>altres</a:t>
            </a:r>
            <a:r>
              <a:rPr lang="es-ES" sz="2200" dirty="0" smtClean="0"/>
              <a:t> </a:t>
            </a:r>
            <a:r>
              <a:rPr lang="es-ES" sz="2200" dirty="0" err="1" smtClean="0"/>
              <a:t>pobles</a:t>
            </a:r>
            <a:r>
              <a:rPr lang="es-ES" sz="2200" dirty="0" smtClean="0"/>
              <a:t> </a:t>
            </a:r>
            <a:r>
              <a:rPr lang="es-ES" sz="2200" dirty="0" err="1" smtClean="0"/>
              <a:t>hispànics</a:t>
            </a:r>
            <a:r>
              <a:rPr lang="es-ES" sz="2200" dirty="0" smtClean="0"/>
              <a:t>. […]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0311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Creixement</a:t>
            </a:r>
            <a:r>
              <a:rPr lang="es-ES" dirty="0" smtClean="0"/>
              <a:t> natural i </a:t>
            </a:r>
            <a:r>
              <a:rPr lang="es-ES" dirty="0" err="1" smtClean="0"/>
              <a:t>migratori</a:t>
            </a:r>
            <a:r>
              <a:rPr lang="es-ES" dirty="0" smtClean="0"/>
              <a:t> a Catalunya (1911-1940)</a:t>
            </a:r>
            <a:endParaRPr lang="es-E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90" t="25895" r="19485" b="48065"/>
          <a:stretch>
            <a:fillRect/>
          </a:stretch>
        </p:blipFill>
        <p:spPr bwMode="auto">
          <a:xfrm>
            <a:off x="500034" y="2357430"/>
            <a:ext cx="83582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Presidents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Enric</a:t>
            </a:r>
            <a:r>
              <a:rPr lang="es-ES" dirty="0" smtClean="0"/>
              <a:t> </a:t>
            </a:r>
            <a:r>
              <a:rPr lang="es-ES" dirty="0"/>
              <a:t>P</a:t>
            </a:r>
            <a:r>
              <a:rPr lang="es-ES" dirty="0" smtClean="0"/>
              <a:t>rat de la Riba.</a:t>
            </a:r>
          </a:p>
          <a:p>
            <a:pPr marL="0" indent="0">
              <a:buNone/>
            </a:pPr>
            <a:r>
              <a:rPr lang="es-ES" dirty="0" smtClean="0"/>
              <a:t>        (1914-1923)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Josep Puig i </a:t>
            </a:r>
            <a:r>
              <a:rPr lang="es-ES" dirty="0" err="1" smtClean="0"/>
              <a:t>Cadafalch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(1917-1923)</a:t>
            </a:r>
            <a:endParaRPr lang="es-ES" dirty="0"/>
          </a:p>
        </p:txBody>
      </p:sp>
      <p:pic>
        <p:nvPicPr>
          <p:cNvPr id="4" name="Picture 3" descr="http://wa5.www.artehistoria.jcyl.es/histesp/jpg/HIE2049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85" y="2132856"/>
            <a:ext cx="309634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0.gstatic.com/images?q=tbn:ANd9GcQpTW7GamrD_esRUH1b3hjevgWI9Ek_CPX8irATJgdjoQXrqzw0y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85" y="4509121"/>
            <a:ext cx="3096344" cy="187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5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3186"/>
          </a:xfrm>
        </p:spPr>
        <p:txBody>
          <a:bodyPr/>
          <a:lstStyle/>
          <a:p>
            <a:pPr algn="ctr"/>
            <a:r>
              <a:rPr lang="es-ES" dirty="0" smtClean="0"/>
              <a:t>La </a:t>
            </a:r>
            <a:r>
              <a:rPr lang="es-ES" dirty="0" err="1" smtClean="0"/>
              <a:t>liquidació</a:t>
            </a:r>
            <a:r>
              <a:rPr lang="es-ES" dirty="0" smtClean="0"/>
              <a:t> de la </a:t>
            </a:r>
            <a:r>
              <a:rPr lang="es-ES" dirty="0" err="1" smtClean="0"/>
              <a:t>Mancomunitat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1988840"/>
            <a:ext cx="8064896" cy="4389437"/>
          </a:xfrm>
        </p:spPr>
        <p:txBody>
          <a:bodyPr/>
          <a:lstStyle/>
          <a:p>
            <a:r>
              <a:rPr lang="ca-ES" b="1" dirty="0" smtClean="0"/>
              <a:t>1923</a:t>
            </a:r>
            <a:r>
              <a:rPr lang="ca-ES" b="1" dirty="0" smtClean="0"/>
              <a:t>:-</a:t>
            </a:r>
            <a:r>
              <a:rPr lang="ca-ES" dirty="0" smtClean="0"/>
              <a:t>Cop </a:t>
            </a:r>
            <a:r>
              <a:rPr lang="ca-ES" dirty="0" smtClean="0"/>
              <a:t>d’Estat  de Primo de Rivera.</a:t>
            </a:r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b="1" dirty="0" smtClean="0"/>
              <a:t>1924</a:t>
            </a:r>
            <a:r>
              <a:rPr lang="ca-ES" dirty="0" smtClean="0"/>
              <a:t>: -Destitució dels diputats provincials.</a:t>
            </a:r>
          </a:p>
          <a:p>
            <a:pPr marL="0" indent="0">
              <a:buNone/>
            </a:pPr>
            <a:r>
              <a:rPr lang="ca-ES" dirty="0" smtClean="0"/>
              <a:t>            - Nomenament </a:t>
            </a:r>
            <a:r>
              <a:rPr lang="ca-ES" b="1" i="1" dirty="0" smtClean="0"/>
              <a:t>d’Alfons Sala i Argemí </a:t>
            </a:r>
            <a:r>
              <a:rPr lang="ca-ES" dirty="0" smtClean="0"/>
              <a:t>com a 	</a:t>
            </a:r>
            <a:r>
              <a:rPr lang="ca-ES" dirty="0" smtClean="0"/>
              <a:t>   President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endParaRPr lang="ca-ES" dirty="0"/>
          </a:p>
          <a:p>
            <a:r>
              <a:rPr lang="ca-ES" b="1" dirty="0" smtClean="0"/>
              <a:t>1925</a:t>
            </a:r>
            <a:r>
              <a:rPr lang="ca-ES" b="1" dirty="0" smtClean="0"/>
              <a:t>: -</a:t>
            </a:r>
            <a:r>
              <a:rPr lang="ca-ES" dirty="0" smtClean="0"/>
              <a:t>Supresió </a:t>
            </a:r>
            <a:r>
              <a:rPr lang="ca-ES" dirty="0" smtClean="0"/>
              <a:t>definitiva de la Mancomunitat.</a:t>
            </a:r>
            <a:endParaRPr lang="ca-ES" dirty="0"/>
          </a:p>
        </p:txBody>
      </p:sp>
      <p:pic>
        <p:nvPicPr>
          <p:cNvPr id="4" name="Picture 3" descr="http://catigat.org/images/alfons%20sa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19050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8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òrgans</a:t>
            </a:r>
            <a:r>
              <a:rPr lang="es-ES" dirty="0" smtClean="0"/>
              <a:t> de </a:t>
            </a:r>
            <a:r>
              <a:rPr lang="es-ES" dirty="0" err="1" smtClean="0"/>
              <a:t>Govern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/>
              <a:t>President</a:t>
            </a:r>
            <a:r>
              <a:rPr lang="es-ES" b="1" dirty="0" smtClean="0"/>
              <a:t>.</a:t>
            </a:r>
          </a:p>
          <a:p>
            <a:endParaRPr lang="es-ES" dirty="0"/>
          </a:p>
          <a:p>
            <a:r>
              <a:rPr lang="es-ES" b="1" dirty="0" err="1" smtClean="0"/>
              <a:t>Consell</a:t>
            </a:r>
            <a:r>
              <a:rPr lang="es-ES" b="1" dirty="0" smtClean="0"/>
              <a:t> </a:t>
            </a:r>
            <a:r>
              <a:rPr lang="es-ES" b="1" dirty="0" err="1" smtClean="0"/>
              <a:t>Permanent</a:t>
            </a:r>
            <a:r>
              <a:rPr lang="es-ES" dirty="0" smtClean="0"/>
              <a:t>: </a:t>
            </a:r>
            <a:r>
              <a:rPr lang="es-ES" dirty="0" err="1" smtClean="0"/>
              <a:t>President</a:t>
            </a:r>
            <a:r>
              <a:rPr lang="es-ES" dirty="0" smtClean="0"/>
              <a:t> i 8 </a:t>
            </a:r>
            <a:r>
              <a:rPr lang="es-ES" dirty="0" err="1" smtClean="0"/>
              <a:t>consellers</a:t>
            </a:r>
            <a:r>
              <a:rPr lang="es-ES" dirty="0" smtClean="0"/>
              <a:t> (cultura i </a:t>
            </a:r>
            <a:r>
              <a:rPr lang="es-ES" dirty="0" err="1" smtClean="0"/>
              <a:t>instrucció</a:t>
            </a:r>
            <a:r>
              <a:rPr lang="es-ES" dirty="0" smtClean="0"/>
              <a:t>, </a:t>
            </a:r>
            <a:r>
              <a:rPr lang="es-ES" dirty="0" err="1" smtClean="0"/>
              <a:t>camins</a:t>
            </a:r>
            <a:r>
              <a:rPr lang="es-ES" dirty="0" smtClean="0"/>
              <a:t> i </a:t>
            </a:r>
            <a:r>
              <a:rPr lang="es-ES" dirty="0" err="1" smtClean="0"/>
              <a:t>ponts</a:t>
            </a:r>
            <a:r>
              <a:rPr lang="es-ES" dirty="0" smtClean="0"/>
              <a:t>, obres </a:t>
            </a:r>
            <a:r>
              <a:rPr lang="es-ES" dirty="0" err="1" smtClean="0"/>
              <a:t>hidràuliques</a:t>
            </a:r>
            <a:r>
              <a:rPr lang="es-ES" dirty="0" smtClean="0"/>
              <a:t> i </a:t>
            </a:r>
            <a:r>
              <a:rPr lang="es-ES" dirty="0" err="1" smtClean="0"/>
              <a:t>ferrocarrils</a:t>
            </a:r>
            <a:r>
              <a:rPr lang="es-ES" dirty="0" smtClean="0"/>
              <a:t>, </a:t>
            </a:r>
            <a:r>
              <a:rPr lang="es-ES" dirty="0" err="1" smtClean="0"/>
              <a:t>telèfons</a:t>
            </a:r>
            <a:r>
              <a:rPr lang="es-ES" dirty="0" smtClean="0"/>
              <a:t>, agricultura i </a:t>
            </a:r>
            <a:r>
              <a:rPr lang="es-ES" dirty="0" err="1" smtClean="0"/>
              <a:t>serveis</a:t>
            </a:r>
            <a:r>
              <a:rPr lang="es-ES" dirty="0" smtClean="0"/>
              <a:t> </a:t>
            </a:r>
            <a:r>
              <a:rPr lang="es-ES" dirty="0" err="1" smtClean="0"/>
              <a:t>forestals</a:t>
            </a:r>
            <a:r>
              <a:rPr lang="es-ES" dirty="0" smtClean="0"/>
              <a:t>, </a:t>
            </a:r>
            <a:r>
              <a:rPr lang="es-ES" dirty="0" err="1" smtClean="0"/>
              <a:t>beneficència</a:t>
            </a:r>
            <a:r>
              <a:rPr lang="es-ES" dirty="0" smtClean="0"/>
              <a:t> i </a:t>
            </a:r>
            <a:r>
              <a:rPr lang="es-ES" dirty="0" err="1" smtClean="0"/>
              <a:t>sanitat</a:t>
            </a:r>
            <a:r>
              <a:rPr lang="es-ES" dirty="0" smtClean="0"/>
              <a:t>, política social, </a:t>
            </a:r>
            <a:r>
              <a:rPr lang="es-ES" dirty="0" err="1"/>
              <a:t>h</a:t>
            </a:r>
            <a:r>
              <a:rPr lang="es-ES" dirty="0" err="1" smtClean="0"/>
              <a:t>isenda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b="1" dirty="0" err="1" smtClean="0"/>
              <a:t>L’Assemblea</a:t>
            </a:r>
            <a:r>
              <a:rPr lang="es-ES" dirty="0" smtClean="0"/>
              <a:t>: 96 </a:t>
            </a:r>
            <a:r>
              <a:rPr lang="es-ES" dirty="0" err="1" smtClean="0"/>
              <a:t>diputats</a:t>
            </a:r>
            <a:r>
              <a:rPr lang="es-ES" dirty="0" smtClean="0"/>
              <a:t> ( 36 per Barcelona; 20 per </a:t>
            </a:r>
            <a:r>
              <a:rPr lang="es-ES" dirty="0" err="1" smtClean="0"/>
              <a:t>cadascuna</a:t>
            </a:r>
            <a:r>
              <a:rPr lang="es-ES" dirty="0" smtClean="0"/>
              <a:t> de les </a:t>
            </a:r>
            <a:r>
              <a:rPr lang="es-ES" dirty="0" err="1" smtClean="0"/>
              <a:t>altres</a:t>
            </a:r>
            <a:r>
              <a:rPr lang="es-ES" dirty="0" smtClean="0"/>
              <a:t> tres </a:t>
            </a:r>
            <a:r>
              <a:rPr lang="es-ES" dirty="0" err="1" smtClean="0"/>
              <a:t>diputacions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58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L’Obra</a:t>
            </a:r>
            <a:r>
              <a:rPr lang="es-ES" dirty="0" smtClean="0"/>
              <a:t> de la </a:t>
            </a:r>
            <a:r>
              <a:rPr lang="es-ES" dirty="0" err="1" smtClean="0"/>
              <a:t>Mancomunitat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Política cultural.</a:t>
            </a:r>
          </a:p>
          <a:p>
            <a:r>
              <a:rPr lang="es-ES" b="1" dirty="0" err="1" smtClean="0"/>
              <a:t>Instrucció</a:t>
            </a:r>
            <a:r>
              <a:rPr lang="es-ES" b="1" dirty="0" smtClean="0"/>
              <a:t> pública.</a:t>
            </a:r>
          </a:p>
          <a:p>
            <a:r>
              <a:rPr lang="es-ES" b="1" dirty="0" err="1" smtClean="0"/>
              <a:t>Institucionalització</a:t>
            </a:r>
            <a:r>
              <a:rPr lang="es-ES" b="1" dirty="0" smtClean="0"/>
              <a:t> cultural. (</a:t>
            </a:r>
            <a:r>
              <a:rPr lang="es-ES" b="1" dirty="0" err="1" smtClean="0"/>
              <a:t>manomunitat</a:t>
            </a:r>
            <a:r>
              <a:rPr lang="es-ES" b="1" dirty="0" smtClean="0"/>
              <a:t> i </a:t>
            </a:r>
            <a:r>
              <a:rPr lang="es-ES" b="1" dirty="0" err="1" smtClean="0"/>
              <a:t>noucentisme</a:t>
            </a:r>
            <a:r>
              <a:rPr lang="es-ES" b="1" dirty="0" smtClean="0"/>
              <a:t>)</a:t>
            </a:r>
          </a:p>
          <a:p>
            <a:r>
              <a:rPr lang="es-ES" b="1" dirty="0" smtClean="0"/>
              <a:t>Política social. </a:t>
            </a:r>
          </a:p>
          <a:p>
            <a:r>
              <a:rPr lang="es-ES" b="1" dirty="0" smtClean="0"/>
              <a:t>Política </a:t>
            </a:r>
            <a:r>
              <a:rPr lang="es-ES" b="1" dirty="0" err="1" smtClean="0"/>
              <a:t>agrària</a:t>
            </a:r>
            <a:r>
              <a:rPr lang="es-ES" b="1" dirty="0" smtClean="0"/>
              <a:t>.</a:t>
            </a:r>
          </a:p>
          <a:p>
            <a:r>
              <a:rPr lang="es-ES" b="1" dirty="0" err="1" smtClean="0"/>
              <a:t>Beneficència</a:t>
            </a:r>
            <a:r>
              <a:rPr lang="es-ES" b="1" dirty="0" smtClean="0"/>
              <a:t> i </a:t>
            </a:r>
            <a:r>
              <a:rPr lang="es-ES" b="1" dirty="0" err="1" smtClean="0"/>
              <a:t>sanitat</a:t>
            </a:r>
            <a:r>
              <a:rPr lang="es-ES" b="1" dirty="0" smtClean="0"/>
              <a:t>.</a:t>
            </a:r>
          </a:p>
          <a:p>
            <a:r>
              <a:rPr lang="es-ES" b="1" dirty="0" err="1" smtClean="0"/>
              <a:t>Finances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Comunicaciones i obres </a:t>
            </a:r>
            <a:r>
              <a:rPr lang="es-ES" b="1" dirty="0" err="1" smtClean="0"/>
              <a:t>públiques</a:t>
            </a:r>
            <a:r>
              <a:rPr lang="es-ES" b="1" dirty="0" smtClean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250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1178"/>
          </a:xfrm>
        </p:spPr>
        <p:txBody>
          <a:bodyPr/>
          <a:lstStyle/>
          <a:p>
            <a:pPr algn="ctr"/>
            <a:r>
              <a:rPr lang="es-ES" dirty="0" smtClean="0"/>
              <a:t>L</a:t>
            </a:r>
            <a:r>
              <a:rPr lang="ca-ES" dirty="0" smtClean="0"/>
              <a:t>’Extensió de la xarxa telefònica.</a:t>
            </a:r>
            <a:endParaRPr lang="ca-ES" dirty="0"/>
          </a:p>
        </p:txBody>
      </p:sp>
      <p:pic>
        <p:nvPicPr>
          <p:cNvPr id="1026" name="Picture 2" descr="G:\Nueva carpetaMancomunitat[1]\24-11-2011\Mancomunitat_mapes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3197" r="27219" b="12018"/>
          <a:stretch/>
        </p:blipFill>
        <p:spPr bwMode="auto">
          <a:xfrm rot="5400000">
            <a:off x="3047568" y="344920"/>
            <a:ext cx="3243534" cy="75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L’Institut</a:t>
            </a:r>
            <a:r>
              <a:rPr lang="es-ES" dirty="0" smtClean="0"/>
              <a:t> </a:t>
            </a:r>
            <a:r>
              <a:rPr lang="es-ES" dirty="0" err="1" smtClean="0"/>
              <a:t>d’Estudis</a:t>
            </a:r>
            <a:r>
              <a:rPr lang="es-ES" dirty="0" smtClean="0"/>
              <a:t> </a:t>
            </a:r>
            <a:r>
              <a:rPr lang="es-ES" dirty="0" err="1" smtClean="0"/>
              <a:t>Catalans</a:t>
            </a:r>
            <a:r>
              <a:rPr lang="es-ES" dirty="0" smtClean="0"/>
              <a:t> (1907)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806205"/>
          </a:xfrm>
        </p:spPr>
        <p:txBody>
          <a:bodyPr/>
          <a:lstStyle/>
          <a:p>
            <a:r>
              <a:rPr lang="es-ES" b="1" dirty="0" err="1" smtClean="0"/>
              <a:t>Secció</a:t>
            </a:r>
            <a:r>
              <a:rPr lang="es-ES" b="1" dirty="0" smtClean="0"/>
              <a:t> </a:t>
            </a:r>
            <a:r>
              <a:rPr lang="es-ES" b="1" dirty="0" err="1" smtClean="0"/>
              <a:t>Històrico-Arqueològica</a:t>
            </a:r>
            <a:r>
              <a:rPr lang="es-ES" b="1" dirty="0" smtClean="0"/>
              <a:t> (1907): </a:t>
            </a:r>
            <a:r>
              <a:rPr lang="es-ES" sz="2000" dirty="0" smtClean="0"/>
              <a:t>Biblioteca de Catalunya, </a:t>
            </a:r>
            <a:r>
              <a:rPr lang="es-ES" sz="2000" dirty="0" err="1" smtClean="0"/>
              <a:t>Servei</a:t>
            </a:r>
            <a:r>
              <a:rPr lang="es-ES" sz="2000" dirty="0" smtClean="0"/>
              <a:t> de </a:t>
            </a:r>
            <a:r>
              <a:rPr lang="es-ES" sz="2000" dirty="0" err="1" smtClean="0"/>
              <a:t>Conservació</a:t>
            </a:r>
            <a:r>
              <a:rPr lang="es-ES" sz="2000" dirty="0" smtClean="0"/>
              <a:t> i </a:t>
            </a:r>
            <a:r>
              <a:rPr lang="es-ES" sz="2000" dirty="0" err="1" smtClean="0"/>
              <a:t>Catalogació</a:t>
            </a:r>
            <a:r>
              <a:rPr lang="es-ES" sz="2000" dirty="0" smtClean="0"/>
              <a:t> de </a:t>
            </a:r>
            <a:r>
              <a:rPr lang="es-ES" sz="2000" dirty="0" err="1" smtClean="0"/>
              <a:t>Monuments</a:t>
            </a:r>
            <a:r>
              <a:rPr lang="es-ES" sz="2000" dirty="0" smtClean="0"/>
              <a:t>, </a:t>
            </a:r>
            <a:r>
              <a:rPr lang="es-ES" sz="2000" dirty="0" err="1" smtClean="0"/>
              <a:t>Servei</a:t>
            </a:r>
            <a:r>
              <a:rPr lang="es-ES" sz="2000" dirty="0" smtClean="0"/>
              <a:t> </a:t>
            </a:r>
            <a:r>
              <a:rPr lang="es-ES" sz="2000" dirty="0" err="1" smtClean="0"/>
              <a:t>d’Excavacions,Servei</a:t>
            </a:r>
            <a:r>
              <a:rPr lang="es-ES" sz="2000" dirty="0" smtClean="0"/>
              <a:t> de </a:t>
            </a:r>
            <a:r>
              <a:rPr lang="es-ES" sz="2000" dirty="0" err="1" smtClean="0"/>
              <a:t>Catalogació</a:t>
            </a:r>
            <a:r>
              <a:rPr lang="es-ES" sz="2000" dirty="0" smtClean="0"/>
              <a:t> i </a:t>
            </a:r>
            <a:r>
              <a:rPr lang="es-ES" sz="2000" dirty="0" err="1" smtClean="0"/>
              <a:t>Foment</a:t>
            </a:r>
            <a:r>
              <a:rPr lang="es-ES" sz="2000" dirty="0" smtClean="0"/>
              <a:t> de </a:t>
            </a:r>
            <a:r>
              <a:rPr lang="es-ES" sz="2000" dirty="0" err="1" smtClean="0"/>
              <a:t>Museus</a:t>
            </a:r>
            <a:r>
              <a:rPr lang="es-ES" sz="2000" dirty="0" smtClean="0"/>
              <a:t> </a:t>
            </a:r>
            <a:r>
              <a:rPr lang="es-ES" sz="2000" dirty="0" err="1" smtClean="0"/>
              <a:t>Locals</a:t>
            </a:r>
            <a:r>
              <a:rPr lang="es-ES" sz="2000" dirty="0" smtClean="0"/>
              <a:t>, </a:t>
            </a:r>
            <a:r>
              <a:rPr lang="es-ES" sz="2000" dirty="0" err="1" smtClean="0"/>
              <a:t>Servei</a:t>
            </a:r>
            <a:r>
              <a:rPr lang="es-ES" sz="2000" dirty="0" smtClean="0"/>
              <a:t> de </a:t>
            </a:r>
            <a:r>
              <a:rPr lang="es-ES" sz="2000" dirty="0" err="1" smtClean="0"/>
              <a:t>Conservació</a:t>
            </a:r>
            <a:r>
              <a:rPr lang="es-ES" sz="2000" dirty="0" smtClean="0"/>
              <a:t> i </a:t>
            </a:r>
            <a:r>
              <a:rPr lang="es-ES" sz="2000" dirty="0" err="1" smtClean="0"/>
              <a:t>Catalogació</a:t>
            </a:r>
            <a:r>
              <a:rPr lang="es-ES" sz="2000" dirty="0" smtClean="0"/>
              <a:t> </a:t>
            </a:r>
            <a:r>
              <a:rPr lang="es-ES" sz="2000" dirty="0" err="1" smtClean="0"/>
              <a:t>d’Arxius</a:t>
            </a:r>
            <a:r>
              <a:rPr lang="es-ES" sz="2000" dirty="0" smtClean="0"/>
              <a:t> i </a:t>
            </a:r>
            <a:r>
              <a:rPr lang="es-ES" sz="2000" dirty="0" err="1" smtClean="0"/>
              <a:t>biblioteques</a:t>
            </a:r>
            <a:r>
              <a:rPr lang="es-ES" sz="2000" dirty="0" smtClean="0"/>
              <a:t> </a:t>
            </a:r>
            <a:r>
              <a:rPr lang="es-ES" sz="2000" dirty="0" err="1" smtClean="0"/>
              <a:t>d’Interès</a:t>
            </a:r>
            <a:r>
              <a:rPr lang="es-ES" sz="2000" dirty="0" smtClean="0"/>
              <a:t> </a:t>
            </a:r>
            <a:r>
              <a:rPr lang="es-ES" sz="2000" dirty="0" err="1" smtClean="0"/>
              <a:t>Històric</a:t>
            </a:r>
            <a:r>
              <a:rPr lang="es-ES" sz="2000" dirty="0" smtClean="0"/>
              <a:t>, </a:t>
            </a:r>
            <a:r>
              <a:rPr lang="es-ES" sz="2000" dirty="0" err="1" smtClean="0"/>
              <a:t>Participació</a:t>
            </a:r>
            <a:r>
              <a:rPr lang="es-ES" sz="2000" dirty="0" smtClean="0"/>
              <a:t> en les </a:t>
            </a:r>
            <a:r>
              <a:rPr lang="es-ES" sz="2000" dirty="0" err="1" smtClean="0"/>
              <a:t>Oficines</a:t>
            </a:r>
            <a:r>
              <a:rPr lang="es-ES" sz="2000" dirty="0" smtClean="0"/>
              <a:t> </a:t>
            </a:r>
            <a:r>
              <a:rPr lang="es-ES" sz="2000" dirty="0" err="1" smtClean="0"/>
              <a:t>d’Estudis</a:t>
            </a:r>
            <a:r>
              <a:rPr lang="es-ES" sz="2000" dirty="0" smtClean="0"/>
              <a:t> </a:t>
            </a:r>
            <a:r>
              <a:rPr lang="es-ES" sz="2000" dirty="0" err="1" smtClean="0"/>
              <a:t>jurídics</a:t>
            </a:r>
            <a:r>
              <a:rPr lang="es-ES" sz="2000" dirty="0" smtClean="0"/>
              <a:t> i en el </a:t>
            </a:r>
            <a:r>
              <a:rPr lang="es-ES" sz="2000" dirty="0" err="1" smtClean="0"/>
              <a:t>Servei</a:t>
            </a:r>
            <a:r>
              <a:rPr lang="es-ES" sz="2000" dirty="0" smtClean="0"/>
              <a:t> del Mapa </a:t>
            </a:r>
            <a:r>
              <a:rPr lang="es-ES" sz="2000" dirty="0" err="1" smtClean="0"/>
              <a:t>Geogràfic</a:t>
            </a:r>
            <a:r>
              <a:rPr lang="es-ES" sz="2000" dirty="0" smtClean="0"/>
              <a:t>.</a:t>
            </a:r>
          </a:p>
          <a:p>
            <a:r>
              <a:rPr lang="es-ES" sz="2400" b="1" dirty="0" err="1" smtClean="0"/>
              <a:t>Secció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Filològica</a:t>
            </a:r>
            <a:r>
              <a:rPr lang="es-ES" sz="2400" b="1" dirty="0" smtClean="0"/>
              <a:t> (1911): </a:t>
            </a:r>
            <a:r>
              <a:rPr lang="es-ES" sz="2000" dirty="0" err="1" smtClean="0"/>
              <a:t>Oficines</a:t>
            </a:r>
            <a:r>
              <a:rPr lang="es-ES" sz="2000" dirty="0" smtClean="0"/>
              <a:t> </a:t>
            </a:r>
            <a:r>
              <a:rPr lang="es-ES" sz="2000" dirty="0" err="1" smtClean="0"/>
              <a:t>Lexicogràfiques</a:t>
            </a:r>
            <a:r>
              <a:rPr lang="es-ES" sz="2000" dirty="0" smtClean="0"/>
              <a:t>(1912), Normes </a:t>
            </a:r>
            <a:r>
              <a:rPr lang="es-ES" sz="2000" dirty="0" err="1" smtClean="0"/>
              <a:t>ortogràfiques</a:t>
            </a:r>
            <a:r>
              <a:rPr lang="es-ES" sz="2000" dirty="0" smtClean="0"/>
              <a:t> (1913), </a:t>
            </a:r>
            <a:r>
              <a:rPr lang="es-ES" sz="2000" dirty="0" err="1" smtClean="0"/>
              <a:t>Diccionari</a:t>
            </a:r>
            <a:r>
              <a:rPr lang="es-ES" sz="2000" dirty="0" smtClean="0"/>
              <a:t>  </a:t>
            </a:r>
            <a:r>
              <a:rPr lang="es-ES" sz="2000" dirty="0" err="1" smtClean="0"/>
              <a:t>ortogràfic</a:t>
            </a:r>
            <a:r>
              <a:rPr lang="es-ES" sz="2000" dirty="0" smtClean="0"/>
              <a:t> (1917), </a:t>
            </a:r>
            <a:r>
              <a:rPr lang="es-ES" sz="2000" dirty="0" err="1" smtClean="0"/>
              <a:t>butlletí</a:t>
            </a:r>
            <a:r>
              <a:rPr lang="es-ES" sz="2000" dirty="0" smtClean="0"/>
              <a:t> de </a:t>
            </a:r>
            <a:r>
              <a:rPr lang="es-ES" sz="2000" dirty="0" err="1" smtClean="0"/>
              <a:t>Dialectologia</a:t>
            </a:r>
            <a:r>
              <a:rPr lang="es-ES" sz="2000" dirty="0" smtClean="0"/>
              <a:t>” (1913), </a:t>
            </a:r>
            <a:r>
              <a:rPr lang="es-ES" sz="2000" dirty="0" err="1" smtClean="0"/>
              <a:t>Secció</a:t>
            </a:r>
            <a:r>
              <a:rPr lang="es-ES" sz="2000" dirty="0" smtClean="0"/>
              <a:t> </a:t>
            </a:r>
            <a:r>
              <a:rPr lang="es-ES" sz="2000" dirty="0" err="1" smtClean="0"/>
              <a:t>Ortogràfica</a:t>
            </a:r>
            <a:r>
              <a:rPr lang="es-ES" sz="2000" dirty="0" smtClean="0"/>
              <a:t>, </a:t>
            </a:r>
            <a:r>
              <a:rPr lang="es-ES" sz="2000" dirty="0" err="1" smtClean="0"/>
              <a:t>Laboratori</a:t>
            </a:r>
            <a:r>
              <a:rPr lang="es-ES" sz="2000" dirty="0" smtClean="0"/>
              <a:t> de </a:t>
            </a:r>
            <a:r>
              <a:rPr lang="es-ES" sz="2000" dirty="0" err="1" smtClean="0"/>
              <a:t>fonètica</a:t>
            </a:r>
            <a:r>
              <a:rPr lang="es-ES" sz="2000" dirty="0" smtClean="0"/>
              <a:t> experimental, Oficina de Toponimia i </a:t>
            </a:r>
            <a:r>
              <a:rPr lang="es-ES" sz="2000" dirty="0" err="1" smtClean="0"/>
              <a:t>Onomàstica</a:t>
            </a:r>
            <a:r>
              <a:rPr lang="es-ES" sz="2000" dirty="0" smtClean="0"/>
              <a:t>.</a:t>
            </a:r>
          </a:p>
          <a:p>
            <a:r>
              <a:rPr lang="es-ES" sz="2400" b="1" dirty="0" err="1" smtClean="0"/>
              <a:t>Secció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Ciències</a:t>
            </a:r>
            <a:r>
              <a:rPr lang="es-ES" sz="2400" b="1" dirty="0"/>
              <a:t> </a:t>
            </a:r>
            <a:r>
              <a:rPr lang="es-ES" sz="2400" b="1" dirty="0" smtClean="0"/>
              <a:t>(1911): </a:t>
            </a:r>
            <a:r>
              <a:rPr lang="es-ES" sz="2000" dirty="0" err="1" smtClean="0"/>
              <a:t>Institució</a:t>
            </a:r>
            <a:r>
              <a:rPr lang="es-ES" sz="2000" dirty="0" smtClean="0"/>
              <a:t> Catalana </a:t>
            </a:r>
            <a:r>
              <a:rPr lang="es-ES" sz="2000" dirty="0" err="1" smtClean="0"/>
              <a:t>d’Història</a:t>
            </a:r>
            <a:r>
              <a:rPr lang="es-ES" sz="2000" dirty="0" smtClean="0"/>
              <a:t> natural (1901), </a:t>
            </a:r>
            <a:r>
              <a:rPr lang="es-ES" sz="2000" dirty="0" err="1" smtClean="0"/>
              <a:t>Societat</a:t>
            </a:r>
            <a:r>
              <a:rPr lang="es-ES" sz="2000" dirty="0" smtClean="0"/>
              <a:t> catalana de </a:t>
            </a:r>
            <a:r>
              <a:rPr lang="es-ES" sz="2000" dirty="0" err="1" smtClean="0"/>
              <a:t>filosofia</a:t>
            </a:r>
            <a:r>
              <a:rPr lang="es-ES" sz="2000" dirty="0" smtClean="0"/>
              <a:t> (1923), </a:t>
            </a:r>
            <a:r>
              <a:rPr lang="es-ES" sz="2000" dirty="0" err="1" smtClean="0"/>
              <a:t>Societat</a:t>
            </a:r>
            <a:r>
              <a:rPr lang="es-ES" sz="2000" dirty="0" smtClean="0"/>
              <a:t>  de </a:t>
            </a:r>
            <a:r>
              <a:rPr lang="es-ES" sz="2000" dirty="0" err="1" smtClean="0"/>
              <a:t>Biologia</a:t>
            </a:r>
            <a:r>
              <a:rPr lang="es-ES" sz="2000" dirty="0" smtClean="0"/>
              <a:t> (1912), </a:t>
            </a:r>
            <a:r>
              <a:rPr lang="es-ES" sz="2000" dirty="0" err="1" smtClean="0"/>
              <a:t>Servei</a:t>
            </a:r>
            <a:r>
              <a:rPr lang="es-ES" sz="2000" dirty="0" smtClean="0"/>
              <a:t> </a:t>
            </a:r>
            <a:r>
              <a:rPr lang="es-ES" sz="2000" dirty="0" err="1" smtClean="0"/>
              <a:t>tècnic</a:t>
            </a:r>
            <a:r>
              <a:rPr lang="es-ES" sz="2000" dirty="0" smtClean="0"/>
              <a:t> de </a:t>
            </a:r>
            <a:r>
              <a:rPr lang="es-ES" sz="2000" dirty="0" err="1" smtClean="0"/>
              <a:t>paludisme</a:t>
            </a:r>
            <a:r>
              <a:rPr lang="es-ES" sz="2000" dirty="0" smtClean="0"/>
              <a:t> i </a:t>
            </a:r>
            <a:r>
              <a:rPr lang="es-ES" sz="2000" dirty="0" err="1" smtClean="0"/>
              <a:t>d’Estudis</a:t>
            </a:r>
            <a:r>
              <a:rPr lang="es-ES" sz="2000" dirty="0" smtClean="0"/>
              <a:t> </a:t>
            </a:r>
            <a:r>
              <a:rPr lang="es-ES" sz="2000" dirty="0" err="1" smtClean="0"/>
              <a:t>Sanitaris</a:t>
            </a:r>
            <a:r>
              <a:rPr lang="es-ES" sz="2000" dirty="0" smtClean="0"/>
              <a:t> (1915), </a:t>
            </a:r>
            <a:r>
              <a:rPr lang="es-ES" sz="2000" dirty="0" err="1" smtClean="0"/>
              <a:t>participació</a:t>
            </a:r>
            <a:r>
              <a:rPr lang="es-ES" sz="2000" dirty="0" smtClean="0"/>
              <a:t> en el </a:t>
            </a:r>
            <a:r>
              <a:rPr lang="es-ES" sz="2000" dirty="0" err="1" smtClean="0"/>
              <a:t>laboratori</a:t>
            </a:r>
            <a:r>
              <a:rPr lang="es-ES" sz="2000" dirty="0" smtClean="0"/>
              <a:t> de </a:t>
            </a:r>
            <a:r>
              <a:rPr lang="es-ES" sz="2000" dirty="0" err="1" smtClean="0"/>
              <a:t>psicologia</a:t>
            </a:r>
            <a:r>
              <a:rPr lang="es-ES" sz="2000" dirty="0" smtClean="0"/>
              <a:t>-experimental, </a:t>
            </a:r>
            <a:r>
              <a:rPr lang="es-ES" sz="2000" dirty="0" err="1" smtClean="0"/>
              <a:t>Alts</a:t>
            </a:r>
            <a:r>
              <a:rPr lang="es-ES" sz="2000" dirty="0" smtClean="0"/>
              <a:t> </a:t>
            </a:r>
            <a:r>
              <a:rPr lang="es-ES" sz="2000" dirty="0" err="1" smtClean="0"/>
              <a:t>Estudis</a:t>
            </a:r>
            <a:r>
              <a:rPr lang="es-ES" sz="2000" dirty="0" smtClean="0"/>
              <a:t> i </a:t>
            </a:r>
            <a:r>
              <a:rPr lang="es-ES" sz="2000" dirty="0" err="1" smtClean="0"/>
              <a:t>intercanvis,etc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548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43186"/>
          </a:xfrm>
        </p:spPr>
        <p:txBody>
          <a:bodyPr/>
          <a:lstStyle/>
          <a:p>
            <a:pPr algn="ctr"/>
            <a:r>
              <a:rPr lang="es-ES" dirty="0" err="1" smtClean="0"/>
              <a:t>Algunes</a:t>
            </a:r>
            <a:r>
              <a:rPr lang="es-ES" dirty="0" smtClean="0"/>
              <a:t> </a:t>
            </a:r>
            <a:r>
              <a:rPr lang="es-ES" dirty="0" err="1" smtClean="0"/>
              <a:t>institucions</a:t>
            </a:r>
            <a:r>
              <a:rPr lang="es-ES" dirty="0" smtClean="0"/>
              <a:t> </a:t>
            </a:r>
            <a:r>
              <a:rPr lang="es-ES" dirty="0" err="1" smtClean="0"/>
              <a:t>d’ensenyament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389437"/>
          </a:xfrm>
        </p:spPr>
        <p:txBody>
          <a:bodyPr/>
          <a:lstStyle/>
          <a:p>
            <a:r>
              <a:rPr lang="ca-ES" b="1" dirty="0" smtClean="0"/>
              <a:t>Ensenyament bàsic: </a:t>
            </a:r>
            <a:r>
              <a:rPr lang="ca-ES" sz="2000" dirty="0" smtClean="0"/>
              <a:t>Consell de Pedagogia(1913),Estudis Normals (1919), Escola d’Estiu (1915), Escola Montessori (1915), Edificis escolars, Comissió inspectora de l’ensenyament del Català (1921).</a:t>
            </a:r>
          </a:p>
          <a:p>
            <a:r>
              <a:rPr lang="ca-ES" b="1" dirty="0" smtClean="0"/>
              <a:t>Ensenyament superior: </a:t>
            </a:r>
            <a:r>
              <a:rPr lang="ca-ES" sz="2000" dirty="0" smtClean="0"/>
              <a:t>Institució escolar d’Estudis Superiors (1921), Estudis Universitaris Catalans,Cursos monogràfics  d’alts estudis i d’intercanvis (1915),Seminari de filosofia i Psicologia (1918-1921), Institut de fisiologia (1921).</a:t>
            </a:r>
          </a:p>
          <a:p>
            <a:r>
              <a:rPr lang="ca-ES" b="1" dirty="0" smtClean="0"/>
              <a:t>Ensenyament professional i tècnic: </a:t>
            </a:r>
            <a:r>
              <a:rPr lang="ca-ES" sz="2000" dirty="0" smtClean="0"/>
              <a:t>Universitat Industrial (1904,1905,1910), Escola Industrial o de directors d’Indústries,Escola del Treball (1913),Escola d’administració pública (1914-1920)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6967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Evolució de la població activa catalana</a:t>
            </a:r>
            <a:endParaRPr lang="ca-ES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91" t="51935" r="19484" b="21126"/>
          <a:stretch>
            <a:fillRect/>
          </a:stretch>
        </p:blipFill>
        <p:spPr bwMode="auto">
          <a:xfrm>
            <a:off x="899592" y="2636912"/>
            <a:ext cx="766487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</a:t>
            </a:r>
            <a:r>
              <a:rPr lang="es-ES" dirty="0" err="1" smtClean="0"/>
              <a:t>població</a:t>
            </a:r>
            <a:r>
              <a:rPr lang="es-ES" dirty="0" smtClean="0"/>
              <a:t> </a:t>
            </a:r>
            <a:r>
              <a:rPr lang="es-ES" dirty="0" err="1" smtClean="0"/>
              <a:t>espanyola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(1900-1930)</a:t>
            </a:r>
            <a:endParaRPr lang="es-E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91" t="78601" r="18233" b="7628"/>
          <a:stretch>
            <a:fillRect/>
          </a:stretch>
        </p:blipFill>
        <p:spPr bwMode="auto">
          <a:xfrm>
            <a:off x="0" y="3284984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Població</a:t>
            </a:r>
            <a:r>
              <a:rPr lang="es-ES" dirty="0" smtClean="0"/>
              <a:t> a Catalunya </a:t>
            </a:r>
            <a:br>
              <a:rPr lang="es-ES" dirty="0" smtClean="0"/>
            </a:br>
            <a:r>
              <a:rPr lang="es-ES" dirty="0" smtClean="0"/>
              <a:t>(1900-1930)</a:t>
            </a:r>
            <a:endParaRPr lang="es-ES" dirty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91" t="37288" r="20502" b="48065"/>
          <a:stretch>
            <a:fillRect/>
          </a:stretch>
        </p:blipFill>
        <p:spPr bwMode="auto">
          <a:xfrm>
            <a:off x="0" y="3140968"/>
            <a:ext cx="9001188" cy="172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-500090"/>
            <a:ext cx="8401080" cy="2704954"/>
          </a:xfrm>
        </p:spPr>
        <p:txBody>
          <a:bodyPr/>
          <a:lstStyle/>
          <a:p>
            <a:pPr algn="ctr"/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Distribució de la població a les principals ciutats catalanes (1900-1930)</a:t>
            </a:r>
            <a:endParaRPr lang="ca-E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91" t="56818" r="18467" b="18770"/>
          <a:stretch>
            <a:fillRect/>
          </a:stretch>
        </p:blipFill>
        <p:spPr bwMode="auto">
          <a:xfrm>
            <a:off x="42799" y="3068960"/>
            <a:ext cx="910120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9246"/>
          </a:xfrm>
        </p:spPr>
        <p:txBody>
          <a:bodyPr/>
          <a:lstStyle/>
          <a:p>
            <a:pPr algn="ctr"/>
            <a:r>
              <a:rPr lang="es-ES" dirty="0" err="1" smtClean="0"/>
              <a:t>Característiques</a:t>
            </a:r>
            <a:r>
              <a:rPr lang="es-ES" dirty="0" smtClean="0"/>
              <a:t> de la </a:t>
            </a:r>
            <a:r>
              <a:rPr lang="es-ES" dirty="0" err="1" smtClean="0"/>
              <a:t>població</a:t>
            </a:r>
            <a:r>
              <a:rPr lang="es-ES" dirty="0" smtClean="0"/>
              <a:t> catalana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437"/>
          </a:xfrm>
        </p:spPr>
        <p:txBody>
          <a:bodyPr/>
          <a:lstStyle/>
          <a:p>
            <a:r>
              <a:rPr lang="es-ES" dirty="0" err="1" smtClean="0"/>
              <a:t>Creixement</a:t>
            </a:r>
            <a:r>
              <a:rPr lang="es-ES" dirty="0" smtClean="0"/>
              <a:t> de la </a:t>
            </a:r>
            <a:r>
              <a:rPr lang="es-ES" dirty="0" err="1" smtClean="0"/>
              <a:t>població</a:t>
            </a:r>
            <a:r>
              <a:rPr lang="es-ES" dirty="0" smtClean="0"/>
              <a:t> total.</a:t>
            </a:r>
          </a:p>
          <a:p>
            <a:r>
              <a:rPr lang="es-ES" dirty="0" err="1" smtClean="0"/>
              <a:t>Augment</a:t>
            </a:r>
            <a:r>
              <a:rPr lang="es-ES" dirty="0" smtClean="0"/>
              <a:t> de la </a:t>
            </a:r>
            <a:r>
              <a:rPr lang="es-ES" dirty="0" err="1" smtClean="0"/>
              <a:t>població</a:t>
            </a:r>
            <a:r>
              <a:rPr lang="es-ES" dirty="0" smtClean="0"/>
              <a:t> urbana.</a:t>
            </a:r>
          </a:p>
          <a:p>
            <a:r>
              <a:rPr lang="es-ES" dirty="0" err="1" smtClean="0"/>
              <a:t>Concetració</a:t>
            </a:r>
            <a:r>
              <a:rPr lang="es-ES" dirty="0" smtClean="0"/>
              <a:t> de la </a:t>
            </a:r>
            <a:r>
              <a:rPr lang="es-ES" dirty="0" err="1" smtClean="0"/>
              <a:t>població</a:t>
            </a:r>
            <a:r>
              <a:rPr lang="es-ES" dirty="0" smtClean="0"/>
              <a:t> a Barcelona (</a:t>
            </a:r>
            <a:r>
              <a:rPr lang="es-ES" dirty="0" err="1" smtClean="0"/>
              <a:t>macrocefàlia</a:t>
            </a:r>
            <a:r>
              <a:rPr lang="es-ES" dirty="0" smtClean="0"/>
              <a:t> </a:t>
            </a:r>
            <a:r>
              <a:rPr lang="es-ES" dirty="0" err="1" smtClean="0"/>
              <a:t>barcelonina</a:t>
            </a:r>
            <a:r>
              <a:rPr lang="es-ES" dirty="0" smtClean="0"/>
              <a:t>).</a:t>
            </a:r>
            <a:r>
              <a:rPr lang="es-ES" dirty="0" err="1" smtClean="0"/>
              <a:t>Absorció</a:t>
            </a:r>
            <a:r>
              <a:rPr lang="es-ES" dirty="0" smtClean="0"/>
              <a:t> del </a:t>
            </a:r>
            <a:r>
              <a:rPr lang="es-ES" dirty="0" err="1" smtClean="0"/>
              <a:t>municipis</a:t>
            </a:r>
            <a:r>
              <a:rPr lang="es-ES" dirty="0" smtClean="0"/>
              <a:t> del Pla (el </a:t>
            </a:r>
            <a:r>
              <a:rPr lang="es-ES" dirty="0" err="1" smtClean="0"/>
              <a:t>darrer</a:t>
            </a:r>
            <a:r>
              <a:rPr lang="es-ES" dirty="0" smtClean="0"/>
              <a:t> </a:t>
            </a:r>
            <a:r>
              <a:rPr lang="es-ES" dirty="0" err="1" smtClean="0"/>
              <a:t>Sarrià</a:t>
            </a:r>
            <a:r>
              <a:rPr lang="es-ES" dirty="0" smtClean="0"/>
              <a:t>, 1921).</a:t>
            </a:r>
          </a:p>
          <a:p>
            <a:r>
              <a:rPr lang="es-ES" dirty="0" smtClean="0"/>
              <a:t>Importancia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corrents</a:t>
            </a:r>
            <a:r>
              <a:rPr lang="es-ES" dirty="0" smtClean="0"/>
              <a:t> </a:t>
            </a:r>
            <a:r>
              <a:rPr lang="es-ES" dirty="0" err="1" smtClean="0"/>
              <a:t>migratoris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 descr="http://t1.gstatic.com/images?q=tbn:ANd9GcR8-3MhV5a0XF_0QKE6XNXz54rwZn8tGDLJBpl0D74Y4AzI6S1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143380"/>
            <a:ext cx="235331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Crisis Colonial i </a:t>
            </a:r>
            <a:r>
              <a:rPr lang="es-ES" dirty="0" err="1" smtClean="0"/>
              <a:t>Regeneracionisme</a:t>
            </a:r>
            <a:endParaRPr lang="es-ES" dirty="0"/>
          </a:p>
        </p:txBody>
      </p:sp>
      <p:pic>
        <p:nvPicPr>
          <p:cNvPr id="4" name="3 Imagen" descr="http://t3.gstatic.com/images?q=tbn:ANd9GcRhHXwZlYT4h6Ad_XhxdyiRSl9CN-0ow05WI3w5IRH6pXDagyx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77153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2657</TotalTime>
  <Words>1665</Words>
  <Application>Microsoft Office PowerPoint</Application>
  <PresentationFormat>Presentació en pantalla (4:3)</PresentationFormat>
  <Paragraphs>166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36</vt:i4>
      </vt:variant>
    </vt:vector>
  </HeadingPairs>
  <TitlesOfParts>
    <vt:vector size="37" baseType="lpstr">
      <vt:lpstr>Flujo</vt:lpstr>
      <vt:lpstr>El primer nou-cents  i la Mancomunitat.</vt:lpstr>
      <vt:lpstr>Població i societat   </vt:lpstr>
      <vt:lpstr>Creixement natural i migratori a Catalunya (1911-1940)</vt:lpstr>
      <vt:lpstr>Evolució de la població activa catalana</vt:lpstr>
      <vt:lpstr>La població espanyola  (1900-1930)</vt:lpstr>
      <vt:lpstr>Població a Catalunya  (1900-1930)</vt:lpstr>
      <vt:lpstr> Distribució de la població a les principals ciutats catalanes (1900-1930)</vt:lpstr>
      <vt:lpstr>Característiques de la població catalana</vt:lpstr>
      <vt:lpstr>Crisis Colonial i Regeneracionisme</vt:lpstr>
      <vt:lpstr>Dos regeneracionismes enfrontats</vt:lpstr>
      <vt:lpstr>Els intents de redreçar el règimen</vt:lpstr>
      <vt:lpstr>L’irrupció del catalanisme en política.</vt:lpstr>
      <vt:lpstr>La Lliga  Regionalista</vt:lpstr>
      <vt:lpstr>Dues estratègies polítiques:</vt:lpstr>
      <vt:lpstr> Acció político-cultural</vt:lpstr>
      <vt:lpstr>La Solidaritat Catalana</vt:lpstr>
      <vt:lpstr>La Solidaritat Catalana</vt:lpstr>
      <vt:lpstr>La Setmana Tràgica</vt:lpstr>
      <vt:lpstr>La Setmana Tràgica</vt:lpstr>
      <vt:lpstr>El Republicanisme</vt:lpstr>
      <vt:lpstr>La renovació sindical</vt:lpstr>
      <vt:lpstr>Catalunya i Espanya davant la Gran Guerra.</vt:lpstr>
      <vt:lpstr>Catalunya i Espanya davant la Gran Guerra.</vt:lpstr>
      <vt:lpstr>La Triple Crisis de 1917.</vt:lpstr>
      <vt:lpstr>Radicalització social:   el pistolerisme.</vt:lpstr>
      <vt:lpstr>Radicalització catalanista i autonomisme</vt:lpstr>
      <vt:lpstr>El noucentisme i la Mancomunitat</vt:lpstr>
      <vt:lpstr>       El noucentisme</vt:lpstr>
      <vt:lpstr>Missatge  d’Enric Prat de la Riba com a president de la Mancomunitat. (6/4/1914)</vt:lpstr>
      <vt:lpstr>Els Presidents</vt:lpstr>
      <vt:lpstr>La liquidació de la Mancomunitat.</vt:lpstr>
      <vt:lpstr>Els òrgans de Govern</vt:lpstr>
      <vt:lpstr>L’Obra de la Mancomunitat</vt:lpstr>
      <vt:lpstr>L’Extensió de la xarxa telefònica.</vt:lpstr>
      <vt:lpstr>L’Institut d’Estudis Catalans (1907)</vt:lpstr>
      <vt:lpstr>Algunes institucions d’ensenyament.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primer nou-cents  i la Mancomunitat.</dc:title>
  <dc:creator>Oscar Costa Ruibal</dc:creator>
  <cp:lastModifiedBy>Oscar</cp:lastModifiedBy>
  <cp:revision>138</cp:revision>
  <dcterms:created xsi:type="dcterms:W3CDTF">2011-11-13T12:43:24Z</dcterms:created>
  <dcterms:modified xsi:type="dcterms:W3CDTF">2011-11-29T17:10:21Z</dcterms:modified>
</cp:coreProperties>
</file>