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5143500" type="screen16x9"/>
  <p:notesSz cx="6858000" cy="9144000"/>
  <p:embeddedFontLst>
    <p:embeddedFont>
      <p:font typeface="Playfair Display" panose="020B0604020202020204" charset="0"/>
      <p:regular r:id="rId23"/>
      <p:bold r:id="rId24"/>
      <p:italic r:id="rId25"/>
      <p:boldItalic r:id="rId26"/>
    </p:embeddedFon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031661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52800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6fe6d74cc6_0_12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6fe6d74cc6_0_12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59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6fe6d74cc6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6fe6d74cc6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52447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fe6d74cc6_0_15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fe6d74cc6_0_15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7139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6fe6d74cc6_0_15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6fe6d74cc6_0_15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04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6ff7b3ca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6ff7b3ca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45120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6ff7b3ca04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6ff7b3ca04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8586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6ff7b3ca04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6ff7b3ca04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20698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6ff7b3ca04_0_1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6ff7b3ca04_0_1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38017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6ff7b3ca04_0_1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6ff7b3ca04_0_1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09113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6ff7b3ca04_0_1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6ff7b3ca04_0_1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00435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6fe6d74cc6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6fe6d74cc6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61375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6ff7b3ca04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6ff7b3ca04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3129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6fe6d74cc6_0_1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6fe6d74cc6_0_1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263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6fe6d74cc6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6fe6d74cc6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22284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6fe6d74cc6_0_2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6fe6d74cc6_0_2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20427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6fe6d74cc6_0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6fe6d74cc6_0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7387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6fe6d74cc6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6fe6d74cc6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0644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6fe6d74cc6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6fe6d74cc6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92205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g6fe6d74cc6_0_1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" name="Google Shape;292;g6fe6d74cc6_0_1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4565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w="2857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Lato"/>
              <a:buNone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096363" y="3266930"/>
            <a:ext cx="2951400" cy="70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Playfair Display"/>
              <a:buNone/>
              <a:defRPr sz="1800"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Font typeface="Lato"/>
              <a:buNone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">
  <p:cSld name="AUTOLAYOUT"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1" y="-3"/>
            <a:ext cx="914400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13"/>
          <p:cNvSpPr txBox="1">
            <a:spLocks noGrp="1"/>
          </p:cNvSpPr>
          <p:nvPr>
            <p:ph type="ctrTitle"/>
          </p:nvPr>
        </p:nvSpPr>
        <p:spPr>
          <a:xfrm>
            <a:off x="436825" y="849050"/>
            <a:ext cx="4065900" cy="1955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3600"/>
              <a:buNone/>
              <a:defRPr sz="3600">
                <a:solidFill>
                  <a:srgbClr val="42424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subTitle" idx="1"/>
          </p:nvPr>
        </p:nvSpPr>
        <p:spPr>
          <a:xfrm>
            <a:off x="436825" y="2974150"/>
            <a:ext cx="4065900" cy="550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 b="1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 b="1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 b="1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 b="1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 b="1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 b="1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 b="1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 b="1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800"/>
              <a:buNone/>
              <a:defRPr sz="1800" b="1">
                <a:solidFill>
                  <a:srgbClr val="42424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1">
  <p:cSld name="AUTOLAYOUT_1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/>
          <p:nvPr/>
        </p:nvSpPr>
        <p:spPr>
          <a:xfrm>
            <a:off x="-100" y="-125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0" y="0"/>
            <a:ext cx="37893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title"/>
          </p:nvPr>
        </p:nvSpPr>
        <p:spPr>
          <a:xfrm>
            <a:off x="265500" y="316700"/>
            <a:ext cx="3163500" cy="26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4283675" y="316700"/>
            <a:ext cx="4407300" cy="383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2">
  <p:cSld name="AUTOLAYOUT_2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5"/>
          <p:cNvSpPr/>
          <p:nvPr/>
        </p:nvSpPr>
        <p:spPr>
          <a:xfrm>
            <a:off x="2316574" y="3364649"/>
            <a:ext cx="1632000" cy="1632000"/>
          </a:xfrm>
          <a:prstGeom prst="ellipse">
            <a:avLst/>
          </a:prstGeom>
          <a:noFill/>
          <a:ln w="1905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6118424" y="1414824"/>
            <a:ext cx="1632000" cy="1632000"/>
          </a:xfrm>
          <a:prstGeom prst="ellipse">
            <a:avLst/>
          </a:prstGeom>
          <a:noFill/>
          <a:ln w="1905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7500225" y="4086700"/>
            <a:ext cx="831300" cy="831300"/>
          </a:xfrm>
          <a:prstGeom prst="ellipse">
            <a:avLst/>
          </a:prstGeom>
          <a:noFill/>
          <a:ln w="19050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794188" y="1494263"/>
            <a:ext cx="831300" cy="831300"/>
          </a:xfrm>
          <a:prstGeom prst="ellipse">
            <a:avLst/>
          </a:prstGeom>
          <a:noFill/>
          <a:ln w="19050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5"/>
          <p:cNvSpPr/>
          <p:nvPr/>
        </p:nvSpPr>
        <p:spPr>
          <a:xfrm>
            <a:off x="1080300" y="1677388"/>
            <a:ext cx="3452400" cy="14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5"/>
          <p:cNvSpPr/>
          <p:nvPr/>
        </p:nvSpPr>
        <p:spPr>
          <a:xfrm>
            <a:off x="4611275" y="1677388"/>
            <a:ext cx="3452400" cy="14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5"/>
          <p:cNvSpPr/>
          <p:nvPr/>
        </p:nvSpPr>
        <p:spPr>
          <a:xfrm>
            <a:off x="4611300" y="3204100"/>
            <a:ext cx="3452400" cy="14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15"/>
          <p:cNvSpPr/>
          <p:nvPr/>
        </p:nvSpPr>
        <p:spPr>
          <a:xfrm>
            <a:off x="1080325" y="3204100"/>
            <a:ext cx="3452400" cy="14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1"/>
          </p:nvPr>
        </p:nvSpPr>
        <p:spPr>
          <a:xfrm>
            <a:off x="1347925" y="1772900"/>
            <a:ext cx="2917200" cy="12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2"/>
          </p:nvPr>
        </p:nvSpPr>
        <p:spPr>
          <a:xfrm>
            <a:off x="4878875" y="1772900"/>
            <a:ext cx="2917200" cy="12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3"/>
          </p:nvPr>
        </p:nvSpPr>
        <p:spPr>
          <a:xfrm>
            <a:off x="1347900" y="3299650"/>
            <a:ext cx="2917200" cy="12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body" idx="4"/>
          </p:nvPr>
        </p:nvSpPr>
        <p:spPr>
          <a:xfrm>
            <a:off x="4878875" y="3299650"/>
            <a:ext cx="2917200" cy="12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3">
  <p:cSld name="AUTOLAYOUT_3">
    <p:bg>
      <p:bgPr>
        <a:solidFill>
          <a:srgbClr val="FFFFFF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6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16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4">
  <p:cSld name="AUTOLAYOUT_4">
    <p:bg>
      <p:bgPr>
        <a:solidFill>
          <a:srgbClr val="FFFFFF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2316574" y="3364649"/>
            <a:ext cx="1632000" cy="1632000"/>
          </a:xfrm>
          <a:prstGeom prst="ellipse">
            <a:avLst/>
          </a:prstGeom>
          <a:noFill/>
          <a:ln w="1905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6118424" y="1414824"/>
            <a:ext cx="1632000" cy="1632000"/>
          </a:xfrm>
          <a:prstGeom prst="ellipse">
            <a:avLst/>
          </a:prstGeom>
          <a:noFill/>
          <a:ln w="19050" cap="flat" cmpd="sng">
            <a:solidFill>
              <a:srgbClr val="4285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7500225" y="4086700"/>
            <a:ext cx="831300" cy="831300"/>
          </a:xfrm>
          <a:prstGeom prst="ellipse">
            <a:avLst/>
          </a:prstGeom>
          <a:noFill/>
          <a:ln w="19050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794188" y="1494263"/>
            <a:ext cx="831300" cy="831300"/>
          </a:xfrm>
          <a:prstGeom prst="ellipse">
            <a:avLst/>
          </a:prstGeom>
          <a:noFill/>
          <a:ln w="19050" cap="flat" cmpd="sng">
            <a:solidFill>
              <a:srgbClr val="DB4437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1080300" y="1677388"/>
            <a:ext cx="3452400" cy="14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4611275" y="1677388"/>
            <a:ext cx="3452400" cy="14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7"/>
          <p:cNvSpPr/>
          <p:nvPr/>
        </p:nvSpPr>
        <p:spPr>
          <a:xfrm>
            <a:off x="4611300" y="3204100"/>
            <a:ext cx="3452400" cy="14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>
            <a:off x="1080325" y="3204100"/>
            <a:ext cx="3452400" cy="1450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D9D9D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1347925" y="1772900"/>
            <a:ext cx="2917200" cy="12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0" name="Google Shape;100;p17"/>
          <p:cNvSpPr txBox="1">
            <a:spLocks noGrp="1"/>
          </p:cNvSpPr>
          <p:nvPr>
            <p:ph type="body" idx="2"/>
          </p:nvPr>
        </p:nvSpPr>
        <p:spPr>
          <a:xfrm>
            <a:off x="4878875" y="1772900"/>
            <a:ext cx="2917200" cy="12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body" idx="3"/>
          </p:nvPr>
        </p:nvSpPr>
        <p:spPr>
          <a:xfrm>
            <a:off x="1347900" y="3299650"/>
            <a:ext cx="2917200" cy="12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2" name="Google Shape;102;p17"/>
          <p:cNvSpPr txBox="1">
            <a:spLocks noGrp="1"/>
          </p:cNvSpPr>
          <p:nvPr>
            <p:ph type="body" idx="4"/>
          </p:nvPr>
        </p:nvSpPr>
        <p:spPr>
          <a:xfrm>
            <a:off x="4878875" y="3299650"/>
            <a:ext cx="2917200" cy="125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6">
  <p:cSld name="AUTOLAYOUT_6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/>
          <p:nvPr/>
        </p:nvSpPr>
        <p:spPr>
          <a:xfrm>
            <a:off x="0" y="0"/>
            <a:ext cx="9144000" cy="18534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8"/>
          <p:cNvSpPr/>
          <p:nvPr/>
        </p:nvSpPr>
        <p:spPr>
          <a:xfrm rot="-5400000">
            <a:off x="8350500" y="4274700"/>
            <a:ext cx="792600" cy="792600"/>
          </a:xfrm>
          <a:prstGeom prst="rtTriangl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8"/>
          <p:cNvSpPr/>
          <p:nvPr/>
        </p:nvSpPr>
        <p:spPr>
          <a:xfrm rot="-5400000">
            <a:off x="7289700" y="0"/>
            <a:ext cx="1853400" cy="1853400"/>
          </a:xfrm>
          <a:prstGeom prst="rtTriangle">
            <a:avLst/>
          </a:prstGeom>
          <a:solidFill>
            <a:srgbClr val="69696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311700" y="751700"/>
            <a:ext cx="6721500" cy="1007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None/>
              <a:defRPr sz="2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311700" y="2069750"/>
            <a:ext cx="8520600" cy="2499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7">
  <p:cSld name="AUTOLAYOUT_8">
    <p:bg>
      <p:bgPr>
        <a:solidFill>
          <a:srgbClr val="37474F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37474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9"/>
          <p:cNvSpPr/>
          <p:nvPr/>
        </p:nvSpPr>
        <p:spPr>
          <a:xfrm>
            <a:off x="0" y="0"/>
            <a:ext cx="4568400" cy="5143500"/>
          </a:xfrm>
          <a:prstGeom prst="rect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9"/>
          <p:cNvSpPr/>
          <p:nvPr/>
        </p:nvSpPr>
        <p:spPr>
          <a:xfrm>
            <a:off x="6795047" y="584570"/>
            <a:ext cx="143700" cy="1437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9"/>
          <p:cNvSpPr/>
          <p:nvPr/>
        </p:nvSpPr>
        <p:spPr>
          <a:xfrm>
            <a:off x="6795047" y="4415195"/>
            <a:ext cx="143700" cy="1437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7" name="Google Shape;117;p19"/>
          <p:cNvCxnSpPr/>
          <p:nvPr/>
        </p:nvCxnSpPr>
        <p:spPr>
          <a:xfrm>
            <a:off x="4895600" y="656926"/>
            <a:ext cx="3942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8" name="Google Shape;118;p19"/>
          <p:cNvCxnSpPr/>
          <p:nvPr/>
        </p:nvCxnSpPr>
        <p:spPr>
          <a:xfrm>
            <a:off x="4895600" y="4487700"/>
            <a:ext cx="3942600" cy="0"/>
          </a:xfrm>
          <a:prstGeom prst="straightConnector1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2850" y="1069200"/>
            <a:ext cx="3942600" cy="300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000"/>
              <a:buNone/>
              <a:defRPr sz="30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body" idx="1"/>
          </p:nvPr>
        </p:nvSpPr>
        <p:spPr>
          <a:xfrm>
            <a:off x="4891175" y="1069200"/>
            <a:ext cx="3942600" cy="3005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8">
  <p:cSld name="AUTOLAYOUT_10">
    <p:bg>
      <p:bgPr>
        <a:solidFill>
          <a:srgbClr val="FFFFFF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0"/>
          <p:cNvSpPr/>
          <p:nvPr/>
        </p:nvSpPr>
        <p:spPr>
          <a:xfrm>
            <a:off x="0" y="4665575"/>
            <a:ext cx="9144000" cy="477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349300" y="1147425"/>
            <a:ext cx="7407000" cy="3172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9">
  <p:cSld name="AUTOLAYOUT_11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1"/>
          <p:cNvSpPr/>
          <p:nvPr/>
        </p:nvSpPr>
        <p:spPr>
          <a:xfrm>
            <a:off x="-100" y="-125"/>
            <a:ext cx="9144000" cy="51435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1"/>
          <p:cNvSpPr/>
          <p:nvPr/>
        </p:nvSpPr>
        <p:spPr>
          <a:xfrm>
            <a:off x="0" y="0"/>
            <a:ext cx="3789300" cy="5143500"/>
          </a:xfrm>
          <a:prstGeom prst="rect">
            <a:avLst/>
          </a:prstGeom>
          <a:solidFill>
            <a:srgbClr val="C6282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1"/>
          <p:cNvSpPr txBox="1">
            <a:spLocks noGrp="1"/>
          </p:cNvSpPr>
          <p:nvPr>
            <p:ph type="title"/>
          </p:nvPr>
        </p:nvSpPr>
        <p:spPr>
          <a:xfrm>
            <a:off x="265500" y="316700"/>
            <a:ext cx="3163500" cy="260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2" name="Google Shape;132;p21"/>
          <p:cNvSpPr txBox="1">
            <a:spLocks noGrp="1"/>
          </p:cNvSpPr>
          <p:nvPr>
            <p:ph type="body" idx="1"/>
          </p:nvPr>
        </p:nvSpPr>
        <p:spPr>
          <a:xfrm>
            <a:off x="4283675" y="316700"/>
            <a:ext cx="4407300" cy="383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Char char="●"/>
              <a:defRPr sz="1800">
                <a:solidFill>
                  <a:srgbClr val="FFFFFF"/>
                </a:solidFill>
              </a:defRPr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33" name="Google Shape;133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5">
  <p:cSld name="AUTOLAYOUT_12">
    <p:bg>
      <p:bgPr>
        <a:solidFill>
          <a:srgbClr val="FFFFFF"/>
        </a:solid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2"/>
          <p:cNvSpPr/>
          <p:nvPr/>
        </p:nvSpPr>
        <p:spPr>
          <a:xfrm>
            <a:off x="321325" y="316025"/>
            <a:ext cx="4165200" cy="45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2"/>
          <p:cNvSpPr/>
          <p:nvPr/>
        </p:nvSpPr>
        <p:spPr>
          <a:xfrm>
            <a:off x="4657500" y="316025"/>
            <a:ext cx="4165200" cy="45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2"/>
          <p:cNvSpPr/>
          <p:nvPr/>
        </p:nvSpPr>
        <p:spPr>
          <a:xfrm rot="-5400000">
            <a:off x="8190900" y="4195625"/>
            <a:ext cx="631800" cy="631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2"/>
          <p:cNvSpPr/>
          <p:nvPr/>
        </p:nvSpPr>
        <p:spPr>
          <a:xfrm rot="-5400000">
            <a:off x="3854725" y="4195625"/>
            <a:ext cx="631800" cy="631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title"/>
          </p:nvPr>
        </p:nvSpPr>
        <p:spPr>
          <a:xfrm>
            <a:off x="700675" y="681825"/>
            <a:ext cx="3406500" cy="112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1"/>
          </p:nvPr>
        </p:nvSpPr>
        <p:spPr>
          <a:xfrm>
            <a:off x="700675" y="1956150"/>
            <a:ext cx="3406500" cy="123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2"/>
          </p:nvPr>
        </p:nvSpPr>
        <p:spPr>
          <a:xfrm>
            <a:off x="700675" y="3230475"/>
            <a:ext cx="3406500" cy="123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body" idx="3"/>
          </p:nvPr>
        </p:nvSpPr>
        <p:spPr>
          <a:xfrm>
            <a:off x="5004600" y="681775"/>
            <a:ext cx="3406500" cy="123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body" idx="4"/>
          </p:nvPr>
        </p:nvSpPr>
        <p:spPr>
          <a:xfrm>
            <a:off x="5004600" y="1959025"/>
            <a:ext cx="3406500" cy="123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22"/>
          <p:cNvSpPr txBox="1">
            <a:spLocks noGrp="1"/>
          </p:cNvSpPr>
          <p:nvPr>
            <p:ph type="body" idx="5"/>
          </p:nvPr>
        </p:nvSpPr>
        <p:spPr>
          <a:xfrm>
            <a:off x="5004600" y="3230475"/>
            <a:ext cx="3406500" cy="123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10">
  <p:cSld name="AUTOLAYOUT_13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B21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  <p:sp>
        <p:nvSpPr>
          <p:cNvPr id="150" name="Google Shape;150;p23"/>
          <p:cNvSpPr txBox="1">
            <a:spLocks noGrp="1"/>
          </p:cNvSpPr>
          <p:nvPr>
            <p:ph type="ctrTitle"/>
          </p:nvPr>
        </p:nvSpPr>
        <p:spPr>
          <a:xfrm>
            <a:off x="323525" y="521325"/>
            <a:ext cx="3464700" cy="1339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323525" y="1990875"/>
            <a:ext cx="3464700" cy="1890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●"/>
              <a:defRPr sz="1200">
                <a:solidFill>
                  <a:srgbClr val="FFFFFF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200"/>
              <a:buChar char="○"/>
              <a:defRPr sz="1200">
                <a:solidFill>
                  <a:srgbClr val="FFFFFF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200"/>
              <a:buChar char="■"/>
              <a:defRPr sz="1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11">
  <p:cSld name="AUTOLAYOUT_14"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4"/>
          <p:cNvSpPr/>
          <p:nvPr/>
        </p:nvSpPr>
        <p:spPr>
          <a:xfrm rot="5400000">
            <a:off x="-47550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4"/>
          <p:cNvSpPr/>
          <p:nvPr/>
        </p:nvSpPr>
        <p:spPr>
          <a:xfrm rot="5400000">
            <a:off x="-47550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4"/>
          <p:cNvSpPr/>
          <p:nvPr/>
        </p:nvSpPr>
        <p:spPr>
          <a:xfrm rot="-5400000">
            <a:off x="-47416" y="47628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4"/>
          <p:cNvSpPr/>
          <p:nvPr/>
        </p:nvSpPr>
        <p:spPr>
          <a:xfrm rot="5400000">
            <a:off x="147637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4"/>
          <p:cNvSpPr/>
          <p:nvPr/>
        </p:nvSpPr>
        <p:spPr>
          <a:xfrm rot="-5400000">
            <a:off x="1690750" y="4548000"/>
            <a:ext cx="428700" cy="762000"/>
          </a:xfrm>
          <a:prstGeom prst="rtTriangle">
            <a:avLst/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4"/>
          <p:cNvSpPr/>
          <p:nvPr/>
        </p:nvSpPr>
        <p:spPr>
          <a:xfrm rot="-5400000">
            <a:off x="1476512" y="47628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4"/>
          <p:cNvSpPr/>
          <p:nvPr/>
        </p:nvSpPr>
        <p:spPr>
          <a:xfrm rot="-5400000" flipH="1">
            <a:off x="714548" y="176194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4"/>
          <p:cNvSpPr/>
          <p:nvPr/>
        </p:nvSpPr>
        <p:spPr>
          <a:xfrm rot="5400000">
            <a:off x="-47550" y="90479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4"/>
          <p:cNvSpPr/>
          <p:nvPr/>
        </p:nvSpPr>
        <p:spPr>
          <a:xfrm rot="-5400000">
            <a:off x="1476512" y="133352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4"/>
          <p:cNvSpPr/>
          <p:nvPr/>
        </p:nvSpPr>
        <p:spPr>
          <a:xfrm rot="-5400000" flipH="1">
            <a:off x="71454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4"/>
          <p:cNvSpPr/>
          <p:nvPr/>
        </p:nvSpPr>
        <p:spPr>
          <a:xfrm rot="-5400000" flipH="1">
            <a:off x="714548" y="90479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4"/>
          <p:cNvSpPr/>
          <p:nvPr/>
        </p:nvSpPr>
        <p:spPr>
          <a:xfrm rot="-5400000">
            <a:off x="166784" y="4548000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4"/>
          <p:cNvSpPr/>
          <p:nvPr/>
        </p:nvSpPr>
        <p:spPr>
          <a:xfrm rot="-5400000" flipH="1">
            <a:off x="166707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24"/>
          <p:cNvSpPr/>
          <p:nvPr/>
        </p:nvSpPr>
        <p:spPr>
          <a:xfrm rot="-5400000" flipH="1">
            <a:off x="1690635" y="-166445"/>
            <a:ext cx="428700" cy="762000"/>
          </a:xfrm>
          <a:prstGeom prst="rtTriangle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4"/>
          <p:cNvSpPr/>
          <p:nvPr/>
        </p:nvSpPr>
        <p:spPr>
          <a:xfrm rot="5400000" flipH="1">
            <a:off x="714337" y="47628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4"/>
          <p:cNvSpPr/>
          <p:nvPr/>
        </p:nvSpPr>
        <p:spPr>
          <a:xfrm rot="5400000" flipH="1">
            <a:off x="714337" y="133352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4"/>
          <p:cNvSpPr/>
          <p:nvPr/>
        </p:nvSpPr>
        <p:spPr>
          <a:xfrm rot="-5400000">
            <a:off x="-47416" y="133352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24"/>
          <p:cNvSpPr/>
          <p:nvPr/>
        </p:nvSpPr>
        <p:spPr>
          <a:xfrm rot="5400000">
            <a:off x="1476378" y="475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24"/>
          <p:cNvSpPr/>
          <p:nvPr/>
        </p:nvSpPr>
        <p:spPr>
          <a:xfrm rot="5400000">
            <a:off x="1476378" y="904795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4"/>
          <p:cNvSpPr/>
          <p:nvPr/>
        </p:nvSpPr>
        <p:spPr>
          <a:xfrm rot="5400000" flipH="1">
            <a:off x="928614" y="4548000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4"/>
          <p:cNvSpPr/>
          <p:nvPr/>
        </p:nvSpPr>
        <p:spPr>
          <a:xfrm rot="5400000">
            <a:off x="928614" y="-166445"/>
            <a:ext cx="428700" cy="7620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4"/>
          <p:cNvSpPr/>
          <p:nvPr/>
        </p:nvSpPr>
        <p:spPr>
          <a:xfrm rot="5400000">
            <a:off x="-47550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4"/>
          <p:cNvSpPr/>
          <p:nvPr/>
        </p:nvSpPr>
        <p:spPr>
          <a:xfrm rot="-5400000">
            <a:off x="-47416" y="219070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4"/>
          <p:cNvSpPr/>
          <p:nvPr/>
        </p:nvSpPr>
        <p:spPr>
          <a:xfrm rot="5400000">
            <a:off x="147637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4"/>
          <p:cNvSpPr/>
          <p:nvPr/>
        </p:nvSpPr>
        <p:spPr>
          <a:xfrm rot="-5400000">
            <a:off x="1476512" y="219070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4"/>
          <p:cNvSpPr/>
          <p:nvPr/>
        </p:nvSpPr>
        <p:spPr>
          <a:xfrm rot="-5400000" flipH="1">
            <a:off x="714548" y="347636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4"/>
          <p:cNvSpPr/>
          <p:nvPr/>
        </p:nvSpPr>
        <p:spPr>
          <a:xfrm rot="5400000">
            <a:off x="-47550" y="261922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4"/>
          <p:cNvSpPr/>
          <p:nvPr/>
        </p:nvSpPr>
        <p:spPr>
          <a:xfrm rot="-5400000">
            <a:off x="1476512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4"/>
          <p:cNvSpPr/>
          <p:nvPr/>
        </p:nvSpPr>
        <p:spPr>
          <a:xfrm rot="-5400000" flipH="1">
            <a:off x="714548" y="261922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4"/>
          <p:cNvSpPr/>
          <p:nvPr/>
        </p:nvSpPr>
        <p:spPr>
          <a:xfrm rot="5400000" flipH="1">
            <a:off x="714337" y="219070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4"/>
          <p:cNvSpPr/>
          <p:nvPr/>
        </p:nvSpPr>
        <p:spPr>
          <a:xfrm rot="5400000" flipH="1">
            <a:off x="714337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4"/>
          <p:cNvSpPr/>
          <p:nvPr/>
        </p:nvSpPr>
        <p:spPr>
          <a:xfrm rot="-5400000">
            <a:off x="-47416" y="3047950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4"/>
          <p:cNvSpPr/>
          <p:nvPr/>
        </p:nvSpPr>
        <p:spPr>
          <a:xfrm rot="5400000">
            <a:off x="1476378" y="261922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4"/>
          <p:cNvSpPr/>
          <p:nvPr/>
        </p:nvSpPr>
        <p:spPr>
          <a:xfrm rot="-5400000">
            <a:off x="-47416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4"/>
          <p:cNvSpPr/>
          <p:nvPr/>
        </p:nvSpPr>
        <p:spPr>
          <a:xfrm rot="-5400000">
            <a:off x="1476512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4"/>
          <p:cNvSpPr/>
          <p:nvPr/>
        </p:nvSpPr>
        <p:spPr>
          <a:xfrm rot="5400000">
            <a:off x="-47550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4"/>
          <p:cNvSpPr/>
          <p:nvPr/>
        </p:nvSpPr>
        <p:spPr>
          <a:xfrm rot="-5400000" flipH="1">
            <a:off x="714548" y="4333841"/>
            <a:ext cx="857100" cy="762000"/>
          </a:xfrm>
          <a:prstGeom prst="triangle">
            <a:avLst>
              <a:gd name="adj" fmla="val 50000"/>
            </a:avLst>
          </a:pr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4"/>
          <p:cNvSpPr/>
          <p:nvPr/>
        </p:nvSpPr>
        <p:spPr>
          <a:xfrm rot="5400000" flipH="1">
            <a:off x="714337" y="3905326"/>
            <a:ext cx="857100" cy="762000"/>
          </a:xfrm>
          <a:prstGeom prst="triangle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4"/>
          <p:cNvSpPr/>
          <p:nvPr/>
        </p:nvSpPr>
        <p:spPr>
          <a:xfrm rot="5400000">
            <a:off x="1476416" y="4333549"/>
            <a:ext cx="857100" cy="762000"/>
          </a:xfrm>
          <a:prstGeom prst="triangle">
            <a:avLst>
              <a:gd name="adj" fmla="val 50000"/>
            </a:avLst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4"/>
          <p:cNvSpPr txBox="1">
            <a:spLocks noGrp="1"/>
          </p:cNvSpPr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6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4"/>
          <p:cNvSpPr txBox="1">
            <a:spLocks noGrp="1"/>
          </p:cNvSpPr>
          <p:nvPr>
            <p:ph type="body" idx="1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16161"/>
              </a:buClr>
              <a:buSzPts val="2000"/>
              <a:buChar char="●"/>
              <a:defRPr sz="2000">
                <a:solidFill>
                  <a:srgbClr val="61616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●"/>
              <a:defRPr sz="1600">
                <a:solidFill>
                  <a:srgbClr val="61616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16161"/>
              </a:buClr>
              <a:buSzPts val="1600"/>
              <a:buChar char="○"/>
              <a:defRPr sz="1600">
                <a:solidFill>
                  <a:srgbClr val="61616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16161"/>
              </a:buClr>
              <a:buSzPts val="1600"/>
              <a:buChar char="■"/>
              <a:defRPr sz="1600">
                <a:solidFill>
                  <a:srgbClr val="61616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12">
  <p:cSld name="AUTOLAYOUT_15">
    <p:bg>
      <p:bgPr>
        <a:solidFill>
          <a:srgbClr val="FFFFFF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13">
  <p:cSld name="AUTOLAYOUT_20">
    <p:bg>
      <p:bgPr>
        <a:solidFill>
          <a:srgbClr val="FFFFFF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6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6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6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6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6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6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6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6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6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6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14" name="Google Shape;214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14">
  <p:cSld name="AUTOLAYOUT_21"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7"/>
          <p:cNvSpPr/>
          <p:nvPr/>
        </p:nvSpPr>
        <p:spPr>
          <a:xfrm>
            <a:off x="321325" y="316025"/>
            <a:ext cx="4165200" cy="45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7"/>
          <p:cNvSpPr/>
          <p:nvPr/>
        </p:nvSpPr>
        <p:spPr>
          <a:xfrm>
            <a:off x="4657500" y="316025"/>
            <a:ext cx="4165200" cy="4511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7"/>
          <p:cNvSpPr/>
          <p:nvPr/>
        </p:nvSpPr>
        <p:spPr>
          <a:xfrm rot="-5400000">
            <a:off x="8190900" y="4195625"/>
            <a:ext cx="631800" cy="631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7"/>
          <p:cNvSpPr/>
          <p:nvPr/>
        </p:nvSpPr>
        <p:spPr>
          <a:xfrm rot="-5400000">
            <a:off x="3854725" y="4195625"/>
            <a:ext cx="631800" cy="631800"/>
          </a:xfrm>
          <a:prstGeom prst="rtTriangle">
            <a:avLst/>
          </a:prstGeom>
          <a:solidFill>
            <a:srgbClr val="F3F3F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7"/>
          <p:cNvSpPr txBox="1">
            <a:spLocks noGrp="1"/>
          </p:cNvSpPr>
          <p:nvPr>
            <p:ph type="title"/>
          </p:nvPr>
        </p:nvSpPr>
        <p:spPr>
          <a:xfrm>
            <a:off x="700675" y="681825"/>
            <a:ext cx="3406500" cy="1126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4285F4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27"/>
          <p:cNvSpPr txBox="1">
            <a:spLocks noGrp="1"/>
          </p:cNvSpPr>
          <p:nvPr>
            <p:ph type="body" idx="1"/>
          </p:nvPr>
        </p:nvSpPr>
        <p:spPr>
          <a:xfrm>
            <a:off x="700675" y="1956150"/>
            <a:ext cx="3406500" cy="123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27"/>
          <p:cNvSpPr txBox="1">
            <a:spLocks noGrp="1"/>
          </p:cNvSpPr>
          <p:nvPr>
            <p:ph type="body" idx="2"/>
          </p:nvPr>
        </p:nvSpPr>
        <p:spPr>
          <a:xfrm>
            <a:off x="700675" y="3230475"/>
            <a:ext cx="3406500" cy="123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3"/>
          </p:nvPr>
        </p:nvSpPr>
        <p:spPr>
          <a:xfrm>
            <a:off x="5004600" y="681775"/>
            <a:ext cx="3406500" cy="123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27"/>
          <p:cNvSpPr txBox="1">
            <a:spLocks noGrp="1"/>
          </p:cNvSpPr>
          <p:nvPr>
            <p:ph type="body" idx="4"/>
          </p:nvPr>
        </p:nvSpPr>
        <p:spPr>
          <a:xfrm>
            <a:off x="5004600" y="1959025"/>
            <a:ext cx="3406500" cy="123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5"/>
          </p:nvPr>
        </p:nvSpPr>
        <p:spPr>
          <a:xfrm>
            <a:off x="5004600" y="3230475"/>
            <a:ext cx="3406500" cy="123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sseny personalitzat 15">
  <p:cSld name="AUTOLAYOUT_22">
    <p:bg>
      <p:bgPr>
        <a:solidFill>
          <a:srgbClr val="FFFFFF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8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28"/>
          <p:cNvSpPr txBox="1">
            <a:spLocks noGrp="1"/>
          </p:cNvSpPr>
          <p:nvPr>
            <p:ph type="body" idx="1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91378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ato"/>
              <a:buNone/>
              <a:defRPr sz="4800" b="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coral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9"/>
          <p:cNvSpPr txBox="1">
            <a:spLocks noGrp="1"/>
          </p:cNvSpPr>
          <p:nvPr>
            <p:ph type="ctrTitle"/>
          </p:nvPr>
        </p:nvSpPr>
        <p:spPr>
          <a:xfrm>
            <a:off x="436825" y="849050"/>
            <a:ext cx="4065900" cy="195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LA POESIA S.XIX-XX</a:t>
            </a:r>
            <a:endParaRPr/>
          </a:p>
        </p:txBody>
      </p:sp>
      <p:sp>
        <p:nvSpPr>
          <p:cNvPr id="238" name="Google Shape;238;p29"/>
          <p:cNvSpPr txBox="1">
            <a:spLocks noGrp="1"/>
          </p:cNvSpPr>
          <p:nvPr>
            <p:ph type="subTitle" idx="1"/>
          </p:nvPr>
        </p:nvSpPr>
        <p:spPr>
          <a:xfrm>
            <a:off x="436825" y="2974150"/>
            <a:ext cx="40659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Renaixença, Modernisme i Noucentisme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 txBox="1">
            <a:spLocks noGrp="1"/>
          </p:cNvSpPr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CORRENTS MODERNISTES</a:t>
            </a:r>
            <a:endParaRPr/>
          </a:p>
        </p:txBody>
      </p:sp>
      <p:sp>
        <p:nvSpPr>
          <p:cNvPr id="301" name="Google Shape;301;p38"/>
          <p:cNvSpPr txBox="1">
            <a:spLocks noGrp="1"/>
          </p:cNvSpPr>
          <p:nvPr>
            <p:ph type="body" idx="1"/>
          </p:nvPr>
        </p:nvSpPr>
        <p:spPr>
          <a:xfrm>
            <a:off x="349300" y="1147425"/>
            <a:ext cx="7407000" cy="31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E06666"/>
              </a:buClr>
              <a:buSzPts val="1600"/>
              <a:buAutoNum type="arabicPeriod"/>
            </a:pPr>
            <a:r>
              <a:rPr lang="ca">
                <a:solidFill>
                  <a:srgbClr val="E06666"/>
                </a:solidFill>
              </a:rPr>
              <a:t>REGENERACIONISME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L’art com a instrument per al canvi social.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JOAN MARAGALL, JAUME BROSSA, JOAN PUIG I FERRETER…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Clr>
                <a:srgbClr val="E06666"/>
              </a:buClr>
              <a:buSzPts val="1600"/>
              <a:buAutoNum type="arabicPeriod"/>
            </a:pPr>
            <a:r>
              <a:rPr lang="ca">
                <a:solidFill>
                  <a:srgbClr val="E06666"/>
                </a:solidFill>
              </a:rPr>
              <a:t>ESTETICISME</a:t>
            </a:r>
            <a:endParaRPr>
              <a:solidFill>
                <a:srgbClr val="E06666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L’art per l’art. Bohèmia.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SANTIAGO RUSSIÑOL, RAIMON CASELLAS, RAMON CASAS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9"/>
          <p:cNvSpPr txBox="1">
            <a:spLocks noGrp="1"/>
          </p:cNvSpPr>
          <p:nvPr>
            <p:ph type="title"/>
          </p:nvPr>
        </p:nvSpPr>
        <p:spPr>
          <a:xfrm>
            <a:off x="265500" y="316700"/>
            <a:ext cx="3163500" cy="43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TENDÈNCIES ESTÈTIQUES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/>
              <a:t>Exaltació de la vida i de l’energia individual i col·lectiva.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/>
              <a:t>Sentiment i naturalitat com a font de creació.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1800"/>
              <a:t>Dimensió social de l’art i la seva connexió amb el poble.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7" name="Google Shape;307;p39"/>
          <p:cNvSpPr txBox="1">
            <a:spLocks noGrp="1"/>
          </p:cNvSpPr>
          <p:nvPr>
            <p:ph type="body" idx="1"/>
          </p:nvPr>
        </p:nvSpPr>
        <p:spPr>
          <a:xfrm>
            <a:off x="4283675" y="316700"/>
            <a:ext cx="4407300" cy="450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PRERAFAELITISME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DECADENTISME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SIMBOLISME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PARNASSIANISME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VITALISME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40"/>
          <p:cNvSpPr txBox="1">
            <a:spLocks noGrp="1"/>
          </p:cNvSpPr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ESCOLA MALLORQUINA</a:t>
            </a:r>
            <a:endParaRPr/>
          </a:p>
        </p:txBody>
      </p:sp>
      <p:sp>
        <p:nvSpPr>
          <p:cNvPr id="313" name="Google Shape;313;p40"/>
          <p:cNvSpPr txBox="1">
            <a:spLocks noGrp="1"/>
          </p:cNvSpPr>
          <p:nvPr>
            <p:ph type="body" idx="1"/>
          </p:nvPr>
        </p:nvSpPr>
        <p:spPr>
          <a:xfrm>
            <a:off x="349300" y="1147425"/>
            <a:ext cx="7407000" cy="31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Autors mallorquins tant de la Renaixença com també modernistes.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Relacions estretes entre autors barcelonins i illencs.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Característiques: línia clàssica i equilibri formal, paisatge com  a mirall del sentiment del jo poètic i una certa idealització de la realitat.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MARIA-ANTÒNIA SALVÀ, JOAN ALCOVER, GABRIEL ALOMAR...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41"/>
          <p:cNvSpPr txBox="1">
            <a:spLocks noGrp="1"/>
          </p:cNvSpPr>
          <p:nvPr>
            <p:ph type="title"/>
          </p:nvPr>
        </p:nvSpPr>
        <p:spPr>
          <a:xfrm>
            <a:off x="349300" y="334525"/>
            <a:ext cx="7407000" cy="663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JOAN MARAGALL</a:t>
            </a:r>
            <a:endParaRPr/>
          </a:p>
        </p:txBody>
      </p:sp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349300" y="1147425"/>
            <a:ext cx="7407000" cy="317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/>
              <a:t>TEORIA DE LA PARAULA VIVA:</a:t>
            </a:r>
            <a:endParaRPr sz="24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a" sz="1800"/>
              <a:t>el poeta és intermediari entre la font d’inspiració poètica, present en les vivències personals o en la contemplació de la natura i la col·lectivitat.</a:t>
            </a:r>
            <a:endParaRPr sz="180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 sz="1800"/>
              <a:t>el poeta pot transformar la paraula viva en poesia perquè el sentit profund i espiritual arribi als individus.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2"/>
          <p:cNvSpPr txBox="1">
            <a:spLocks noGrp="1"/>
          </p:cNvSpPr>
          <p:nvPr>
            <p:ph type="title"/>
          </p:nvPr>
        </p:nvSpPr>
        <p:spPr>
          <a:xfrm>
            <a:off x="700675" y="681825"/>
            <a:ext cx="3406500" cy="11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OBRA:</a:t>
            </a:r>
            <a:endParaRPr/>
          </a:p>
        </p:txBody>
      </p:sp>
      <p:sp>
        <p:nvSpPr>
          <p:cNvPr id="325" name="Google Shape;325;p42"/>
          <p:cNvSpPr txBox="1">
            <a:spLocks noGrp="1"/>
          </p:cNvSpPr>
          <p:nvPr>
            <p:ph type="body" idx="1"/>
          </p:nvPr>
        </p:nvSpPr>
        <p:spPr>
          <a:xfrm>
            <a:off x="700675" y="1956150"/>
            <a:ext cx="34065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Busca l’equilibri entre l’experiència i la força espiritual</a:t>
            </a:r>
            <a:endParaRPr/>
          </a:p>
        </p:txBody>
      </p:sp>
      <p:sp>
        <p:nvSpPr>
          <p:cNvPr id="326" name="Google Shape;326;p42"/>
          <p:cNvSpPr txBox="1">
            <a:spLocks noGrp="1"/>
          </p:cNvSpPr>
          <p:nvPr>
            <p:ph type="body" idx="2"/>
          </p:nvPr>
        </p:nvSpPr>
        <p:spPr>
          <a:xfrm>
            <a:off x="700675" y="3230475"/>
            <a:ext cx="34065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Ús de formes heretades del Romanticisme: oda, cant, cançó</a:t>
            </a:r>
            <a:endParaRPr/>
          </a:p>
        </p:txBody>
      </p:sp>
      <p:sp>
        <p:nvSpPr>
          <p:cNvPr id="327" name="Google Shape;327;p42"/>
          <p:cNvSpPr txBox="1">
            <a:spLocks noGrp="1"/>
          </p:cNvSpPr>
          <p:nvPr>
            <p:ph type="body" idx="3"/>
          </p:nvPr>
        </p:nvSpPr>
        <p:spPr>
          <a:xfrm>
            <a:off x="5004600" y="681775"/>
            <a:ext cx="34065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Ús de formes clàssiques: sonets, elegies…</a:t>
            </a:r>
            <a:endParaRPr/>
          </a:p>
        </p:txBody>
      </p:sp>
      <p:sp>
        <p:nvSpPr>
          <p:cNvPr id="328" name="Google Shape;328;p42"/>
          <p:cNvSpPr txBox="1">
            <a:spLocks noGrp="1"/>
          </p:cNvSpPr>
          <p:nvPr>
            <p:ph type="body" idx="4"/>
          </p:nvPr>
        </p:nvSpPr>
        <p:spPr>
          <a:xfrm>
            <a:off x="5004600" y="1959025"/>
            <a:ext cx="34065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Llengua: natural i senzilla, però treballada (l’espontaneïtat entesa com la voluntat de transmetre allò que es viu o se sent des de la sinceritat)</a:t>
            </a:r>
            <a:endParaRPr/>
          </a:p>
        </p:txBody>
      </p:sp>
      <p:sp>
        <p:nvSpPr>
          <p:cNvPr id="329" name="Google Shape;329;p42"/>
          <p:cNvSpPr txBox="1">
            <a:spLocks noGrp="1"/>
          </p:cNvSpPr>
          <p:nvPr>
            <p:ph type="body" idx="5"/>
          </p:nvPr>
        </p:nvSpPr>
        <p:spPr>
          <a:xfrm>
            <a:off x="5004600" y="3230475"/>
            <a:ext cx="34065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Temes: amor, dolor, fe, pau; reflex en el paisatge i la naturalesa, que és una via per connecar amb el sentit profund de les idees.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3"/>
          <p:cNvSpPr txBox="1">
            <a:spLocks noGrp="1"/>
          </p:cNvSpPr>
          <p:nvPr>
            <p:ph type="ctrTitle"/>
          </p:nvPr>
        </p:nvSpPr>
        <p:spPr>
          <a:xfrm>
            <a:off x="323525" y="521325"/>
            <a:ext cx="3464700" cy="133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NOUCENTISME</a:t>
            </a:r>
            <a:endParaRPr/>
          </a:p>
        </p:txBody>
      </p:sp>
      <p:sp>
        <p:nvSpPr>
          <p:cNvPr id="335" name="Google Shape;335;p43"/>
          <p:cNvSpPr txBox="1">
            <a:spLocks noGrp="1"/>
          </p:cNvSpPr>
          <p:nvPr>
            <p:ph type="body" idx="1"/>
          </p:nvPr>
        </p:nvSpPr>
        <p:spPr>
          <a:xfrm>
            <a:off x="323525" y="1990875"/>
            <a:ext cx="3464700" cy="18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6" name="Google Shape;336;p43"/>
          <p:cNvPicPr preferRelativeResize="0"/>
          <p:nvPr/>
        </p:nvPicPr>
        <p:blipFill rotWithShape="1">
          <a:blip r:embed="rId3">
            <a:alphaModFix/>
          </a:blip>
          <a:srcRect l="13841" r="13841"/>
          <a:stretch/>
        </p:blipFill>
        <p:spPr>
          <a:xfrm>
            <a:off x="3562350" y="0"/>
            <a:ext cx="5581800" cy="5143500"/>
          </a:xfrm>
          <a:prstGeom prst="parallelogram">
            <a:avLst>
              <a:gd name="adj" fmla="val 23683"/>
            </a:avLst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4"/>
          <p:cNvSpPr txBox="1">
            <a:spLocks noGrp="1"/>
          </p:cNvSpPr>
          <p:nvPr>
            <p:ph type="title"/>
          </p:nvPr>
        </p:nvSpPr>
        <p:spPr>
          <a:xfrm>
            <a:off x="2894475" y="450971"/>
            <a:ext cx="5740800" cy="144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NOUCENTISME</a:t>
            </a:r>
            <a:endParaRPr/>
          </a:p>
        </p:txBody>
      </p:sp>
      <p:sp>
        <p:nvSpPr>
          <p:cNvPr id="342" name="Google Shape;342;p44"/>
          <p:cNvSpPr txBox="1">
            <a:spLocks noGrp="1"/>
          </p:cNvSpPr>
          <p:nvPr>
            <p:ph type="body" idx="1"/>
          </p:nvPr>
        </p:nvSpPr>
        <p:spPr>
          <a:xfrm>
            <a:off x="2894475" y="1938950"/>
            <a:ext cx="5740800" cy="264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1906:</a:t>
            </a:r>
            <a:endParaRPr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ca"/>
              <a:t>Enric Prat de la Riba: </a:t>
            </a:r>
            <a:r>
              <a:rPr lang="ca" i="1"/>
              <a:t>La nacionalitat catalana</a:t>
            </a:r>
            <a:endParaRPr i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/>
              <a:t>Eugeni d’Ors: </a:t>
            </a:r>
            <a:r>
              <a:rPr lang="ca" i="1"/>
              <a:t>Glosari</a:t>
            </a:r>
            <a:endParaRPr i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ca"/>
              <a:t>Josep Carner: </a:t>
            </a:r>
            <a:r>
              <a:rPr lang="ca" i="1"/>
              <a:t>Els fruits saborosos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Moviment cultural que representa els idearis socials i polítics de la burgesia.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45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CONCEPTES NOUCENTISTES</a:t>
            </a:r>
            <a:endParaRPr/>
          </a:p>
        </p:txBody>
      </p:sp>
      <p:sp>
        <p:nvSpPr>
          <p:cNvPr id="348" name="Google Shape;348;p45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IMPERIALISME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ARBITRARISME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CIVILITAT O URBANITAT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CLASSICISME I MEDITERRANISME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46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ESTÈTICA NOUCENTISTA</a:t>
            </a:r>
            <a:endParaRPr/>
          </a:p>
        </p:txBody>
      </p:sp>
      <p:sp>
        <p:nvSpPr>
          <p:cNvPr id="354" name="Google Shape;354;p46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8494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rgbClr val="EA9999"/>
                </a:solidFill>
              </a:rPr>
              <a:t>Característiques:</a:t>
            </a:r>
            <a:endParaRPr>
              <a:solidFill>
                <a:srgbClr val="EA9999"/>
              </a:solidFill>
            </a:endParaRPr>
          </a:p>
          <a:p>
            <a:pPr marL="457200" lvl="0" indent="-342900" algn="l" rtl="0">
              <a:lnSpc>
                <a:spcPct val="150000"/>
              </a:lnSpc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Perfecció estructural del poema, la mesura mètrica dels versos i l’ordre harmònic.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Llenguatge exquisit, carregat de metàfores, vocabulari selecte i treballat.</a:t>
            </a:r>
            <a:endParaRPr/>
          </a:p>
          <a:p>
            <a:pPr marL="4572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ca"/>
              <a:t>Poesia: gènere protagonista: to arbitrari, classicista, civilista i racionalista (control total de l’obra per part de l’autor).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7"/>
          <p:cNvSpPr txBox="1">
            <a:spLocks noGrp="1"/>
          </p:cNvSpPr>
          <p:nvPr>
            <p:ph type="title"/>
          </p:nvPr>
        </p:nvSpPr>
        <p:spPr>
          <a:xfrm>
            <a:off x="700675" y="681825"/>
            <a:ext cx="3406500" cy="112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CARACTERÍSTIQUES</a:t>
            </a:r>
            <a:endParaRPr/>
          </a:p>
        </p:txBody>
      </p:sp>
      <p:sp>
        <p:nvSpPr>
          <p:cNvPr id="360" name="Google Shape;360;p47"/>
          <p:cNvSpPr txBox="1">
            <a:spLocks noGrp="1"/>
          </p:cNvSpPr>
          <p:nvPr>
            <p:ph type="body" idx="1"/>
          </p:nvPr>
        </p:nvSpPr>
        <p:spPr>
          <a:xfrm>
            <a:off x="700675" y="1956150"/>
            <a:ext cx="34065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400"/>
              <a:t>Cura formal (tant en la mètrica com en l’estructura i estilística, per l’ús culte i normatiu)</a:t>
            </a:r>
            <a:endParaRPr sz="1400"/>
          </a:p>
        </p:txBody>
      </p:sp>
      <p:sp>
        <p:nvSpPr>
          <p:cNvPr id="361" name="Google Shape;361;p47"/>
          <p:cNvSpPr txBox="1">
            <a:spLocks noGrp="1"/>
          </p:cNvSpPr>
          <p:nvPr>
            <p:ph type="body" idx="2"/>
          </p:nvPr>
        </p:nvSpPr>
        <p:spPr>
          <a:xfrm>
            <a:off x="700675" y="3230475"/>
            <a:ext cx="34065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400"/>
              <a:t>Sintaxi complexa i equilibrada.</a:t>
            </a:r>
            <a:endParaRPr sz="1400"/>
          </a:p>
        </p:txBody>
      </p:sp>
      <p:sp>
        <p:nvSpPr>
          <p:cNvPr id="362" name="Google Shape;362;p47"/>
          <p:cNvSpPr txBox="1">
            <a:spLocks noGrp="1"/>
          </p:cNvSpPr>
          <p:nvPr>
            <p:ph type="body" idx="3"/>
          </p:nvPr>
        </p:nvSpPr>
        <p:spPr>
          <a:xfrm>
            <a:off x="5004600" y="681775"/>
            <a:ext cx="34065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400"/>
              <a:t>Distanciament de l’autor respecte de l’obra (fruit del treball i la revisió constants).</a:t>
            </a:r>
            <a:endParaRPr sz="1400"/>
          </a:p>
        </p:txBody>
      </p:sp>
      <p:sp>
        <p:nvSpPr>
          <p:cNvPr id="363" name="Google Shape;363;p47"/>
          <p:cNvSpPr txBox="1">
            <a:spLocks noGrp="1"/>
          </p:cNvSpPr>
          <p:nvPr>
            <p:ph type="body" idx="4"/>
          </p:nvPr>
        </p:nvSpPr>
        <p:spPr>
          <a:xfrm>
            <a:off x="5004600" y="1959025"/>
            <a:ext cx="34065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400"/>
              <a:t>Model parnassià i classicista</a:t>
            </a:r>
            <a:endParaRPr sz="1400"/>
          </a:p>
        </p:txBody>
      </p:sp>
      <p:sp>
        <p:nvSpPr>
          <p:cNvPr id="364" name="Google Shape;364;p47"/>
          <p:cNvSpPr txBox="1">
            <a:spLocks noGrp="1"/>
          </p:cNvSpPr>
          <p:nvPr>
            <p:ph type="body" idx="5"/>
          </p:nvPr>
        </p:nvSpPr>
        <p:spPr>
          <a:xfrm>
            <a:off x="5004600" y="3230475"/>
            <a:ext cx="34065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 sz="1400"/>
              <a:t>Ús de la ironia com a recurs.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265500" y="316700"/>
            <a:ext cx="3163500" cy="260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RENAIXENÇA</a:t>
            </a:r>
            <a:endParaRPr/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>
            <a:off x="4283675" y="316700"/>
            <a:ext cx="4407300" cy="38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-Objectiu: recuperació de la llengua catalana en l'àmbit literari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- Moviment del romanticisme a Catalunya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- 1833: La pàtria, de Bonaventura Carles Aribau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8"/>
          <p:cNvSpPr txBox="1">
            <a:spLocks noGrp="1"/>
          </p:cNvSpPr>
          <p:nvPr>
            <p:ph type="title"/>
          </p:nvPr>
        </p:nvSpPr>
        <p:spPr>
          <a:xfrm rot="-5400000">
            <a:off x="-620225" y="1797500"/>
            <a:ext cx="4064100" cy="1506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JOSEP CARNER</a:t>
            </a:r>
            <a:endParaRPr/>
          </a:p>
        </p:txBody>
      </p:sp>
      <p:sp>
        <p:nvSpPr>
          <p:cNvPr id="370" name="Google Shape;370;p48"/>
          <p:cNvSpPr txBox="1">
            <a:spLocks noGrp="1"/>
          </p:cNvSpPr>
          <p:nvPr>
            <p:ph type="body" idx="1"/>
          </p:nvPr>
        </p:nvSpPr>
        <p:spPr>
          <a:xfrm>
            <a:off x="2601000" y="518875"/>
            <a:ext cx="5913300" cy="40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Fa una reinterpretació moderna dels referents clàssics.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Poetització de la quotidianitat, com a pretext del poema.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Presència de la ironia per distanciar-se el jo poètic de la realitat.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Mostra un món ideal: estètica i ideologia noucentistes.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>
                <a:solidFill>
                  <a:srgbClr val="EA9999"/>
                </a:solidFill>
              </a:rPr>
              <a:t>PARAULA DONADA </a:t>
            </a:r>
            <a:r>
              <a:rPr lang="ca"/>
              <a:t>neix d’una forma d’inspiració poètica que inesperadament(per atzar o per una anècdota)  permet desenvolupar una poesia.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1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Fets:</a:t>
            </a:r>
            <a:endParaRPr/>
          </a:p>
        </p:txBody>
      </p:sp>
      <p:sp>
        <p:nvSpPr>
          <p:cNvPr id="250" name="Google Shape;250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- Revista La Renaixensa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- Recuperació dels Jocs Florals (1859)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51" name="Google Shape;251;p31"/>
          <p:cNvSpPr/>
          <p:nvPr/>
        </p:nvSpPr>
        <p:spPr>
          <a:xfrm>
            <a:off x="5321300" y="2247900"/>
            <a:ext cx="2197200" cy="1993800"/>
          </a:xfrm>
          <a:prstGeom prst="ellipse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Plataformes de creació i difusió de la literatura culta.</a:t>
            </a:r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2921000" y="1152475"/>
            <a:ext cx="3606900" cy="1489200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43750"/>
              <a:gd name="adj5" fmla="val 75000"/>
            </a:avLst>
          </a:prstGeom>
          <a:solidFill>
            <a:srgbClr val="F9CB9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2"/>
          <p:cNvSpPr txBox="1">
            <a:spLocks noGrp="1"/>
          </p:cNvSpPr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OBJECTIUS</a:t>
            </a:r>
            <a:endParaRPr/>
          </a:p>
        </p:txBody>
      </p:sp>
      <p:sp>
        <p:nvSpPr>
          <p:cNvPr id="258" name="Google Shape;258;p32"/>
          <p:cNvSpPr txBox="1">
            <a:spLocks noGrp="1"/>
          </p:cNvSpPr>
          <p:nvPr>
            <p:ph type="body" idx="1"/>
          </p:nvPr>
        </p:nvSpPr>
        <p:spPr>
          <a:xfrm>
            <a:off x="1347925" y="1772900"/>
            <a:ext cx="29172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estudiar i divulgar escriptors clàssics medievals i fer-los vigents.</a:t>
            </a:r>
            <a:endParaRPr/>
          </a:p>
        </p:txBody>
      </p:sp>
      <p:sp>
        <p:nvSpPr>
          <p:cNvPr id="259" name="Google Shape;259;p32"/>
          <p:cNvSpPr txBox="1">
            <a:spLocks noGrp="1"/>
          </p:cNvSpPr>
          <p:nvPr>
            <p:ph type="body" idx="2"/>
          </p:nvPr>
        </p:nvSpPr>
        <p:spPr>
          <a:xfrm>
            <a:off x="4878875" y="1772900"/>
            <a:ext cx="29172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potenciar el prestigi social i literari de la llengua catalana.</a:t>
            </a:r>
            <a:endParaRPr/>
          </a:p>
        </p:txBody>
      </p:sp>
      <p:sp>
        <p:nvSpPr>
          <p:cNvPr id="260" name="Google Shape;260;p32"/>
          <p:cNvSpPr txBox="1">
            <a:spLocks noGrp="1"/>
          </p:cNvSpPr>
          <p:nvPr>
            <p:ph type="body" idx="3"/>
          </p:nvPr>
        </p:nvSpPr>
        <p:spPr>
          <a:xfrm>
            <a:off x="1347900" y="3299650"/>
            <a:ext cx="29172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recopilar la literatura cultural territorial.</a:t>
            </a:r>
            <a:endParaRPr/>
          </a:p>
        </p:txBody>
      </p:sp>
      <p:sp>
        <p:nvSpPr>
          <p:cNvPr id="261" name="Google Shape;261;p32"/>
          <p:cNvSpPr txBox="1">
            <a:spLocks noGrp="1"/>
          </p:cNvSpPr>
          <p:nvPr>
            <p:ph type="body" idx="4"/>
          </p:nvPr>
        </p:nvSpPr>
        <p:spPr>
          <a:xfrm>
            <a:off x="4878875" y="3299650"/>
            <a:ext cx="29172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normalitzar i unificar la llengua catalana en àmbits cultes i revitalitzar tots els gèneres literaris.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3"/>
          <p:cNvSpPr txBox="1">
            <a:spLocks noGrp="1"/>
          </p:cNvSpPr>
          <p:nvPr>
            <p:ph type="title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JOCS FLORALS</a:t>
            </a:r>
            <a:endParaRPr/>
          </a:p>
        </p:txBody>
      </p:sp>
      <p:sp>
        <p:nvSpPr>
          <p:cNvPr id="267" name="Google Shape;267;p33"/>
          <p:cNvSpPr txBox="1">
            <a:spLocks noGrp="1"/>
          </p:cNvSpPr>
          <p:nvPr>
            <p:ph type="body" idx="1"/>
          </p:nvPr>
        </p:nvSpPr>
        <p:spPr>
          <a:xfrm>
            <a:off x="4947374" y="554850"/>
            <a:ext cx="3855900" cy="403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1859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Plataforma de difusió de literatura culta: públic lector i consumidor.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Característiques de la poesia jocfloralesca:</a:t>
            </a:r>
            <a:endParaRPr/>
          </a:p>
          <a:p>
            <a:pPr marL="457200" lvl="0" indent="-330200" algn="l" rtl="0">
              <a:spcBef>
                <a:spcPts val="1600"/>
              </a:spcBef>
              <a:spcAft>
                <a:spcPts val="0"/>
              </a:spcAft>
              <a:buSzPts val="1600"/>
              <a:buChar char="●"/>
            </a:pPr>
            <a:r>
              <a:rPr lang="ca"/>
              <a:t>evocació passat històric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/>
              <a:t>paisatge 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/>
              <a:t>reinvindicació llengua pròpia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/>
              <a:t>tòpics romàntics</a:t>
            </a:r>
            <a:endParaRPr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ca"/>
              <a:t>estrofes clàssiques d’arrel medieval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JACINT VERDAGUER</a:t>
            </a:r>
            <a:endParaRPr/>
          </a:p>
        </p:txBody>
      </p:sp>
      <p:sp>
        <p:nvSpPr>
          <p:cNvPr id="273" name="Google Shape;273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Autor cabdal de la literatura catalana.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Cultura clàssica + tradició popular i folklòrica + poesia romàntica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Obres: </a:t>
            </a:r>
            <a:r>
              <a:rPr lang="ca" i="1"/>
              <a:t>Àtlàntida</a:t>
            </a:r>
            <a:r>
              <a:rPr lang="ca"/>
              <a:t> i </a:t>
            </a:r>
            <a:r>
              <a:rPr lang="ca" i="1"/>
              <a:t>Canigó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274" name="Google Shape;274;p34"/>
          <p:cNvSpPr/>
          <p:nvPr/>
        </p:nvSpPr>
        <p:spPr>
          <a:xfrm>
            <a:off x="571500" y="2540000"/>
            <a:ext cx="7162800" cy="558900"/>
          </a:xfrm>
          <a:prstGeom prst="flowChartAlternateProcess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 b="1">
                <a:solidFill>
                  <a:srgbClr val="FFFFFF"/>
                </a:solidFill>
              </a:rPr>
              <a:t>RENOVA LLENGUATGE LITERARI</a:t>
            </a:r>
            <a:endParaRPr sz="2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5"/>
          <p:cNvSpPr txBox="1">
            <a:spLocks noGrp="1"/>
          </p:cNvSpPr>
          <p:nvPr>
            <p:ph type="title"/>
          </p:nvPr>
        </p:nvSpPr>
        <p:spPr>
          <a:xfrm>
            <a:off x="1347900" y="446125"/>
            <a:ext cx="6448200" cy="91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CARACTERÍSTIQUES DE LA SEVA POESIA</a:t>
            </a:r>
            <a:endParaRPr/>
          </a:p>
        </p:txBody>
      </p:sp>
      <p:sp>
        <p:nvSpPr>
          <p:cNvPr id="280" name="Google Shape;280;p35"/>
          <p:cNvSpPr txBox="1">
            <a:spLocks noGrp="1"/>
          </p:cNvSpPr>
          <p:nvPr>
            <p:ph type="body" idx="1"/>
          </p:nvPr>
        </p:nvSpPr>
        <p:spPr>
          <a:xfrm>
            <a:off x="1347925" y="1772900"/>
            <a:ext cx="29172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paisatge com a símbol de sentiments i d’idees com la pàtria o la poesia.</a:t>
            </a:r>
            <a:endParaRPr/>
          </a:p>
        </p:txBody>
      </p:sp>
      <p:sp>
        <p:nvSpPr>
          <p:cNvPr id="281" name="Google Shape;281;p35"/>
          <p:cNvSpPr txBox="1">
            <a:spLocks noGrp="1"/>
          </p:cNvSpPr>
          <p:nvPr>
            <p:ph type="body" idx="2"/>
          </p:nvPr>
        </p:nvSpPr>
        <p:spPr>
          <a:xfrm>
            <a:off x="4878875" y="1772900"/>
            <a:ext cx="29172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capacitat suggestiva i de connexió amb els sentiments dels lectors.</a:t>
            </a:r>
            <a:endParaRPr/>
          </a:p>
        </p:txBody>
      </p:sp>
      <p:sp>
        <p:nvSpPr>
          <p:cNvPr id="282" name="Google Shape;282;p35"/>
          <p:cNvSpPr txBox="1">
            <a:spLocks noGrp="1"/>
          </p:cNvSpPr>
          <p:nvPr>
            <p:ph type="body" idx="3"/>
          </p:nvPr>
        </p:nvSpPr>
        <p:spPr>
          <a:xfrm>
            <a:off x="1347900" y="3299650"/>
            <a:ext cx="29172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reinterpretació mítica de llegendes.</a:t>
            </a:r>
            <a:endParaRPr/>
          </a:p>
        </p:txBody>
      </p:sp>
      <p:sp>
        <p:nvSpPr>
          <p:cNvPr id="283" name="Google Shape;283;p35"/>
          <p:cNvSpPr txBox="1">
            <a:spLocks noGrp="1"/>
          </p:cNvSpPr>
          <p:nvPr>
            <p:ph type="body" idx="4"/>
          </p:nvPr>
        </p:nvSpPr>
        <p:spPr>
          <a:xfrm>
            <a:off x="4878875" y="3299650"/>
            <a:ext cx="2917200" cy="12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ca"/>
              <a:t>combinació de formes mètriques i recursos estilístics clàssics i popular.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36"/>
          <p:cNvSpPr txBox="1">
            <a:spLocks noGrp="1"/>
          </p:cNvSpPr>
          <p:nvPr>
            <p:ph type="title"/>
          </p:nvPr>
        </p:nvSpPr>
        <p:spPr>
          <a:xfrm>
            <a:off x="311700" y="751700"/>
            <a:ext cx="6721500" cy="100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MODERNISME</a:t>
            </a:r>
            <a:endParaRPr/>
          </a:p>
        </p:txBody>
      </p:sp>
      <p:sp>
        <p:nvSpPr>
          <p:cNvPr id="289" name="Google Shape;289;p36"/>
          <p:cNvSpPr txBox="1">
            <a:spLocks noGrp="1"/>
          </p:cNvSpPr>
          <p:nvPr>
            <p:ph type="body" idx="1"/>
          </p:nvPr>
        </p:nvSpPr>
        <p:spPr>
          <a:xfrm>
            <a:off x="311700" y="2069750"/>
            <a:ext cx="8520600" cy="24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Generació d’artistes que crea la seva obra per projectar la cultura catalana a Europa amb la voluntat d’assimilar la cultura europea coetània.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a"/>
              <a:t>OBJECTIU: renovació de totes les arts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a"/>
              <a:t>Plataforma de difusió: </a:t>
            </a:r>
            <a:r>
              <a:rPr lang="ca" i="1"/>
              <a:t>L’Avenç, Joventut, Catalònia.</a:t>
            </a:r>
            <a:endParaRPr i="1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37"/>
          <p:cNvSpPr txBox="1">
            <a:spLocks noGrp="1"/>
          </p:cNvSpPr>
          <p:nvPr>
            <p:ph type="title"/>
          </p:nvPr>
        </p:nvSpPr>
        <p:spPr>
          <a:xfrm>
            <a:off x="312850" y="1069200"/>
            <a:ext cx="3942600" cy="30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ANTIFLORALISME</a:t>
            </a:r>
            <a:endParaRPr/>
          </a:p>
        </p:txBody>
      </p:sp>
      <p:sp>
        <p:nvSpPr>
          <p:cNvPr id="295" name="Google Shape;295;p37"/>
          <p:cNvSpPr txBox="1">
            <a:spLocks noGrp="1"/>
          </p:cNvSpPr>
          <p:nvPr>
            <p:ph type="body" idx="1"/>
          </p:nvPr>
        </p:nvSpPr>
        <p:spPr>
          <a:xfrm>
            <a:off x="4891175" y="1069200"/>
            <a:ext cx="3942600" cy="30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ca" sz="1800"/>
              <a:t>rebuig a qualsevol expressió relacionada amb la Renaixença</a:t>
            </a:r>
            <a:endParaRPr sz="18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ca" sz="1800"/>
              <a:t>estil natural i espontani com a punt de partida: “llibertat en l’art”</a:t>
            </a:r>
            <a:endParaRPr sz="18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767</Words>
  <Application>Microsoft Office PowerPoint</Application>
  <PresentationFormat>Presentació en pantalla (16:9)</PresentationFormat>
  <Paragraphs>125</Paragraphs>
  <Slides>20</Slides>
  <Notes>20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20</vt:i4>
      </vt:variant>
    </vt:vector>
  </HeadingPairs>
  <TitlesOfParts>
    <vt:vector size="24" baseType="lpstr">
      <vt:lpstr>Playfair Display</vt:lpstr>
      <vt:lpstr>Lato</vt:lpstr>
      <vt:lpstr>Arial</vt:lpstr>
      <vt:lpstr>Coral</vt:lpstr>
      <vt:lpstr>LA POESIA S.XIX-XX</vt:lpstr>
      <vt:lpstr>RENAIXENÇA</vt:lpstr>
      <vt:lpstr>Fets:</vt:lpstr>
      <vt:lpstr>OBJECTIUS</vt:lpstr>
      <vt:lpstr>JOCS FLORALS</vt:lpstr>
      <vt:lpstr>JACINT VERDAGUER</vt:lpstr>
      <vt:lpstr>CARACTERÍSTIQUES DE LA SEVA POESIA</vt:lpstr>
      <vt:lpstr>MODERNISME</vt:lpstr>
      <vt:lpstr>ANTIFLORALISME</vt:lpstr>
      <vt:lpstr>CORRENTS MODERNISTES</vt:lpstr>
      <vt:lpstr>TENDÈNCIES ESTÈTIQUES  Exaltació de la vida i de l’energia individual i col·lectiva. Sentiment i naturalitat com a font de creació. Dimensió social de l’art i la seva connexió amb el poble. </vt:lpstr>
      <vt:lpstr>ESCOLA MALLORQUINA</vt:lpstr>
      <vt:lpstr>JOAN MARAGALL</vt:lpstr>
      <vt:lpstr>OBRA:</vt:lpstr>
      <vt:lpstr>NOUCENTISME</vt:lpstr>
      <vt:lpstr>NOUCENTISME</vt:lpstr>
      <vt:lpstr>CONCEPTES NOUCENTISTES</vt:lpstr>
      <vt:lpstr>ESTÈTICA NOUCENTISTA</vt:lpstr>
      <vt:lpstr>CARACTERÍSTIQUES</vt:lpstr>
      <vt:lpstr>JOSEP CARNER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 S.XIX-XX</dc:title>
  <dc:creator>Super</dc:creator>
  <cp:lastModifiedBy>ISE</cp:lastModifiedBy>
  <cp:revision>1</cp:revision>
  <dcterms:modified xsi:type="dcterms:W3CDTF">2020-03-04T07:42:29Z</dcterms:modified>
</cp:coreProperties>
</file>