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88163" cy="100203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1pPr>
    <a:lvl2pPr marL="457200" algn="l" defTabSz="44926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2pPr>
    <a:lvl3pPr marL="914400" algn="l" defTabSz="44926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3pPr>
    <a:lvl4pPr marL="1371600" algn="l" defTabSz="44926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4pPr>
    <a:lvl5pPr marL="1828800" algn="l" defTabSz="44926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99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56"/>
        <p:guide pos="217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1" tIns="48306" rIns="96611" bIns="48306" numCol="1" anchor="t" anchorCtr="0" compatLnSpc="1">
            <a:prstTxWarp prst="textNoShape">
              <a:avLst/>
            </a:prstTxWarp>
          </a:bodyPr>
          <a:lstStyle>
            <a:lvl1pPr defTabSz="474663">
              <a:defRPr sz="1300"/>
            </a:lvl1pPr>
          </a:lstStyle>
          <a:p>
            <a:endParaRPr lang="es-E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29845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1" tIns="48306" rIns="96611" bIns="48306" numCol="1" anchor="t" anchorCtr="0" compatLnSpc="1">
            <a:prstTxWarp prst="textNoShape">
              <a:avLst/>
            </a:prstTxWarp>
          </a:bodyPr>
          <a:lstStyle>
            <a:lvl1pPr algn="r" defTabSz="474663">
              <a:defRPr sz="1300"/>
            </a:lvl1pPr>
          </a:lstStyle>
          <a:p>
            <a:endParaRPr lang="es-E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1" tIns="48306" rIns="96611" bIns="48306" numCol="1" anchor="b" anchorCtr="0" compatLnSpc="1">
            <a:prstTxWarp prst="textNoShape">
              <a:avLst/>
            </a:prstTxWarp>
          </a:bodyPr>
          <a:lstStyle>
            <a:lvl1pPr defTabSz="474663">
              <a:defRPr sz="1300"/>
            </a:lvl1pPr>
          </a:lstStyle>
          <a:p>
            <a:endParaRPr lang="es-E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9520238"/>
            <a:ext cx="29845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1" tIns="48306" rIns="96611" bIns="48306" numCol="1" anchor="b" anchorCtr="0" compatLnSpc="1">
            <a:prstTxWarp prst="textNoShape">
              <a:avLst/>
            </a:prstTxWarp>
          </a:bodyPr>
          <a:lstStyle>
            <a:lvl1pPr algn="r" defTabSz="474663">
              <a:defRPr sz="1300"/>
            </a:lvl1pPr>
          </a:lstStyle>
          <a:p>
            <a:fld id="{210CD79D-19F4-4298-A8AB-BF8D4B690F74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88163" cy="100203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82913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090" tIns="49447" rIns="95090" bIns="49447" numCol="1" anchor="t" anchorCtr="0" compatLnSpc="1">
            <a:prstTxWarp prst="textNoShape">
              <a:avLst/>
            </a:prstTxWarp>
          </a:bodyPr>
          <a:lstStyle>
            <a:lvl1pPr defTabSz="474663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66788" algn="l"/>
                <a:tab pos="1931988" algn="l"/>
                <a:tab pos="2898775" algn="l"/>
                <a:tab pos="3865563" algn="l"/>
                <a:tab pos="4830763" algn="l"/>
                <a:tab pos="5797550" algn="l"/>
                <a:tab pos="6762750" algn="l"/>
                <a:tab pos="7727950" algn="l"/>
                <a:tab pos="8694738" algn="l"/>
                <a:tab pos="9661525" algn="l"/>
                <a:tab pos="10626725" algn="l"/>
              </a:tabLst>
              <a:defRPr sz="1300">
                <a:solidFill>
                  <a:srgbClr val="000000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02075" y="0"/>
            <a:ext cx="2982913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090" tIns="49447" rIns="95090" bIns="49447" numCol="1" anchor="t" anchorCtr="0" compatLnSpc="1">
            <a:prstTxWarp prst="textNoShape">
              <a:avLst/>
            </a:prstTxWarp>
          </a:bodyPr>
          <a:lstStyle>
            <a:lvl1pPr algn="r" defTabSz="474663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66788" algn="l"/>
                <a:tab pos="1931988" algn="l"/>
                <a:tab pos="2898775" algn="l"/>
                <a:tab pos="3865563" algn="l"/>
                <a:tab pos="4830763" algn="l"/>
                <a:tab pos="5797550" algn="l"/>
                <a:tab pos="6762750" algn="l"/>
                <a:tab pos="7727950" algn="l"/>
                <a:tab pos="8694738" algn="l"/>
                <a:tab pos="9661525" algn="l"/>
                <a:tab pos="10626725" algn="l"/>
              </a:tabLst>
              <a:defRPr sz="1300">
                <a:solidFill>
                  <a:srgbClr val="000000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941388" y="752475"/>
            <a:ext cx="5003800" cy="3754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8975" y="4759325"/>
            <a:ext cx="5508625" cy="450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090" tIns="49447" rIns="95090" bIns="49447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518650"/>
            <a:ext cx="2982913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090" tIns="49447" rIns="95090" bIns="49447" numCol="1" anchor="b" anchorCtr="0" compatLnSpc="1">
            <a:prstTxWarp prst="textNoShape">
              <a:avLst/>
            </a:prstTxWarp>
          </a:bodyPr>
          <a:lstStyle>
            <a:lvl1pPr defTabSz="474663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66788" algn="l"/>
                <a:tab pos="1931988" algn="l"/>
                <a:tab pos="2898775" algn="l"/>
                <a:tab pos="3865563" algn="l"/>
                <a:tab pos="4830763" algn="l"/>
                <a:tab pos="5797550" algn="l"/>
                <a:tab pos="6762750" algn="l"/>
                <a:tab pos="7727950" algn="l"/>
                <a:tab pos="8694738" algn="l"/>
                <a:tab pos="9661525" algn="l"/>
                <a:tab pos="10626725" algn="l"/>
              </a:tabLst>
              <a:defRPr sz="1300">
                <a:solidFill>
                  <a:srgbClr val="000000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02075" y="9518650"/>
            <a:ext cx="2982913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090" tIns="49447" rIns="95090" bIns="49447" numCol="1" anchor="b" anchorCtr="0" compatLnSpc="1">
            <a:prstTxWarp prst="textNoShape">
              <a:avLst/>
            </a:prstTxWarp>
          </a:bodyPr>
          <a:lstStyle>
            <a:lvl1pPr algn="r" defTabSz="474663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66788" algn="l"/>
                <a:tab pos="1931988" algn="l"/>
                <a:tab pos="2898775" algn="l"/>
                <a:tab pos="3865563" algn="l"/>
                <a:tab pos="4830763" algn="l"/>
                <a:tab pos="5797550" algn="l"/>
                <a:tab pos="6762750" algn="l"/>
                <a:tab pos="7727950" algn="l"/>
                <a:tab pos="8694738" algn="l"/>
                <a:tab pos="9661525" algn="l"/>
                <a:tab pos="10626725" algn="l"/>
              </a:tabLst>
              <a:defRPr sz="1300">
                <a:solidFill>
                  <a:srgbClr val="000000"/>
                </a:solidFill>
                <a:latin typeface="Arial" charset="0"/>
              </a:defRPr>
            </a:lvl1pPr>
          </a:lstStyle>
          <a:p>
            <a:fld id="{573F42F8-0FD4-4F72-A376-F56C485C5A72}" type="slidenum">
              <a:rPr lang="en-GB"/>
              <a:pPr/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9EC3ABC-4CF1-4039-BEC9-10E431E7E16A}" type="slidenum">
              <a:rPr lang="en-GB"/>
              <a:pPr/>
              <a:t>1</a:t>
            </a:fld>
            <a:endParaRPr lang="en-GB"/>
          </a:p>
        </p:txBody>
      </p:sp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147763" y="752475"/>
            <a:ext cx="4592637" cy="37560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2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8975" y="4759325"/>
            <a:ext cx="5510213" cy="45116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6611" tIns="48306" rIns="96611" bIns="48306" anchor="ctr"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1026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17411" name="Group 1027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17412" name="Freeform 1028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13" name="Freeform 1029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14" name="Freeform 1030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15" name="Freeform 1031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16" name="Freeform 1032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17" name="Freeform 1033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18" name="Freeform 1034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19" name="Freeform 1035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0" name="Freeform 1036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1" name="Freeform 1037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2" name="Freeform 1038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3" name="Freeform 1039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4" name="Freeform 1040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5" name="Freeform 1041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6" name="Freeform 1042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7" name="Freeform 1043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8" name="Freeform 1044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9" name="Freeform 1045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30" name="Freeform 1046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sp>
          <p:nvSpPr>
            <p:cNvPr id="17431" name="Freeform 1047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7432" name="Freeform 1048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7433" name="Rectangle 1049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7434" name="Rectangle 1050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7435" name="Rectangle 1051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s-ES"/>
          </a:p>
        </p:txBody>
      </p:sp>
      <p:sp>
        <p:nvSpPr>
          <p:cNvPr id="17436" name="Rectangle 105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s-ES"/>
          </a:p>
        </p:txBody>
      </p:sp>
      <p:sp>
        <p:nvSpPr>
          <p:cNvPr id="17437" name="Rectangle 105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2B825E37-58CB-4635-9B62-B6C752AC366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3BF7C-3CCC-4C91-81EB-27FB6D311B6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00825-F83E-415E-BA16-5AA87ACCEDA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50C6D-0ADF-426A-AFEC-8AB5E9BF737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72477-7221-48DD-8D20-B2D2267ACF3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0FC61-ACF4-4FDA-B949-AA238F58355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BBAE8-793C-4F41-9FCE-0E47D15B21A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20EBF-F945-45F0-8F76-F9A0ED54F2A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565CDF-2EFD-4E32-8B7F-579A75C4376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DED171-CFB8-4552-A365-12B79F2D7C7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4AF56-B8F8-45ED-85CC-4FA96C1E6CD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6387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16388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89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1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4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5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7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399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40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401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40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403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40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405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640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sp>
          <p:nvSpPr>
            <p:cNvPr id="16407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6408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6409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6410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6411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16412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16413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C137326E-D191-4F0D-B92E-3163971E8FE0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696200" cy="2114550"/>
          </a:xfrm>
          <a:noFill/>
          <a:ln w="9360">
            <a:solidFill>
              <a:srgbClr val="CC3300"/>
            </a:solidFill>
          </a:ln>
        </p:spPr>
        <p:txBody>
          <a:bodyPr lIns="90000" tIns="46800" rIns="90000" bIns="46800" anchor="ctr"/>
          <a:lstStyle/>
          <a:p>
            <a:pPr>
              <a:buClr>
                <a:srgbClr val="FF3300"/>
              </a:buClr>
              <a:buFont typeface="Lucida Handwriting" pitchFamily="6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600" b="1">
                <a:solidFill>
                  <a:srgbClr val="000099"/>
                </a:solidFill>
                <a:latin typeface="Lucida Console" pitchFamily="49" charset="0"/>
              </a:rPr>
              <a:t>2.TIPOLOGÍAS DE TEXTOS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9425" y="3886200"/>
            <a:ext cx="8664575" cy="1555750"/>
          </a:xfrm>
          <a:ln/>
        </p:spPr>
        <p:txBody>
          <a:bodyPr lIns="90000" tIns="46800" rIns="90000" bIns="46800">
            <a:spAutoFit/>
          </a:bodyPr>
          <a:lstStyle/>
          <a:p>
            <a:pPr>
              <a:spcBef>
                <a:spcPts val="1000"/>
              </a:spcBef>
              <a:buClr>
                <a:srgbClr val="009900"/>
              </a:buClr>
              <a:buFont typeface="Wingdings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>
                <a:solidFill>
                  <a:srgbClr val="009900"/>
                </a:solidFill>
                <a:latin typeface="Lucida Handwriting" pitchFamily="66" charset="0"/>
              </a:rPr>
              <a:t> </a:t>
            </a:r>
            <a:r>
              <a:rPr lang="en-GB" sz="4800" b="1" u="sng">
                <a:solidFill>
                  <a:schemeClr val="accent2"/>
                </a:solidFill>
                <a:latin typeface="Lucida Handwriting" pitchFamily="66" charset="0"/>
              </a:rPr>
              <a:t>Teoría: Textos narrativos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533400"/>
            <a:ext cx="7378700" cy="1143000"/>
          </a:xfrm>
        </p:spPr>
        <p:txBody>
          <a:bodyPr/>
          <a:lstStyle/>
          <a:p>
            <a:r>
              <a:rPr lang="en-GB" sz="4800" b="1" u="sng">
                <a:solidFill>
                  <a:srgbClr val="000099"/>
                </a:solidFill>
                <a:latin typeface="Comic Sans MS" pitchFamily="66" charset="0"/>
              </a:rPr>
              <a:t>1.DEFINICIÓN</a:t>
            </a:r>
            <a:r>
              <a:rPr lang="en-GB" sz="4800" b="1">
                <a:solidFill>
                  <a:srgbClr val="000099"/>
                </a:solidFill>
                <a:latin typeface="Comic Sans MS" pitchFamily="66" charset="0"/>
              </a:rPr>
              <a:t>:</a:t>
            </a:r>
            <a:endParaRPr lang="es-ES" sz="4800" b="1">
              <a:solidFill>
                <a:srgbClr val="000099"/>
              </a:solidFill>
              <a:latin typeface="Comic Sans MS" pitchFamily="66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s-ES">
                <a:solidFill>
                  <a:srgbClr val="00008B"/>
                </a:solidFill>
                <a:latin typeface="Comic Sans MS" pitchFamily="66" charset="0"/>
              </a:rPr>
              <a:t>El texto narrativo relata sucesos reales o imaginarios que se desarrollan en un tiempo determinado. Se caracteriza por la presencia de unos personajes y la sucesión de unos hechos ordenados en el tiempo. Exige  un orden en los acontecimientos y un cambio entre la situación inicial y la final del relato.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219200"/>
          </a:xfrm>
        </p:spPr>
        <p:txBody>
          <a:bodyPr/>
          <a:lstStyle/>
          <a:p>
            <a:r>
              <a:rPr lang="en-GB" sz="4000" b="1" u="sng">
                <a:solidFill>
                  <a:srgbClr val="000099"/>
                </a:solidFill>
                <a:latin typeface="Comic Sans MS" pitchFamily="66" charset="0"/>
              </a:rPr>
              <a:t>2. FACTORES NARRACIÓN</a:t>
            </a:r>
            <a:br>
              <a:rPr lang="en-GB" sz="4000" b="1" u="sng">
                <a:solidFill>
                  <a:srgbClr val="000099"/>
                </a:solidFill>
                <a:latin typeface="Comic Sans MS" pitchFamily="66" charset="0"/>
              </a:rPr>
            </a:br>
            <a:endParaRPr lang="es-ES" sz="4000" b="1" u="sng">
              <a:solidFill>
                <a:srgbClr val="000099"/>
              </a:solidFill>
              <a:latin typeface="Comic Sans MS" pitchFamily="66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2819400"/>
            <a:ext cx="7772400" cy="3276600"/>
          </a:xfrm>
        </p:spPr>
        <p:txBody>
          <a:bodyPr/>
          <a:lstStyle/>
          <a:p>
            <a:pPr lvl="2">
              <a:lnSpc>
                <a:spcPct val="80000"/>
              </a:lnSpc>
              <a:spcBef>
                <a:spcPts val="350"/>
              </a:spcBef>
              <a:buFont typeface="Comic Sans MS" pitchFamily="66" charset="0"/>
              <a:buChar char="•"/>
            </a:pPr>
            <a:r>
              <a:rPr lang="en-GB" sz="3600" u="sng">
                <a:solidFill>
                  <a:srgbClr val="000099"/>
                </a:solidFill>
                <a:latin typeface="Comic Sans MS" pitchFamily="66" charset="0"/>
              </a:rPr>
              <a:t>canal</a:t>
            </a:r>
            <a:r>
              <a:rPr lang="en-GB" sz="3600">
                <a:solidFill>
                  <a:srgbClr val="000099"/>
                </a:solidFill>
                <a:latin typeface="Comic Sans MS" pitchFamily="66" charset="0"/>
              </a:rPr>
              <a:t> (oral/ escrita)</a:t>
            </a:r>
          </a:p>
          <a:p>
            <a:pPr lvl="2">
              <a:lnSpc>
                <a:spcPct val="80000"/>
              </a:lnSpc>
              <a:spcBef>
                <a:spcPts val="350"/>
              </a:spcBef>
              <a:buFont typeface="Comic Sans MS" pitchFamily="66" charset="0"/>
              <a:buChar char="•"/>
            </a:pPr>
            <a:r>
              <a:rPr lang="en-GB" sz="3600" u="sng">
                <a:solidFill>
                  <a:srgbClr val="000099"/>
                </a:solidFill>
                <a:latin typeface="Comic Sans MS" pitchFamily="66" charset="0"/>
              </a:rPr>
              <a:t>contenido</a:t>
            </a:r>
            <a:r>
              <a:rPr lang="en-GB" sz="3600">
                <a:solidFill>
                  <a:srgbClr val="000099"/>
                </a:solidFill>
                <a:latin typeface="Comic Sans MS" pitchFamily="66" charset="0"/>
              </a:rPr>
              <a:t> (real-ficticia) </a:t>
            </a:r>
          </a:p>
          <a:p>
            <a:pPr lvl="2">
              <a:lnSpc>
                <a:spcPct val="80000"/>
              </a:lnSpc>
              <a:spcBef>
                <a:spcPts val="350"/>
              </a:spcBef>
              <a:buFont typeface="Comic Sans MS" pitchFamily="66" charset="0"/>
              <a:buChar char="•"/>
            </a:pPr>
            <a:r>
              <a:rPr lang="en-GB" sz="3600" u="sng">
                <a:solidFill>
                  <a:srgbClr val="000099"/>
                </a:solidFill>
                <a:latin typeface="Comic Sans MS" pitchFamily="66" charset="0"/>
              </a:rPr>
              <a:t>composición</a:t>
            </a:r>
            <a:r>
              <a:rPr lang="en-GB" sz="3600">
                <a:solidFill>
                  <a:srgbClr val="000099"/>
                </a:solidFill>
                <a:latin typeface="Comic Sans MS" pitchFamily="66" charset="0"/>
              </a:rPr>
              <a:t> (verso/ prosa)</a:t>
            </a:r>
          </a:p>
          <a:p>
            <a:endParaRPr lang="es-ES" sz="660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u="sng">
                <a:solidFill>
                  <a:srgbClr val="000099"/>
                </a:solidFill>
                <a:latin typeface="Comic Sans MS" pitchFamily="66" charset="0"/>
              </a:rPr>
              <a:t>3. ELEMENTOS NARRACIÓN</a:t>
            </a:r>
            <a:br>
              <a:rPr lang="en-GB" sz="4000" b="1" u="sng">
                <a:solidFill>
                  <a:srgbClr val="000099"/>
                </a:solidFill>
                <a:latin typeface="Comic Sans MS" pitchFamily="66" charset="0"/>
              </a:rPr>
            </a:br>
            <a:endParaRPr lang="es-ES" sz="4000" b="1" u="sng">
              <a:solidFill>
                <a:srgbClr val="000099"/>
              </a:solidFill>
              <a:latin typeface="Comic Sans MS" pitchFamily="66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en-GB" sz="3200" b="1">
                <a:solidFill>
                  <a:srgbClr val="333399"/>
                </a:solidFill>
                <a:latin typeface="Comic Sans MS" pitchFamily="66" charset="0"/>
              </a:rPr>
              <a:t>3.1. NARRADOR</a:t>
            </a:r>
            <a:r>
              <a:rPr lang="en-GB" sz="2000">
                <a:latin typeface="Comic Sans MS" pitchFamily="66" charset="0"/>
              </a:rPr>
              <a:t> (voz que cuenta los hechos)</a:t>
            </a:r>
          </a:p>
          <a:p>
            <a:pPr lvl="4">
              <a:lnSpc>
                <a:spcPct val="80000"/>
              </a:lnSpc>
              <a:spcBef>
                <a:spcPts val="300"/>
              </a:spcBef>
              <a:buFont typeface="Comic Sans MS" pitchFamily="66" charset="0"/>
              <a:buNone/>
            </a:pPr>
            <a:endParaRPr lang="en-GB" sz="1800">
              <a:latin typeface="Comic Sans MS" pitchFamily="66" charset="0"/>
            </a:endParaRPr>
          </a:p>
          <a:p>
            <a:pPr lvl="3">
              <a:lnSpc>
                <a:spcPct val="80000"/>
              </a:lnSpc>
              <a:spcBef>
                <a:spcPts val="300"/>
              </a:spcBef>
              <a:buClr>
                <a:srgbClr val="009900"/>
              </a:buClr>
              <a:buFont typeface="Comic Sans MS" pitchFamily="66" charset="0"/>
              <a:buNone/>
            </a:pPr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EXTERNO</a:t>
            </a:r>
            <a:r>
              <a:rPr lang="en-GB" sz="1800">
                <a:latin typeface="Comic Sans MS" pitchFamily="66" charset="0"/>
              </a:rPr>
              <a:t> (objetivo) :</a:t>
            </a:r>
          </a:p>
          <a:p>
            <a:pPr lvl="3">
              <a:lnSpc>
                <a:spcPct val="80000"/>
              </a:lnSpc>
              <a:spcBef>
                <a:spcPts val="300"/>
              </a:spcBef>
              <a:buFont typeface="Comic Sans MS" pitchFamily="66" charset="0"/>
              <a:buNone/>
            </a:pPr>
            <a:r>
              <a:rPr lang="en-GB" sz="1800">
                <a:latin typeface="Comic Sans MS" pitchFamily="66" charset="0"/>
              </a:rPr>
              <a:t>			a)  </a:t>
            </a:r>
            <a:r>
              <a:rPr lang="en-GB" sz="1800" b="1" u="sng">
                <a:latin typeface="Comic Sans MS" pitchFamily="66" charset="0"/>
              </a:rPr>
              <a:t>OMNISCIENTE</a:t>
            </a:r>
            <a:r>
              <a:rPr lang="en-GB" sz="1800">
                <a:latin typeface="Comic Sans MS" pitchFamily="66" charset="0"/>
              </a:rPr>
              <a:t> (lo sabe todo: final, pensamientos personajes…)</a:t>
            </a:r>
          </a:p>
          <a:p>
            <a:pPr lvl="3">
              <a:lnSpc>
                <a:spcPct val="80000"/>
              </a:lnSpc>
              <a:spcBef>
                <a:spcPts val="300"/>
              </a:spcBef>
              <a:buFont typeface="Comic Sans MS" pitchFamily="66" charset="0"/>
              <a:buNone/>
            </a:pPr>
            <a:endParaRPr lang="en-GB" sz="1800">
              <a:latin typeface="Comic Sans MS" pitchFamily="66" charset="0"/>
            </a:endParaRPr>
          </a:p>
          <a:p>
            <a:pPr lvl="3">
              <a:lnSpc>
                <a:spcPct val="80000"/>
              </a:lnSpc>
              <a:spcBef>
                <a:spcPts val="300"/>
              </a:spcBef>
              <a:buFont typeface="Comic Sans MS" pitchFamily="66" charset="0"/>
              <a:buNone/>
            </a:pPr>
            <a:r>
              <a:rPr lang="en-GB" sz="1800">
                <a:latin typeface="Comic Sans MS" pitchFamily="66" charset="0"/>
              </a:rPr>
              <a:t>		                    b)  </a:t>
            </a:r>
            <a:r>
              <a:rPr lang="en-GB" sz="18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OBSERVADOR/ VÍDEO</a:t>
            </a:r>
            <a:r>
              <a:rPr lang="en-GB" sz="1800">
                <a:latin typeface="Comic Sans MS" pitchFamily="66" charset="0"/>
              </a:rPr>
              <a:t> (sólo narra lo que captan los sentidos)</a:t>
            </a:r>
          </a:p>
          <a:p>
            <a:pPr>
              <a:lnSpc>
                <a:spcPct val="80000"/>
              </a:lnSpc>
              <a:spcBef>
                <a:spcPts val="300"/>
              </a:spcBef>
              <a:buFont typeface="Comic Sans MS" pitchFamily="66" charset="0"/>
              <a:buNone/>
            </a:pPr>
            <a:endParaRPr lang="en-GB" sz="1800">
              <a:latin typeface="Comic Sans MS" pitchFamily="66" charset="0"/>
            </a:endParaRPr>
          </a:p>
          <a:p>
            <a:pPr lvl="3">
              <a:lnSpc>
                <a:spcPct val="80000"/>
              </a:lnSpc>
              <a:spcBef>
                <a:spcPts val="300"/>
              </a:spcBef>
              <a:buClr>
                <a:srgbClr val="009900"/>
              </a:buClr>
              <a:buFont typeface="Comic Sans MS" pitchFamily="66" charset="0"/>
              <a:buChar char="o"/>
            </a:pPr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INTERNO</a:t>
            </a:r>
            <a:r>
              <a:rPr lang="en-GB" sz="1800" b="1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n-GB" sz="1800">
                <a:latin typeface="Comic Sans MS" pitchFamily="66" charset="0"/>
              </a:rPr>
              <a:t>(subjetivo):</a:t>
            </a:r>
            <a:r>
              <a:rPr lang="en-GB" sz="1800" b="1">
                <a:solidFill>
                  <a:srgbClr val="009900"/>
                </a:solidFill>
                <a:latin typeface="Comic Sans MS" pitchFamily="66" charset="0"/>
              </a:rPr>
              <a:t>  </a:t>
            </a:r>
          </a:p>
          <a:p>
            <a:pPr lvl="3">
              <a:lnSpc>
                <a:spcPct val="80000"/>
              </a:lnSpc>
              <a:spcBef>
                <a:spcPts val="300"/>
              </a:spcBef>
              <a:buFont typeface="Comic Sans MS" pitchFamily="66" charset="0"/>
              <a:buNone/>
            </a:pPr>
            <a:r>
              <a:rPr lang="en-GB" sz="1800">
                <a:latin typeface="Comic Sans MS" pitchFamily="66" charset="0"/>
              </a:rPr>
              <a:t>                              a) </a:t>
            </a:r>
            <a:r>
              <a:rPr lang="en-GB" sz="1800" b="1" u="sng">
                <a:latin typeface="Comic Sans MS" pitchFamily="66" charset="0"/>
              </a:rPr>
              <a:t>PROTAGONISTA</a:t>
            </a:r>
            <a:r>
              <a:rPr lang="en-GB" sz="1800">
                <a:latin typeface="Comic Sans MS" pitchFamily="66" charset="0"/>
              </a:rPr>
              <a:t>  (narra en 1º persona los hechos)</a:t>
            </a:r>
          </a:p>
          <a:p>
            <a:pPr lvl="4">
              <a:lnSpc>
                <a:spcPct val="80000"/>
              </a:lnSpc>
              <a:spcBef>
                <a:spcPts val="300"/>
              </a:spcBef>
              <a:buFont typeface="Comic Sans MS" pitchFamily="66" charset="0"/>
              <a:buNone/>
            </a:pPr>
            <a:r>
              <a:rPr lang="en-GB" sz="1800">
                <a:latin typeface="Comic Sans MS" pitchFamily="66" charset="0"/>
              </a:rPr>
              <a:t>                    b) </a:t>
            </a:r>
            <a:r>
              <a:rPr lang="en-GB" sz="1800" b="1" u="sng">
                <a:latin typeface="Comic Sans MS" pitchFamily="66" charset="0"/>
              </a:rPr>
              <a:t>NARRADOR TESTIGO</a:t>
            </a:r>
            <a:r>
              <a:rPr lang="en-GB" sz="1800">
                <a:latin typeface="Comic Sans MS" pitchFamily="66" charset="0"/>
              </a:rPr>
              <a:t> (narra en 3º persona hechos) </a:t>
            </a:r>
          </a:p>
          <a:p>
            <a:endParaRPr lang="es-ES" sz="4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762000"/>
            <a:ext cx="7772400" cy="5334000"/>
          </a:xfrm>
        </p:spPr>
        <p:txBody>
          <a:bodyPr/>
          <a:lstStyle/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en-GB" sz="3200" b="1">
                <a:solidFill>
                  <a:srgbClr val="333399"/>
                </a:solidFill>
                <a:latin typeface="Comic Sans MS" pitchFamily="66" charset="0"/>
              </a:rPr>
              <a:t>3.2. HECHOS</a:t>
            </a:r>
            <a:r>
              <a:rPr lang="en-GB">
                <a:latin typeface="Comic Sans MS" pitchFamily="66" charset="0"/>
              </a:rPr>
              <a:t>: acciones</a:t>
            </a: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None/>
            </a:pPr>
            <a:endParaRPr lang="en-GB">
              <a:latin typeface="Comic Sans MS" pitchFamily="66" charset="0"/>
            </a:endParaRP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en-GB" sz="3200" b="1">
                <a:solidFill>
                  <a:srgbClr val="333399"/>
                </a:solidFill>
                <a:latin typeface="Comic Sans MS" pitchFamily="66" charset="0"/>
              </a:rPr>
              <a:t>3.3.PERSONAJES</a:t>
            </a:r>
            <a:r>
              <a:rPr lang="en-GB">
                <a:latin typeface="Comic Sans MS" pitchFamily="66" charset="0"/>
              </a:rPr>
              <a:t>:</a:t>
            </a:r>
          </a:p>
          <a:p>
            <a:pPr lvl="3">
              <a:lnSpc>
                <a:spcPct val="80000"/>
              </a:lnSpc>
              <a:spcBef>
                <a:spcPts val="300"/>
              </a:spcBef>
              <a:buClr>
                <a:srgbClr val="009900"/>
              </a:buClr>
              <a:buFont typeface="Comic Sans MS" pitchFamily="66" charset="0"/>
              <a:buChar char="o"/>
            </a:pPr>
            <a:r>
              <a:rPr lang="en-GB" b="1">
                <a:solidFill>
                  <a:srgbClr val="009900"/>
                </a:solidFill>
                <a:latin typeface="Comic Sans MS" pitchFamily="66" charset="0"/>
              </a:rPr>
              <a:t>PROTAGANONISTA  /   ANTAGONISTA </a:t>
            </a:r>
          </a:p>
          <a:p>
            <a:pPr lvl="3">
              <a:lnSpc>
                <a:spcPct val="80000"/>
              </a:lnSpc>
              <a:spcBef>
                <a:spcPts val="300"/>
              </a:spcBef>
              <a:buClr>
                <a:srgbClr val="009900"/>
              </a:buClr>
              <a:buFont typeface="Comic Sans MS" pitchFamily="66" charset="0"/>
              <a:buChar char="o"/>
            </a:pPr>
            <a:r>
              <a:rPr lang="en-GB" b="1">
                <a:solidFill>
                  <a:srgbClr val="009900"/>
                </a:solidFill>
                <a:latin typeface="Comic Sans MS" pitchFamily="66" charset="0"/>
              </a:rPr>
              <a:t>PRINCIPALES/SECUNDARIOS                   </a:t>
            </a:r>
          </a:p>
          <a:p>
            <a:pPr lvl="3">
              <a:lnSpc>
                <a:spcPct val="80000"/>
              </a:lnSpc>
              <a:spcBef>
                <a:spcPts val="300"/>
              </a:spcBef>
              <a:buClr>
                <a:srgbClr val="009900"/>
              </a:buClr>
              <a:buFont typeface="Comic Sans MS" pitchFamily="66" charset="0"/>
              <a:buChar char="o"/>
            </a:pPr>
            <a:r>
              <a:rPr lang="en-GB" b="1">
                <a:solidFill>
                  <a:srgbClr val="009900"/>
                </a:solidFill>
                <a:latin typeface="Comic Sans MS" pitchFamily="66" charset="0"/>
              </a:rPr>
              <a:t>PLANOS </a:t>
            </a:r>
            <a:r>
              <a:rPr lang="en-GB">
                <a:latin typeface="Comic Sans MS" pitchFamily="66" charset="0"/>
              </a:rPr>
              <a:t>(no evolucionan )</a:t>
            </a:r>
            <a:r>
              <a:rPr lang="en-GB" b="1">
                <a:solidFill>
                  <a:srgbClr val="009900"/>
                </a:solidFill>
                <a:latin typeface="Comic Sans MS" pitchFamily="66" charset="0"/>
              </a:rPr>
              <a:t> /REDONDOS </a:t>
            </a:r>
            <a:r>
              <a:rPr lang="en-GB">
                <a:latin typeface="Comic Sans MS" pitchFamily="66" charset="0"/>
              </a:rPr>
              <a:t>(evolucionan)</a:t>
            </a:r>
          </a:p>
          <a:p>
            <a:pPr lvl="3">
              <a:lnSpc>
                <a:spcPct val="80000"/>
              </a:lnSpc>
              <a:spcBef>
                <a:spcPts val="300"/>
              </a:spcBef>
              <a:buFont typeface="Comic Sans MS" pitchFamily="66" charset="0"/>
              <a:buNone/>
            </a:pPr>
            <a:endParaRPr lang="en-GB">
              <a:latin typeface="Comic Sans MS" pitchFamily="66" charset="0"/>
            </a:endParaRP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en-GB" sz="3200" b="1">
                <a:solidFill>
                  <a:srgbClr val="333399"/>
                </a:solidFill>
                <a:latin typeface="Comic Sans MS" pitchFamily="66" charset="0"/>
              </a:rPr>
              <a:t>3.4. ESPACIO</a:t>
            </a:r>
            <a:r>
              <a:rPr lang="en-GB">
                <a:latin typeface="Comic Sans MS" pitchFamily="66" charset="0"/>
              </a:rPr>
              <a:t>: real/ imaginario   //      abierto/  cerrado</a:t>
            </a: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None/>
            </a:pPr>
            <a:endParaRPr lang="en-GB">
              <a:latin typeface="Comic Sans MS" pitchFamily="66" charset="0"/>
            </a:endParaRP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en-GB" sz="3200" b="1">
                <a:solidFill>
                  <a:srgbClr val="333399"/>
                </a:solidFill>
                <a:latin typeface="Comic Sans MS" pitchFamily="66" charset="0"/>
              </a:rPr>
              <a:t>3.5. TIEMPO</a:t>
            </a:r>
            <a:r>
              <a:rPr lang="en-GB">
                <a:latin typeface="Comic Sans MS" pitchFamily="66" charset="0"/>
              </a:rPr>
              <a:t>: externo  (cuándo sucede la acción: siglo, año…) / interno (tiempo de la 						narración)</a:t>
            </a:r>
          </a:p>
          <a:p>
            <a:endParaRPr lang="es-ES" sz="4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914400"/>
            <a:ext cx="7378700" cy="1143000"/>
          </a:xfrm>
        </p:spPr>
        <p:txBody>
          <a:bodyPr/>
          <a:lstStyle/>
          <a:p>
            <a:r>
              <a:rPr lang="en-GB" sz="4000" b="1" u="sng">
                <a:solidFill>
                  <a:srgbClr val="000099"/>
                </a:solidFill>
                <a:latin typeface="Comic Sans MS" pitchFamily="66" charset="0"/>
              </a:rPr>
              <a:t>4. ESTRUCTURA DE LA NARRACIÓN</a:t>
            </a:r>
            <a:br>
              <a:rPr lang="en-GB" sz="4000" b="1" u="sng">
                <a:solidFill>
                  <a:srgbClr val="000099"/>
                </a:solidFill>
                <a:latin typeface="Comic Sans MS" pitchFamily="66" charset="0"/>
              </a:rPr>
            </a:br>
            <a:endParaRPr lang="es-ES" sz="4000" b="1" u="sng">
              <a:solidFill>
                <a:srgbClr val="000099"/>
              </a:solidFill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spcBef>
                <a:spcPts val="400"/>
              </a:spcBef>
              <a:buClr>
                <a:srgbClr val="FF3300"/>
              </a:buClr>
              <a:buFont typeface="Comic Sans MS" pitchFamily="66" charset="0"/>
              <a:buNone/>
            </a:pPr>
            <a:endParaRPr lang="en-GB" sz="1600" u="sng">
              <a:solidFill>
                <a:srgbClr val="66FF33"/>
              </a:solidFill>
              <a:latin typeface="Comic Sans MS" pitchFamily="66" charset="0"/>
            </a:endParaRP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Char char=""/>
            </a:pPr>
            <a:r>
              <a:rPr lang="en-GB" sz="3200" b="1">
                <a:solidFill>
                  <a:srgbClr val="333399"/>
                </a:solidFill>
                <a:latin typeface="Comic Sans MS" pitchFamily="66" charset="0"/>
              </a:rPr>
              <a:t>PLANTEAMIENTO</a:t>
            </a:r>
            <a:r>
              <a:rPr lang="en-GB" sz="2800">
                <a:latin typeface="Comic Sans MS" pitchFamily="66" charset="0"/>
              </a:rPr>
              <a:t>: situación inicial que desencadena los acontecimientos.</a:t>
            </a: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Char char=""/>
            </a:pPr>
            <a:endParaRPr lang="en-GB" sz="2800">
              <a:latin typeface="Comic Sans MS" pitchFamily="66" charset="0"/>
            </a:endParaRP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Char char=""/>
            </a:pPr>
            <a:r>
              <a:rPr lang="en-GB" sz="3200" b="1">
                <a:solidFill>
                  <a:srgbClr val="333399"/>
                </a:solidFill>
                <a:latin typeface="Comic Sans MS" pitchFamily="66" charset="0"/>
              </a:rPr>
              <a:t>NUDO</a:t>
            </a:r>
            <a:r>
              <a:rPr lang="en-GB" sz="2800" b="1">
                <a:solidFill>
                  <a:srgbClr val="333399"/>
                </a:solidFill>
                <a:latin typeface="Comic Sans MS" pitchFamily="66" charset="0"/>
              </a:rPr>
              <a:t>:</a:t>
            </a:r>
            <a:r>
              <a:rPr lang="en-GB" sz="2800">
                <a:latin typeface="Comic Sans MS" pitchFamily="66" charset="0"/>
              </a:rPr>
              <a:t>acontecimientos que hacen evolucionar la narración.</a:t>
            </a: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Char char=""/>
            </a:pPr>
            <a:endParaRPr lang="en-GB" sz="2800">
              <a:latin typeface="Comic Sans MS" pitchFamily="66" charset="0"/>
            </a:endParaRP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Char char=""/>
            </a:pPr>
            <a:r>
              <a:rPr lang="en-GB" sz="3200" b="1">
                <a:solidFill>
                  <a:srgbClr val="333399"/>
                </a:solidFill>
                <a:latin typeface="Comic Sans MS" pitchFamily="66" charset="0"/>
              </a:rPr>
              <a:t>DESENLACE</a:t>
            </a:r>
            <a:r>
              <a:rPr lang="en-GB" sz="2800" b="1">
                <a:solidFill>
                  <a:srgbClr val="333399"/>
                </a:solidFill>
                <a:latin typeface="Comic Sans MS" pitchFamily="66" charset="0"/>
              </a:rPr>
              <a:t>:</a:t>
            </a:r>
            <a:r>
              <a:rPr lang="en-GB" sz="2800">
                <a:latin typeface="Comic Sans MS" pitchFamily="66" charset="0"/>
              </a:rPr>
              <a:t>         hechos que dan solución a lo que sucede</a:t>
            </a:r>
          </a:p>
          <a:p>
            <a:pPr lvl="2">
              <a:lnSpc>
                <a:spcPct val="80000"/>
              </a:lnSpc>
              <a:spcBef>
                <a:spcPts val="350"/>
              </a:spcBef>
              <a:buClr>
                <a:srgbClr val="333399"/>
              </a:buClr>
              <a:buFont typeface="Wingdings" pitchFamily="2" charset="2"/>
              <a:buChar char=""/>
            </a:pPr>
            <a:endParaRPr lang="en-GB" sz="2800">
              <a:latin typeface="Comic Sans MS" pitchFamily="66" charset="0"/>
            </a:endParaRPr>
          </a:p>
          <a:p>
            <a:pPr lvl="1"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</a:pPr>
            <a:endParaRPr lang="en-GB" sz="3200">
              <a:latin typeface="Comic Sans MS" pitchFamily="66" charset="0"/>
            </a:endParaRPr>
          </a:p>
          <a:p>
            <a:endParaRPr lang="es-ES" sz="4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rbata">
  <a:themeElements>
    <a:clrScheme name="Corbata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Corbata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Corbata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bata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ba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bata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bata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bata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presentaciones\Corbata.pot</Template>
  <TotalTime>27</TotalTime>
  <Words>189</Words>
  <PresentationFormat>Presentación en pantalla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Arial</vt:lpstr>
      <vt:lpstr>Arial Unicode MS</vt:lpstr>
      <vt:lpstr>Times New Roman</vt:lpstr>
      <vt:lpstr>Wingdings</vt:lpstr>
      <vt:lpstr>Lucida Console</vt:lpstr>
      <vt:lpstr>Lucida Handwriting</vt:lpstr>
      <vt:lpstr>Comic Sans MS</vt:lpstr>
      <vt:lpstr>Corbata</vt:lpstr>
      <vt:lpstr>2.TIPOLOGÍAS DE TEXTOS</vt:lpstr>
      <vt:lpstr>1.DEFINICIÓN:</vt:lpstr>
      <vt:lpstr>2. FACTORES NARRACIÓN </vt:lpstr>
      <vt:lpstr>3. ELEMENTOS NARRACIÓN </vt:lpstr>
      <vt:lpstr>Diapositiva 5</vt:lpstr>
      <vt:lpstr>4. ESTRUCTURA DE LA NARRACIÓN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2.TIPOLOGÍAS DE TEXTOS</dc:title>
  <dc:creator>Francisco</dc:creator>
  <cp:lastModifiedBy>Francisco</cp:lastModifiedBy>
  <cp:revision>7</cp:revision>
  <dcterms:modified xsi:type="dcterms:W3CDTF">2011-11-24T18:51:29Z</dcterms:modified>
</cp:coreProperties>
</file>