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4572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9144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3716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18288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EAEAEA"/>
    <a:srgbClr val="FF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ldImg"/>
          </p:nvPr>
        </p:nvSpPr>
        <p:spPr bwMode="auto">
          <a:xfrm>
            <a:off x="0" y="-9586913"/>
            <a:ext cx="0" cy="20562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1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3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6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638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741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843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945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0AA2C73-2E4F-47FC-A4BF-34DC18909262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5F93088-AB77-446A-A71A-335314F04E67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7813" y="128588"/>
            <a:ext cx="2055812" cy="59959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8213" cy="59959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F80A534-F1EE-4C47-8E59-F305F7E4B8CA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6425" cy="14319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0425" cy="47307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2425" cy="47307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0425" cy="473075"/>
          </a:xfrm>
        </p:spPr>
        <p:txBody>
          <a:bodyPr/>
          <a:lstStyle>
            <a:lvl1pPr>
              <a:defRPr/>
            </a:lvl1pPr>
          </a:lstStyle>
          <a:p>
            <a:fld id="{21CC1C57-759C-488E-8ECC-750527F976D4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D864253-D44C-4EF9-8959-5A410CDCF278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336B788-38CF-40FB-8FEC-A40165C5E843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19C7E7B-5C56-441D-9EB4-5591F2F4BB64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7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1C5E866-EFF7-41CB-989A-E83C375B1600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763B8A9-8E20-4B10-B6EB-CB2ACBD216CF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64E4674-6185-4E54-B0F0-4EB6835C66BB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58764D3-B233-43FA-9EAB-F2A97013FCCF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BE71AA5-1E63-41E5-9E12-50F1F4EC6CF2}" type="slidenum">
              <a:rPr lang="en-GB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6425" cy="143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Feu clic per editar el format del text del títol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Feu clic per editar el format del text del contorn</a:t>
            </a:r>
          </a:p>
          <a:p>
            <a:pPr lvl="1"/>
            <a:r>
              <a:rPr lang="en-GB" smtClean="0"/>
              <a:t>Segon nivell de contorn</a:t>
            </a:r>
          </a:p>
          <a:p>
            <a:pPr lvl="2"/>
            <a:r>
              <a:rPr lang="en-GB" smtClean="0"/>
              <a:t>Tercer nivell de contorn</a:t>
            </a:r>
          </a:p>
          <a:p>
            <a:pPr lvl="3"/>
            <a:r>
              <a:rPr lang="en-GB" smtClean="0"/>
              <a:t>Quart nivell de contorn</a:t>
            </a:r>
          </a:p>
          <a:p>
            <a:pPr lvl="4"/>
            <a:r>
              <a:rPr lang="en-GB" smtClean="0"/>
              <a:t>Cinquè nivell de contorn</a:t>
            </a:r>
          </a:p>
          <a:p>
            <a:pPr lvl="4"/>
            <a:r>
              <a:rPr lang="en-GB" smtClean="0"/>
              <a:t>Sisè nivell de contorn</a:t>
            </a:r>
          </a:p>
          <a:p>
            <a:pPr lvl="4"/>
            <a:r>
              <a:rPr lang="en-GB" smtClean="0"/>
              <a:t>Setè nivell de contorn</a:t>
            </a:r>
          </a:p>
          <a:p>
            <a:pPr lvl="4"/>
            <a:r>
              <a:rPr lang="en-GB" smtClean="0"/>
              <a:t>Vuitè nivell de contorn</a:t>
            </a:r>
          </a:p>
          <a:p>
            <a:pPr lvl="4"/>
            <a:r>
              <a:rPr lang="en-GB" smtClean="0"/>
              <a:t>Novè nivell de contorn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>
                <a:srgbClr val="0001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2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>
                <a:srgbClr val="0001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1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49BB6568-00B3-45BD-A096-2242567FB1EE}" type="slidenum">
              <a:rPr lang="en-GB"/>
              <a:pPr/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pitchFamily="34" charset="-128"/>
        </a:defRPr>
      </a:lvl2pPr>
      <a:lvl3pPr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pitchFamily="34" charset="-128"/>
        </a:defRPr>
      </a:lvl3pPr>
      <a:lvl4pPr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pitchFamily="34" charset="-128"/>
        </a:defRPr>
      </a:lvl4pPr>
      <a:lvl5pPr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pitchFamily="34" charset="-128"/>
        </a:defRPr>
      </a:lvl5pPr>
      <a:lvl6pPr marL="4572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pitchFamily="34" charset="-128"/>
        </a:defRPr>
      </a:lvl6pPr>
      <a:lvl7pPr marL="9144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pitchFamily="34" charset="-128"/>
        </a:defRPr>
      </a:lvl7pPr>
      <a:lvl8pPr marL="13716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pitchFamily="34" charset="-128"/>
        </a:defRPr>
      </a:lvl8pPr>
      <a:lvl9pPr marL="18288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Arial Unicode MS" pitchFamily="34" charset="-128"/>
          <a:cs typeface="Arial Unicode MS" pitchFamily="34" charset="-128"/>
        </a:defRPr>
      </a:lvl9pPr>
    </p:titleStyle>
    <p:bodyStyle>
      <a:lvl1pPr marL="339725" indent="-339725" algn="l" defTabSz="449263" rtl="0" fontAlgn="base">
        <a:lnSpc>
          <a:spcPct val="87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49263" rtl="0" fontAlgn="base">
        <a:lnSpc>
          <a:spcPct val="8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8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493838"/>
            <a:ext cx="8077200" cy="1431925"/>
          </a:xfrm>
          <a:ln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buClr>
                <a:srgbClr val="FF3300"/>
              </a:buClr>
              <a:buFont typeface="Lucida Handwriting" pitchFamily="6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>
                <a:solidFill>
                  <a:srgbClr val="00FF00"/>
                </a:solidFill>
              </a:rPr>
              <a:t>5. CONOCIMIENTO DE LA LENGUA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762000" y="3886200"/>
            <a:ext cx="8153400" cy="579438"/>
          </a:xfrm>
          <a:prstGeom prst="rect">
            <a:avLst/>
          </a:prstGeom>
          <a:noFill/>
          <a:ln/>
        </p:spPr>
        <p:txBody>
          <a:bodyPr lIns="90000" tIns="46800" rIns="90000" bIns="46800">
            <a:spAutoFit/>
          </a:bodyPr>
          <a:lstStyle/>
          <a:p>
            <a:pPr marL="0" indent="0">
              <a:lnSpc>
                <a:spcPct val="100000"/>
              </a:lnSpc>
              <a:buClr>
                <a:srgbClr val="009900"/>
              </a:buClr>
              <a:buFont typeface="Wingdings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>
                <a:solidFill>
                  <a:srgbClr val="00FF00"/>
                </a:solidFill>
                <a:latin typeface="Lucida Handwriting" pitchFamily="66" charset="0"/>
              </a:rPr>
              <a:t> </a:t>
            </a:r>
            <a:r>
              <a:rPr lang="en-GB" b="1" u="sng">
                <a:solidFill>
                  <a:srgbClr val="00FF00"/>
                </a:solidFill>
              </a:rPr>
              <a:t>Teoría: el Sintagma Nominal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762000"/>
          </a:xfrm>
          <a:ln/>
        </p:spPr>
        <p:txBody>
          <a:bodyPr>
            <a:spAutoFit/>
          </a:bodyPr>
          <a:lstStyle/>
          <a:p>
            <a:pPr>
              <a:lnSpc>
                <a:spcPct val="100000"/>
              </a:lnSpc>
              <a:buClr>
                <a:srgbClr val="99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99CC00"/>
                </a:solidFill>
              </a:rPr>
              <a:t>[</a:t>
            </a:r>
            <a:r>
              <a:rPr lang="en-GB">
                <a:solidFill>
                  <a:srgbClr val="00FF00"/>
                </a:solidFill>
              </a:rPr>
              <a:t>Esquema</a:t>
            </a:r>
            <a:r>
              <a:rPr lang="en-GB">
                <a:solidFill>
                  <a:srgbClr val="99CC00"/>
                </a:solidFill>
              </a:rPr>
              <a:t>]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29600" cy="5068888"/>
          </a:xfrm>
          <a:ln/>
        </p:spPr>
        <p:txBody>
          <a:bodyPr>
            <a:spAutoFit/>
          </a:bodyPr>
          <a:lstStyle/>
          <a:p>
            <a:pPr marL="606425" indent="-606425">
              <a:lnSpc>
                <a:spcPct val="100000"/>
              </a:lnSpc>
              <a:buClr>
                <a:srgbClr val="FF3300"/>
              </a:buClr>
              <a:buFont typeface="Arial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en-GB">
                <a:solidFill>
                  <a:srgbClr val="FF3300"/>
                </a:solidFill>
              </a:rPr>
              <a:t>EL SINTAGMA NOMINAL (SN). </a:t>
            </a:r>
          </a:p>
          <a:p>
            <a:pPr marL="1371600" lvl="2" indent="-457200">
              <a:lnSpc>
                <a:spcPct val="100000"/>
              </a:lnSpc>
              <a:buFont typeface="Wingdings" pitchFamily="2" charset="2"/>
              <a:buChar char=""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en-GB"/>
              <a:t>Definición</a:t>
            </a:r>
          </a:p>
          <a:p>
            <a:pPr marL="1749425" lvl="3" indent="-377825">
              <a:lnSpc>
                <a:spcPct val="100000"/>
              </a:lnSpc>
              <a:buClr>
                <a:srgbClr val="333399"/>
              </a:buClr>
              <a:buFont typeface="Arial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endParaRPr lang="en-GB">
              <a:solidFill>
                <a:srgbClr val="333399"/>
              </a:solidFill>
            </a:endParaRPr>
          </a:p>
          <a:p>
            <a:pPr marL="606425" indent="-606425">
              <a:lnSpc>
                <a:spcPct val="100000"/>
              </a:lnSpc>
              <a:buClr>
                <a:srgbClr val="FF3300"/>
              </a:buClr>
              <a:buFont typeface="Arial" charset="0"/>
              <a:buNone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en-GB">
                <a:solidFill>
                  <a:srgbClr val="FF3300"/>
                </a:solidFill>
              </a:rPr>
              <a:t>Estructura</a:t>
            </a:r>
            <a:r>
              <a:rPr lang="en-GB"/>
              <a:t> del SN</a:t>
            </a:r>
          </a:p>
          <a:p>
            <a:pPr marL="1371600" lvl="2" indent="-457200">
              <a:lnSpc>
                <a:spcPct val="100000"/>
              </a:lnSpc>
              <a:buFont typeface="Wingdings" pitchFamily="2" charset="2"/>
              <a:buChar char=""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en-GB"/>
              <a:t>Definición</a:t>
            </a:r>
          </a:p>
          <a:p>
            <a:pPr marL="606425" indent="-606425">
              <a:lnSpc>
                <a:spcPct val="100000"/>
              </a:lnSpc>
              <a:buClr>
                <a:srgbClr val="FF3300"/>
              </a:buClr>
              <a:buFont typeface="Arial" charset="0"/>
              <a:buAutoNum type="arabicPeriod"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en-GB">
                <a:solidFill>
                  <a:srgbClr val="FF3300"/>
                </a:solidFill>
              </a:rPr>
              <a:t>Funciones</a:t>
            </a:r>
            <a:r>
              <a:rPr lang="en-GB"/>
              <a:t> del SN</a:t>
            </a:r>
          </a:p>
          <a:p>
            <a:pPr marL="606425" indent="-606425">
              <a:lnSpc>
                <a:spcPct val="100000"/>
              </a:lnSpc>
              <a:buClr>
                <a:srgbClr val="FF3300"/>
              </a:buClr>
              <a:buFont typeface="Arial" charset="0"/>
              <a:buAutoNum type="arabicPeriod"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en-GB">
                <a:solidFill>
                  <a:srgbClr val="FF3300"/>
                </a:solidFill>
              </a:rPr>
              <a:t>Núcleo</a:t>
            </a:r>
            <a:r>
              <a:rPr lang="en-GB"/>
              <a:t> del SN</a:t>
            </a:r>
          </a:p>
          <a:p>
            <a:pPr marL="606425" indent="-606425">
              <a:lnSpc>
                <a:spcPct val="100000"/>
              </a:lnSpc>
              <a:buClr>
                <a:srgbClr val="FF3300"/>
              </a:buClr>
              <a:buFont typeface="Arial" charset="0"/>
              <a:buAutoNum type="arabicPeriod"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en-GB">
                <a:solidFill>
                  <a:srgbClr val="FF3300"/>
                </a:solidFill>
              </a:rPr>
              <a:t>Forma del Sustantivo</a:t>
            </a:r>
          </a:p>
          <a:p>
            <a:pPr marL="1371600" lvl="2" indent="-457200">
              <a:lnSpc>
                <a:spcPct val="100000"/>
              </a:lnSpc>
              <a:buFont typeface="Wingdings" pitchFamily="2" charset="2"/>
              <a:buChar char=""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en-GB"/>
              <a:t>Género</a:t>
            </a:r>
          </a:p>
          <a:p>
            <a:pPr marL="1371600" lvl="2" indent="-457200">
              <a:lnSpc>
                <a:spcPct val="100000"/>
              </a:lnSpc>
              <a:buFont typeface="Wingdings" pitchFamily="2" charset="2"/>
              <a:buChar char=""/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en-GB"/>
              <a:t>Número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5300"/>
            <a:ext cx="8229600" cy="701675"/>
          </a:xfrm>
          <a:ln/>
        </p:spPr>
        <p:txBody>
          <a:bodyPr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000">
                <a:solidFill>
                  <a:srgbClr val="FF3300"/>
                </a:solidFill>
              </a:rPr>
              <a:t>EL SINTAGMA NOMINAL (SN)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3860800"/>
            <a:ext cx="8686800" cy="457200"/>
          </a:xfrm>
          <a:ln/>
        </p:spPr>
        <p:txBody>
          <a:bodyPr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buFont typeface="Wingdings" pitchFamily="2" charset="2"/>
              <a:buChar char="q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/>
              <a:t>  Un </a:t>
            </a:r>
            <a:r>
              <a:rPr lang="en-GB" sz="2400" b="1">
                <a:solidFill>
                  <a:srgbClr val="009900"/>
                </a:solidFill>
              </a:rPr>
              <a:t>sustantivo</a:t>
            </a:r>
            <a:r>
              <a:rPr lang="en-GB" sz="2400"/>
              <a:t>: </a:t>
            </a:r>
            <a:r>
              <a:rPr lang="en-GB" sz="2400" i="1"/>
              <a:t>los largos </a:t>
            </a:r>
            <a:r>
              <a:rPr lang="en-GB" sz="2400" b="1" i="1"/>
              <a:t>días</a:t>
            </a:r>
            <a:r>
              <a:rPr lang="en-GB" sz="2400" i="1"/>
              <a:t> de abril.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50825" y="2781300"/>
            <a:ext cx="8720138" cy="419100"/>
          </a:xfrm>
          <a:prstGeom prst="rect">
            <a:avLst/>
          </a:prstGeom>
          <a:solidFill>
            <a:schemeClr val="hlink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b="1">
                <a:solidFill>
                  <a:srgbClr val="000000"/>
                </a:solidFill>
              </a:rPr>
              <a:t>Palabra o grupo de ellas con nombre/equival. como núcleo</a:t>
            </a:r>
            <a:endParaRPr lang="es-ES" sz="2400" b="1">
              <a:solidFill>
                <a:srgbClr val="000000"/>
              </a:solidFill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658813" y="1711325"/>
            <a:ext cx="2439987" cy="419100"/>
          </a:xfrm>
          <a:prstGeom prst="rect">
            <a:avLst/>
          </a:prstGeom>
          <a:solidFill>
            <a:srgbClr val="00FF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b="1">
                <a:solidFill>
                  <a:srgbClr val="FF3300"/>
                </a:solidFill>
              </a:rPr>
              <a:t>Definición</a:t>
            </a:r>
            <a:r>
              <a:rPr lang="en-GB" b="1">
                <a:solidFill>
                  <a:srgbClr val="FF3300"/>
                </a:solidFill>
              </a:rPr>
              <a:t> de SN</a:t>
            </a:r>
            <a:r>
              <a:rPr lang="en-GB">
                <a:solidFill>
                  <a:srgbClr val="000000"/>
                </a:solidFill>
              </a:rPr>
              <a:t>:</a:t>
            </a:r>
            <a:endParaRPr lang="es-ES">
              <a:solidFill>
                <a:srgbClr val="000000"/>
              </a:solidFill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755650" y="4581525"/>
            <a:ext cx="6108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Clr>
                <a:srgbClr val="FF3300"/>
              </a:buClr>
              <a:buFont typeface="Wingdings" pitchFamily="2" charset="2"/>
              <a:buChar char="q"/>
            </a:pPr>
            <a:r>
              <a:rPr lang="en-GB" sz="2400">
                <a:solidFill>
                  <a:srgbClr val="000000"/>
                </a:solidFill>
              </a:rPr>
              <a:t>   Un </a:t>
            </a:r>
            <a:r>
              <a:rPr lang="en-GB" sz="2400" b="1">
                <a:solidFill>
                  <a:srgbClr val="009900"/>
                </a:solidFill>
              </a:rPr>
              <a:t>pronombre</a:t>
            </a:r>
            <a:r>
              <a:rPr lang="en-GB" sz="2400">
                <a:solidFill>
                  <a:srgbClr val="000000"/>
                </a:solidFill>
              </a:rPr>
              <a:t>: </a:t>
            </a:r>
            <a:r>
              <a:rPr lang="en-GB" sz="2400" b="1" i="1">
                <a:solidFill>
                  <a:srgbClr val="000000"/>
                </a:solidFill>
              </a:rPr>
              <a:t>Él</a:t>
            </a:r>
            <a:r>
              <a:rPr lang="en-GB" sz="2400" i="1">
                <a:solidFill>
                  <a:srgbClr val="000000"/>
                </a:solidFill>
              </a:rPr>
              <a:t> / </a:t>
            </a:r>
            <a:r>
              <a:rPr lang="en-GB" sz="2400" b="1" i="1">
                <a:solidFill>
                  <a:srgbClr val="000000"/>
                </a:solidFill>
              </a:rPr>
              <a:t>vosotros</a:t>
            </a:r>
            <a:r>
              <a:rPr lang="en-GB" sz="2400" i="1">
                <a:solidFill>
                  <a:srgbClr val="000000"/>
                </a:solidFill>
              </a:rPr>
              <a:t> vendréis.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755650" y="5445125"/>
            <a:ext cx="78930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q"/>
            </a:pPr>
            <a:r>
              <a:rPr lang="en-GB" sz="2400">
                <a:solidFill>
                  <a:srgbClr val="000000"/>
                </a:solidFill>
              </a:rPr>
              <a:t>   Una</a:t>
            </a:r>
            <a:r>
              <a:rPr lang="en-GB">
                <a:solidFill>
                  <a:srgbClr val="000000"/>
                </a:solidFill>
              </a:rPr>
              <a:t> </a:t>
            </a:r>
            <a:r>
              <a:rPr lang="en-GB" sz="2400" b="1">
                <a:solidFill>
                  <a:srgbClr val="009900"/>
                </a:solidFill>
              </a:rPr>
              <a:t>palabra sustantivada</a:t>
            </a:r>
            <a:r>
              <a:rPr lang="en-GB">
                <a:solidFill>
                  <a:srgbClr val="000000"/>
                </a:solidFill>
              </a:rPr>
              <a:t>: </a:t>
            </a:r>
            <a:r>
              <a:rPr lang="en-GB" sz="2400" b="1" i="1">
                <a:solidFill>
                  <a:srgbClr val="000000"/>
                </a:solidFill>
              </a:rPr>
              <a:t>El blanco</a:t>
            </a:r>
            <a:r>
              <a:rPr lang="en-GB" sz="2400" i="1">
                <a:solidFill>
                  <a:srgbClr val="000000"/>
                </a:solidFill>
              </a:rPr>
              <a:t>/ la b/ el ayer…</a:t>
            </a:r>
            <a:endParaRPr lang="es-ES" sz="2400" i="1">
              <a:solidFill>
                <a:srgbClr val="000000"/>
              </a:solidFill>
            </a:endParaRPr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1403350" y="2276475"/>
            <a:ext cx="360363" cy="360363"/>
          </a:xfrm>
          <a:prstGeom prst="downArrowCallout">
            <a:avLst>
              <a:gd name="adj1" fmla="val 25000"/>
              <a:gd name="adj2" fmla="val 25000"/>
              <a:gd name="adj3" fmla="val 16667"/>
              <a:gd name="adj4" fmla="val 66667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/>
      <p:bldP spid="5122" grpId="0" build="p"/>
      <p:bldP spid="5125" grpId="0" animBg="1"/>
      <p:bldP spid="5127" grpId="0" animBg="1"/>
      <p:bldP spid="5129" grpId="0"/>
      <p:bldP spid="5131" grpId="0"/>
      <p:bldP spid="51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-130175"/>
            <a:ext cx="8458200" cy="1863725"/>
          </a:xfrm>
          <a:ln/>
        </p:spPr>
        <p:txBody>
          <a:bodyPr>
            <a:spAutoFit/>
          </a:bodyPr>
          <a:lstStyle/>
          <a:p>
            <a:pPr marL="758825" indent="-758825" algn="l">
              <a:lnSpc>
                <a:spcPct val="100000"/>
              </a:lnSpc>
              <a:buClr>
                <a:srgbClr val="FF3300"/>
              </a:buClr>
              <a:tabLst>
                <a:tab pos="758825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  <a:tab pos="9742488" algn="l"/>
              </a:tabLst>
            </a:pPr>
            <a:r>
              <a:rPr lang="en-GB" sz="4000">
                <a:solidFill>
                  <a:srgbClr val="FF3300"/>
                </a:solidFill>
              </a:rPr>
              <a:t/>
            </a:r>
            <a:br>
              <a:rPr lang="en-GB" sz="4000">
                <a:solidFill>
                  <a:srgbClr val="FF3300"/>
                </a:solidFill>
              </a:rPr>
            </a:br>
            <a:r>
              <a:rPr lang="en-GB" sz="3600">
                <a:solidFill>
                  <a:srgbClr val="FF3300"/>
                </a:solidFill>
              </a:rPr>
              <a:t>1. Estructura</a:t>
            </a:r>
            <a:r>
              <a:rPr lang="en-GB" sz="3600"/>
              <a:t> </a:t>
            </a:r>
            <a:r>
              <a:rPr lang="en-GB" sz="3600">
                <a:solidFill>
                  <a:srgbClr val="FF3300"/>
                </a:solidFill>
              </a:rPr>
              <a:t>del SN</a:t>
            </a:r>
            <a:r>
              <a:rPr lang="en-GB" sz="4000">
                <a:solidFill>
                  <a:srgbClr val="FF3300"/>
                </a:solidFill>
              </a:rPr>
              <a:t/>
            </a:r>
            <a:br>
              <a:rPr lang="en-GB" sz="4000">
                <a:solidFill>
                  <a:srgbClr val="FF3300"/>
                </a:solidFill>
              </a:rPr>
            </a:br>
            <a:endParaRPr lang="en-GB" sz="4000">
              <a:solidFill>
                <a:srgbClr val="FF3300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3284538"/>
            <a:ext cx="8731250" cy="1047750"/>
          </a:xfrm>
          <a:ln/>
        </p:spPr>
        <p:txBody>
          <a:bodyPr>
            <a:spAutoFit/>
          </a:bodyPr>
          <a:lstStyle/>
          <a:p>
            <a:pPr marL="987425" lvl="1" indent="-530225">
              <a:lnSpc>
                <a:spcPct val="100000"/>
              </a:lnSpc>
              <a:spcBef>
                <a:spcPts val="800"/>
              </a:spcBef>
              <a:buClr>
                <a:srgbClr val="00FF00"/>
              </a:buClr>
              <a:buFont typeface="Wingdings" pitchFamily="2" charset="2"/>
              <a:buChar char="q"/>
              <a:tabLst>
                <a:tab pos="1143000" algn="l"/>
                <a:tab pos="1592263" algn="l"/>
                <a:tab pos="2041525" algn="l"/>
                <a:tab pos="2490788" algn="l"/>
                <a:tab pos="2940050" algn="l"/>
                <a:tab pos="3389313" algn="l"/>
                <a:tab pos="3838575" algn="l"/>
                <a:tab pos="4287838" algn="l"/>
                <a:tab pos="4737100" algn="l"/>
                <a:tab pos="5186363" algn="l"/>
                <a:tab pos="5635625" algn="l"/>
                <a:tab pos="6084888" algn="l"/>
                <a:tab pos="6534150" algn="l"/>
                <a:tab pos="6983413" algn="l"/>
                <a:tab pos="7432675" algn="l"/>
                <a:tab pos="7881938" algn="l"/>
                <a:tab pos="8331200" algn="l"/>
                <a:tab pos="8780463" algn="l"/>
                <a:tab pos="9229725" algn="l"/>
                <a:tab pos="9678988" algn="l"/>
              </a:tabLst>
            </a:pPr>
            <a:r>
              <a:rPr lang="en-GB" b="1"/>
              <a:t>Determinante</a:t>
            </a:r>
            <a:r>
              <a:rPr lang="en-GB"/>
              <a:t>+ </a:t>
            </a:r>
            <a:r>
              <a:rPr lang="en-GB" b="1"/>
              <a:t>Núcleo</a:t>
            </a:r>
            <a:r>
              <a:rPr lang="en-GB"/>
              <a:t> + </a:t>
            </a:r>
            <a:r>
              <a:rPr lang="en-GB" b="1"/>
              <a:t>CN</a:t>
            </a:r>
            <a:r>
              <a:rPr lang="en-GB"/>
              <a:t>:</a:t>
            </a:r>
          </a:p>
          <a:p>
            <a:pPr marL="987425" lvl="1" indent="-530225">
              <a:lnSpc>
                <a:spcPct val="100000"/>
              </a:lnSpc>
              <a:spcBef>
                <a:spcPts val="800"/>
              </a:spcBef>
              <a:buClr>
                <a:srgbClr val="00FF00"/>
              </a:buClr>
              <a:buFont typeface="Wingdings" pitchFamily="2" charset="2"/>
              <a:buNone/>
              <a:tabLst>
                <a:tab pos="1143000" algn="l"/>
                <a:tab pos="1592263" algn="l"/>
                <a:tab pos="2041525" algn="l"/>
                <a:tab pos="2490788" algn="l"/>
                <a:tab pos="2940050" algn="l"/>
                <a:tab pos="3389313" algn="l"/>
                <a:tab pos="3838575" algn="l"/>
                <a:tab pos="4287838" algn="l"/>
                <a:tab pos="4737100" algn="l"/>
                <a:tab pos="5186363" algn="l"/>
                <a:tab pos="5635625" algn="l"/>
                <a:tab pos="6084888" algn="l"/>
                <a:tab pos="6534150" algn="l"/>
                <a:tab pos="6983413" algn="l"/>
                <a:tab pos="7432675" algn="l"/>
                <a:tab pos="7881938" algn="l"/>
                <a:tab pos="8331200" algn="l"/>
                <a:tab pos="8780463" algn="l"/>
                <a:tab pos="9229725" algn="l"/>
                <a:tab pos="9678988" algn="l"/>
              </a:tabLst>
            </a:pPr>
            <a:r>
              <a:rPr lang="en-GB"/>
              <a:t>        [</a:t>
            </a:r>
            <a:r>
              <a:rPr lang="en-GB" i="1"/>
              <a:t>Aquellos </a:t>
            </a:r>
            <a:r>
              <a:rPr lang="en-GB" b="1" i="1">
                <a:solidFill>
                  <a:srgbClr val="FF3300"/>
                </a:solidFill>
              </a:rPr>
              <a:t>días</a:t>
            </a:r>
            <a:r>
              <a:rPr lang="en-GB" i="1"/>
              <a:t> felices]</a:t>
            </a:r>
            <a:r>
              <a:rPr lang="en-GB" b="1" i="1">
                <a:solidFill>
                  <a:srgbClr val="FF3300"/>
                </a:solidFill>
              </a:rPr>
              <a:t> </a:t>
            </a:r>
            <a:r>
              <a:rPr lang="en-GB" i="1"/>
              <a:t>no volverán.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79388" y="1341438"/>
            <a:ext cx="541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>
              <a:lnSpc>
                <a:spcPct val="100000"/>
              </a:lnSpc>
              <a:spcBef>
                <a:spcPts val="800"/>
              </a:spcBef>
              <a:buClr>
                <a:srgbClr val="00FF00"/>
              </a:buClr>
              <a:buFont typeface="Wingdings" pitchFamily="2" charset="2"/>
              <a:buChar char="q"/>
            </a:pPr>
            <a:r>
              <a:rPr lang="en-GB" sz="2800">
                <a:solidFill>
                  <a:srgbClr val="000000"/>
                </a:solidFill>
              </a:rPr>
              <a:t>  </a:t>
            </a:r>
            <a:r>
              <a:rPr lang="en-GB" sz="2800" b="1">
                <a:solidFill>
                  <a:srgbClr val="000000"/>
                </a:solidFill>
              </a:rPr>
              <a:t>Núcleo</a:t>
            </a:r>
            <a:r>
              <a:rPr lang="en-GB" sz="2800">
                <a:solidFill>
                  <a:srgbClr val="000000"/>
                </a:solidFill>
              </a:rPr>
              <a:t>:  [</a:t>
            </a:r>
            <a:r>
              <a:rPr lang="en-GB" sz="2800" b="1" u="sng">
                <a:solidFill>
                  <a:srgbClr val="FF3300"/>
                </a:solidFill>
              </a:rPr>
              <a:t>Lucía</a:t>
            </a:r>
            <a:r>
              <a:rPr lang="en-GB" sz="2800" u="sng">
                <a:solidFill>
                  <a:srgbClr val="000000"/>
                </a:solidFill>
              </a:rPr>
              <a:t>]</a:t>
            </a:r>
            <a:r>
              <a:rPr lang="en-GB" sz="2800">
                <a:solidFill>
                  <a:srgbClr val="000000"/>
                </a:solidFill>
              </a:rPr>
              <a:t> ha venido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179388" y="1989138"/>
            <a:ext cx="9039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>
              <a:lnSpc>
                <a:spcPct val="100000"/>
              </a:lnSpc>
              <a:spcBef>
                <a:spcPts val="800"/>
              </a:spcBef>
              <a:buClr>
                <a:srgbClr val="00FF00"/>
              </a:buClr>
              <a:buFont typeface="Wingdings" pitchFamily="2" charset="2"/>
              <a:buChar char="q"/>
            </a:pPr>
            <a:r>
              <a:rPr lang="en-GB" sz="2800">
                <a:solidFill>
                  <a:srgbClr val="000000"/>
                </a:solidFill>
              </a:rPr>
              <a:t>  </a:t>
            </a:r>
            <a:r>
              <a:rPr lang="en-GB" sz="2800" b="1">
                <a:solidFill>
                  <a:srgbClr val="000000"/>
                </a:solidFill>
              </a:rPr>
              <a:t>Determinante</a:t>
            </a:r>
            <a:r>
              <a:rPr lang="en-GB" sz="2800">
                <a:solidFill>
                  <a:srgbClr val="000000"/>
                </a:solidFill>
              </a:rPr>
              <a:t> + </a:t>
            </a:r>
            <a:r>
              <a:rPr lang="en-GB" sz="2800" b="1">
                <a:solidFill>
                  <a:srgbClr val="000000"/>
                </a:solidFill>
              </a:rPr>
              <a:t>Núcleo</a:t>
            </a:r>
            <a:r>
              <a:rPr lang="en-GB" sz="2800">
                <a:solidFill>
                  <a:srgbClr val="000000"/>
                </a:solidFill>
              </a:rPr>
              <a:t>: [</a:t>
            </a:r>
            <a:r>
              <a:rPr lang="en-GB" sz="2800" i="1">
                <a:solidFill>
                  <a:srgbClr val="000000"/>
                </a:solidFill>
              </a:rPr>
              <a:t>Tu </a:t>
            </a:r>
            <a:r>
              <a:rPr lang="en-GB" sz="2800" b="1" i="1" u="sng">
                <a:solidFill>
                  <a:srgbClr val="FF3300"/>
                </a:solidFill>
              </a:rPr>
              <a:t>libro</a:t>
            </a:r>
            <a:r>
              <a:rPr lang="en-GB" sz="2800" i="1" u="sng">
                <a:solidFill>
                  <a:srgbClr val="000000"/>
                </a:solidFill>
              </a:rPr>
              <a:t>]</a:t>
            </a:r>
            <a:r>
              <a:rPr lang="en-GB" sz="2800" i="1">
                <a:solidFill>
                  <a:srgbClr val="000000"/>
                </a:solidFill>
              </a:rPr>
              <a:t> es interesante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611188" y="2708275"/>
            <a:ext cx="81375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00FF00"/>
              </a:buClr>
              <a:buFont typeface="Wingdings" pitchFamily="2" charset="2"/>
              <a:buChar char="q"/>
            </a:pPr>
            <a:r>
              <a:rPr lang="en-GB" sz="2800">
                <a:solidFill>
                  <a:srgbClr val="000000"/>
                </a:solidFill>
              </a:rPr>
              <a:t>  </a:t>
            </a:r>
            <a:r>
              <a:rPr lang="en-GB" sz="2800" b="1">
                <a:solidFill>
                  <a:srgbClr val="000000"/>
                </a:solidFill>
              </a:rPr>
              <a:t>Núcleo</a:t>
            </a:r>
            <a:r>
              <a:rPr lang="en-GB" sz="2800">
                <a:solidFill>
                  <a:srgbClr val="000000"/>
                </a:solidFill>
              </a:rPr>
              <a:t> + </a:t>
            </a:r>
            <a:r>
              <a:rPr lang="en-GB" sz="2800" b="1">
                <a:solidFill>
                  <a:srgbClr val="000000"/>
                </a:solidFill>
              </a:rPr>
              <a:t>CN /CN</a:t>
            </a:r>
            <a:r>
              <a:rPr lang="en-GB" sz="2800">
                <a:solidFill>
                  <a:srgbClr val="000000"/>
                </a:solidFill>
              </a:rPr>
              <a:t>: [</a:t>
            </a:r>
            <a:r>
              <a:rPr lang="en-GB" sz="2800" b="1" i="1">
                <a:solidFill>
                  <a:srgbClr val="FF3300"/>
                </a:solidFill>
              </a:rPr>
              <a:t>Aves</a:t>
            </a:r>
            <a:r>
              <a:rPr lang="en-GB" sz="2800" i="1">
                <a:solidFill>
                  <a:srgbClr val="000000"/>
                </a:solidFill>
              </a:rPr>
              <a:t> rapaces] merodean</a:t>
            </a:r>
            <a:endParaRPr lang="es-ES" sz="2800" i="1">
              <a:solidFill>
                <a:srgbClr val="000000"/>
              </a:solidFill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79388" y="5084763"/>
            <a:ext cx="8713787" cy="341312"/>
          </a:xfrm>
          <a:prstGeom prst="rect">
            <a:avLst/>
          </a:prstGeom>
          <a:solidFill>
            <a:schemeClr val="hlink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chemeClr val="tx1"/>
                </a:solidFill>
              </a:rPr>
              <a:t>El orden de elementos puede cambiar, excepto el DET (siempre delante del N)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/>
      <p:bldP spid="6146" grpId="0" build="p"/>
      <p:bldP spid="6150" grpId="0"/>
      <p:bldP spid="6154" grpId="0"/>
      <p:bldP spid="61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8229600" cy="581025"/>
          </a:xfrm>
          <a:ln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buClr>
                <a:srgbClr val="FF33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>
                <a:solidFill>
                  <a:srgbClr val="FF3300"/>
                </a:solidFill>
              </a:rPr>
              <a:t>2. FUNCIONES DEL SN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651500" y="549275"/>
            <a:ext cx="302418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68313" y="1125538"/>
            <a:ext cx="54006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Clr>
                <a:srgbClr val="FF3300"/>
              </a:buClr>
              <a:buFont typeface="Wingdings" pitchFamily="2" charset="2"/>
              <a:buChar char=""/>
            </a:pPr>
            <a:r>
              <a:rPr lang="en-GB" sz="2400">
                <a:solidFill>
                  <a:srgbClr val="FF3300"/>
                </a:solidFill>
              </a:rPr>
              <a:t> </a:t>
            </a:r>
            <a:r>
              <a:rPr lang="en-GB" sz="2400" b="1">
                <a:solidFill>
                  <a:srgbClr val="FF3300"/>
                </a:solidFill>
              </a:rPr>
              <a:t>Sujeto</a:t>
            </a:r>
            <a:r>
              <a:rPr lang="en-GB" sz="2400">
                <a:solidFill>
                  <a:srgbClr val="FF3300"/>
                </a:solidFill>
              </a:rPr>
              <a:t>: </a:t>
            </a:r>
            <a:r>
              <a:rPr lang="en-GB" sz="2400" b="1" i="1" u="sng">
                <a:solidFill>
                  <a:srgbClr val="000000"/>
                </a:solidFill>
              </a:rPr>
              <a:t>Pedro</a:t>
            </a:r>
            <a:r>
              <a:rPr lang="en-GB" sz="2400" i="1">
                <a:solidFill>
                  <a:srgbClr val="000000"/>
                </a:solidFill>
              </a:rPr>
              <a:t> ha llegado.</a:t>
            </a:r>
            <a:r>
              <a:rPr lang="en-GB" sz="2400">
                <a:solidFill>
                  <a:srgbClr val="FF3300"/>
                </a:solidFill>
              </a:rPr>
              <a:t> </a:t>
            </a:r>
            <a:endParaRPr lang="es-ES" sz="2400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68313" y="1557338"/>
            <a:ext cx="56880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q"/>
            </a:pPr>
            <a:r>
              <a:rPr lang="en-GB" sz="2400">
                <a:solidFill>
                  <a:srgbClr val="FF3300"/>
                </a:solidFill>
              </a:rPr>
              <a:t>  </a:t>
            </a:r>
            <a:r>
              <a:rPr lang="en-GB" sz="2400" b="1">
                <a:solidFill>
                  <a:srgbClr val="FF3300"/>
                </a:solidFill>
              </a:rPr>
              <a:t>CD</a:t>
            </a:r>
            <a:r>
              <a:rPr lang="en-GB" sz="2400">
                <a:solidFill>
                  <a:srgbClr val="FF3300"/>
                </a:solidFill>
              </a:rPr>
              <a:t>:     </a:t>
            </a:r>
            <a:r>
              <a:rPr lang="en-GB" sz="2400">
                <a:solidFill>
                  <a:schemeClr val="tx1"/>
                </a:solidFill>
              </a:rPr>
              <a:t>He cogido</a:t>
            </a:r>
            <a:r>
              <a:rPr lang="en-GB" sz="2400">
                <a:solidFill>
                  <a:srgbClr val="FF3300"/>
                </a:solidFill>
              </a:rPr>
              <a:t> </a:t>
            </a:r>
            <a:r>
              <a:rPr lang="en-GB" sz="2400" b="1" u="sng">
                <a:solidFill>
                  <a:schemeClr val="tx1"/>
                </a:solidFill>
              </a:rPr>
              <a:t>una rosa</a:t>
            </a:r>
            <a:r>
              <a:rPr lang="en-GB" sz="2400">
                <a:solidFill>
                  <a:srgbClr val="FF3300"/>
                </a:solidFill>
              </a:rPr>
              <a:t>.</a:t>
            </a:r>
            <a:endParaRPr lang="es-ES" sz="2400">
              <a:solidFill>
                <a:srgbClr val="FF3300"/>
              </a:solidFill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0" y="1989138"/>
            <a:ext cx="727392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ts val="700"/>
              </a:spcBef>
              <a:buClr>
                <a:srgbClr val="FF3300"/>
              </a:buClr>
              <a:buFont typeface="Wingdings" pitchFamily="2" charset="2"/>
              <a:buChar char=""/>
            </a:pPr>
            <a:r>
              <a:rPr lang="en-GB" sz="2400">
                <a:solidFill>
                  <a:srgbClr val="FF3300"/>
                </a:solidFill>
              </a:rPr>
              <a:t>  </a:t>
            </a:r>
            <a:r>
              <a:rPr lang="en-GB" sz="2400" b="1">
                <a:solidFill>
                  <a:srgbClr val="FF3300"/>
                </a:solidFill>
              </a:rPr>
              <a:t>CI (pron.):</a:t>
            </a:r>
            <a:r>
              <a:rPr lang="en-GB" sz="2400">
                <a:solidFill>
                  <a:srgbClr val="FF3300"/>
                </a:solidFill>
              </a:rPr>
              <a:t> </a:t>
            </a:r>
            <a:r>
              <a:rPr lang="en-GB" sz="2400" b="1" i="1" u="sng">
                <a:solidFill>
                  <a:srgbClr val="000000"/>
                </a:solidFill>
              </a:rPr>
              <a:t>Le</a:t>
            </a:r>
            <a:r>
              <a:rPr lang="en-GB" sz="2400" i="1" u="sng">
                <a:solidFill>
                  <a:srgbClr val="000000"/>
                </a:solidFill>
              </a:rPr>
              <a:t>  </a:t>
            </a:r>
            <a:r>
              <a:rPr lang="en-GB" sz="2400" i="1">
                <a:solidFill>
                  <a:srgbClr val="000000"/>
                </a:solidFill>
              </a:rPr>
              <a:t>han dicho la noticia.</a:t>
            </a:r>
            <a:r>
              <a:rPr lang="en-GB" sz="2400">
                <a:solidFill>
                  <a:srgbClr val="FF3300"/>
                </a:solidFill>
              </a:rPr>
              <a:t> </a:t>
            </a:r>
            <a:endParaRPr lang="es-ES" sz="2400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95288" y="2492375"/>
            <a:ext cx="554355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Clr>
                <a:srgbClr val="FF3300"/>
              </a:buClr>
              <a:buFont typeface="Wingdings" pitchFamily="2" charset="2"/>
              <a:buChar char=""/>
            </a:pPr>
            <a:r>
              <a:rPr lang="en-GB" sz="2400">
                <a:solidFill>
                  <a:srgbClr val="FF3300"/>
                </a:solidFill>
              </a:rPr>
              <a:t>  </a:t>
            </a:r>
            <a:r>
              <a:rPr lang="en-GB" sz="2400" b="1">
                <a:solidFill>
                  <a:srgbClr val="FF3300"/>
                </a:solidFill>
              </a:rPr>
              <a:t>CC</a:t>
            </a:r>
            <a:r>
              <a:rPr lang="en-GB" sz="2400">
                <a:solidFill>
                  <a:srgbClr val="FF3300"/>
                </a:solidFill>
              </a:rPr>
              <a:t>: </a:t>
            </a:r>
            <a:r>
              <a:rPr lang="en-GB" sz="2400" b="1" i="1" u="sng">
                <a:solidFill>
                  <a:srgbClr val="000000"/>
                </a:solidFill>
              </a:rPr>
              <a:t>Este lunes</a:t>
            </a:r>
            <a:r>
              <a:rPr lang="en-GB" sz="2400" i="1">
                <a:solidFill>
                  <a:srgbClr val="000000"/>
                </a:solidFill>
              </a:rPr>
              <a:t> vendrá tu amiga</a:t>
            </a:r>
            <a:r>
              <a:rPr lang="en-GB" sz="2400">
                <a:solidFill>
                  <a:srgbClr val="FF3300"/>
                </a:solidFill>
              </a:rPr>
              <a:t>. </a:t>
            </a:r>
            <a:endParaRPr lang="es-ES" sz="2400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95288" y="3141663"/>
            <a:ext cx="662622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Clr>
                <a:srgbClr val="FF3300"/>
              </a:buClr>
              <a:buFont typeface="Wingdings" pitchFamily="2" charset="2"/>
              <a:buChar char=""/>
            </a:pPr>
            <a:r>
              <a:rPr lang="en-GB" sz="2400">
                <a:solidFill>
                  <a:srgbClr val="FF3300"/>
                </a:solidFill>
              </a:rPr>
              <a:t>  </a:t>
            </a:r>
            <a:r>
              <a:rPr lang="en-GB" sz="2400" b="1">
                <a:solidFill>
                  <a:srgbClr val="FF3300"/>
                </a:solidFill>
              </a:rPr>
              <a:t>Atributo</a:t>
            </a:r>
            <a:r>
              <a:rPr lang="en-GB" sz="2400">
                <a:solidFill>
                  <a:srgbClr val="FF3300"/>
                </a:solidFill>
              </a:rPr>
              <a:t>: </a:t>
            </a:r>
            <a:r>
              <a:rPr lang="en-GB" sz="2400" i="1">
                <a:solidFill>
                  <a:srgbClr val="000000"/>
                </a:solidFill>
              </a:rPr>
              <a:t>Luisa es </a:t>
            </a:r>
            <a:r>
              <a:rPr lang="en-GB" sz="2400" b="1" i="1" u="sng">
                <a:solidFill>
                  <a:srgbClr val="000000"/>
                </a:solidFill>
              </a:rPr>
              <a:t>doctora</a:t>
            </a:r>
            <a:r>
              <a:rPr lang="en-GB" sz="2400">
                <a:solidFill>
                  <a:srgbClr val="FF3300"/>
                </a:solidFill>
              </a:rPr>
              <a:t>.</a:t>
            </a:r>
            <a:endParaRPr lang="es-ES" sz="2400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95288" y="3789363"/>
            <a:ext cx="741680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Clr>
                <a:srgbClr val="FF3300"/>
              </a:buClr>
              <a:buFont typeface="Wingdings" pitchFamily="2" charset="2"/>
              <a:buChar char=""/>
            </a:pPr>
            <a:r>
              <a:rPr lang="en-GB" sz="2400">
                <a:solidFill>
                  <a:srgbClr val="FF3300"/>
                </a:solidFill>
              </a:rPr>
              <a:t> </a:t>
            </a:r>
            <a:r>
              <a:rPr lang="en-GB" sz="2400" b="1">
                <a:solidFill>
                  <a:srgbClr val="FF3300"/>
                </a:solidFill>
              </a:rPr>
              <a:t>Aposición</a:t>
            </a:r>
            <a:r>
              <a:rPr lang="en-GB" sz="2400">
                <a:solidFill>
                  <a:srgbClr val="FF3300"/>
                </a:solidFill>
              </a:rPr>
              <a:t>: </a:t>
            </a:r>
            <a:r>
              <a:rPr lang="en-GB" sz="2400" i="1">
                <a:solidFill>
                  <a:srgbClr val="000000"/>
                </a:solidFill>
              </a:rPr>
              <a:t>Luisa, </a:t>
            </a:r>
            <a:r>
              <a:rPr lang="en-GB" sz="2400" b="1" i="1" u="sng">
                <a:solidFill>
                  <a:srgbClr val="000000"/>
                </a:solidFill>
              </a:rPr>
              <a:t>tu hermana</a:t>
            </a:r>
            <a:r>
              <a:rPr lang="en-GB" sz="2400" i="1">
                <a:solidFill>
                  <a:srgbClr val="000000"/>
                </a:solidFill>
              </a:rPr>
              <a:t>, ha llamado</a:t>
            </a:r>
            <a:endParaRPr lang="es-ES" sz="2400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95288" y="4437063"/>
            <a:ext cx="78851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q"/>
            </a:pPr>
            <a:r>
              <a:rPr lang="en-GB" sz="2400" b="1">
                <a:solidFill>
                  <a:srgbClr val="FF3300"/>
                </a:solidFill>
              </a:rPr>
              <a:t>  Vocativo</a:t>
            </a:r>
            <a:r>
              <a:rPr lang="en-GB" sz="2400">
                <a:solidFill>
                  <a:srgbClr val="FF3300"/>
                </a:solidFill>
              </a:rPr>
              <a:t>: </a:t>
            </a:r>
            <a:r>
              <a:rPr lang="en-GB" sz="2400" b="1" i="1" u="sng">
                <a:solidFill>
                  <a:srgbClr val="000000"/>
                </a:solidFill>
              </a:rPr>
              <a:t>Ana</a:t>
            </a:r>
            <a:r>
              <a:rPr lang="en-GB" sz="2400" i="1">
                <a:solidFill>
                  <a:srgbClr val="000000"/>
                </a:solidFill>
              </a:rPr>
              <a:t>, cierra la puerta, por favor.</a:t>
            </a:r>
            <a:endParaRPr lang="es-ES" sz="2400" i="1">
              <a:solidFill>
                <a:srgbClr val="000000"/>
              </a:solidFill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55650" y="5084763"/>
            <a:ext cx="7920038" cy="1268412"/>
          </a:xfrm>
          <a:prstGeom prst="rect">
            <a:avLst/>
          </a:prstGeom>
          <a:solidFill>
            <a:schemeClr val="hlink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 b="1"/>
              <a:t> </a:t>
            </a:r>
            <a:r>
              <a:rPr lang="en-GB" sz="2000" b="1">
                <a:solidFill>
                  <a:srgbClr val="000000"/>
                </a:solidFill>
              </a:rPr>
              <a:t>          </a:t>
            </a:r>
            <a:r>
              <a:rPr lang="en-GB" sz="2800" b="1">
                <a:solidFill>
                  <a:srgbClr val="000000"/>
                </a:solidFill>
              </a:rPr>
              <a:t>S. Preposicional = preposición +  SN</a:t>
            </a:r>
            <a:r>
              <a:rPr lang="en-GB" sz="2000" b="1">
                <a:solidFill>
                  <a:srgbClr val="000000"/>
                </a:solidFill>
              </a:rPr>
              <a:t>  </a:t>
            </a:r>
          </a:p>
          <a:p>
            <a:endParaRPr lang="en-GB" sz="2000" b="1">
              <a:solidFill>
                <a:srgbClr val="000000"/>
              </a:solidFill>
            </a:endParaRPr>
          </a:p>
          <a:p>
            <a:r>
              <a:rPr lang="en-GB" sz="2000" b="1">
                <a:solidFill>
                  <a:srgbClr val="000000"/>
                </a:solidFill>
              </a:rPr>
              <a:t>             el SN puede desempeñar casi todas las funciones.</a:t>
            </a:r>
          </a:p>
          <a:p>
            <a:endParaRPr lang="es-ES" sz="2000" b="1">
              <a:solidFill>
                <a:srgbClr val="000000"/>
              </a:solidFill>
            </a:endParaRPr>
          </a:p>
        </p:txBody>
      </p:sp>
      <p:sp>
        <p:nvSpPr>
          <p:cNvPr id="7183" name="AutoShape 15"/>
          <p:cNvSpPr>
            <a:spLocks noChangeArrowheads="1"/>
          </p:cNvSpPr>
          <p:nvPr/>
        </p:nvSpPr>
        <p:spPr bwMode="auto">
          <a:xfrm>
            <a:off x="1116013" y="5373688"/>
            <a:ext cx="360362" cy="649287"/>
          </a:xfrm>
          <a:prstGeom prst="curvedRightArrow">
            <a:avLst>
              <a:gd name="adj1" fmla="val 36035"/>
              <a:gd name="adj2" fmla="val 72071"/>
              <a:gd name="adj3" fmla="val 33333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7173" grpId="0"/>
      <p:bldP spid="7174" grpId="0"/>
      <p:bldP spid="7175" grpId="0"/>
      <p:bldP spid="7176" grpId="0"/>
      <p:bldP spid="7177" grpId="0"/>
      <p:bldP spid="7178" grpId="0"/>
      <p:bldP spid="7179" grpId="0"/>
      <p:bldP spid="7181" grpId="0" animBg="1"/>
      <p:bldP spid="718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585788"/>
            <a:ext cx="8610600" cy="519112"/>
          </a:xfrm>
          <a:ln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buClr>
                <a:srgbClr val="FF33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b="1">
                <a:solidFill>
                  <a:srgbClr val="FF3300"/>
                </a:solidFill>
              </a:rPr>
              <a:t>3. El SUSTANTIVO COMO NÚCLEO DEL SN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581525"/>
            <a:ext cx="8686800" cy="1757363"/>
          </a:xfrm>
          <a:ln/>
        </p:spPr>
        <p:txBody>
          <a:bodyPr>
            <a:spAutoFit/>
          </a:bodyPr>
          <a:lstStyle/>
          <a:p>
            <a:pPr>
              <a:lnSpc>
                <a:spcPct val="100000"/>
              </a:lnSpc>
              <a:buClr>
                <a:srgbClr val="009900"/>
              </a:buClr>
              <a:tabLst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</a:pPr>
            <a:endParaRPr lang="en-GB" i="1"/>
          </a:p>
          <a:p>
            <a:pPr>
              <a:lnSpc>
                <a:spcPct val="100000"/>
              </a:lnSpc>
              <a:buClr>
                <a:srgbClr val="009900"/>
              </a:buClr>
              <a:tabLst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</a:pPr>
            <a:endParaRPr lang="en-GB" i="1">
              <a:solidFill>
                <a:srgbClr val="009900"/>
              </a:solidFill>
            </a:endParaRPr>
          </a:p>
          <a:p>
            <a:pPr>
              <a:lnSpc>
                <a:spcPct val="100000"/>
              </a:lnSpc>
              <a:buClr>
                <a:srgbClr val="009900"/>
              </a:buClr>
              <a:tabLst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329863" algn="l"/>
                <a:tab pos="10779125" algn="l"/>
              </a:tabLst>
            </a:pPr>
            <a:endParaRPr lang="en-GB" i="1">
              <a:solidFill>
                <a:srgbClr val="009900"/>
              </a:solidFill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124075" y="1773238"/>
            <a:ext cx="6875463" cy="7366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>
                <a:solidFill>
                  <a:srgbClr val="000000"/>
                </a:solidFill>
              </a:rPr>
              <a:t>Designa a </a:t>
            </a:r>
            <a:r>
              <a:rPr lang="en-GB" sz="2400" b="1">
                <a:solidFill>
                  <a:srgbClr val="000000"/>
                </a:solidFill>
              </a:rPr>
              <a:t>personas, animales, cosas e ideas</a:t>
            </a:r>
            <a:r>
              <a:rPr lang="en-GB" sz="2400">
                <a:solidFill>
                  <a:srgbClr val="000000"/>
                </a:solidFill>
              </a:rPr>
              <a:t>:   </a:t>
            </a:r>
          </a:p>
          <a:p>
            <a:r>
              <a:rPr lang="en-GB" sz="2400">
                <a:solidFill>
                  <a:srgbClr val="000000"/>
                </a:solidFill>
              </a:rPr>
              <a:t>            </a:t>
            </a:r>
            <a:r>
              <a:rPr lang="en-GB" sz="2400" i="1">
                <a:solidFill>
                  <a:srgbClr val="00FF00"/>
                </a:solidFill>
              </a:rPr>
              <a:t>Pedro, perro, perchero, pertenencia</a:t>
            </a:r>
            <a:r>
              <a:rPr lang="en-GB" sz="2400" i="1">
                <a:solidFill>
                  <a:srgbClr val="000000"/>
                </a:solidFill>
              </a:rPr>
              <a:t>.</a:t>
            </a:r>
            <a:endParaRPr lang="es-ES" sz="2400" i="1">
              <a:solidFill>
                <a:srgbClr val="000000"/>
              </a:solidFill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476375" y="3284538"/>
            <a:ext cx="7272338" cy="976312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i="1">
                <a:solidFill>
                  <a:srgbClr val="009900"/>
                </a:solidFill>
              </a:rPr>
              <a:t>   </a:t>
            </a:r>
          </a:p>
          <a:p>
            <a:r>
              <a:rPr lang="en-GB" sz="2400" b="1">
                <a:solidFill>
                  <a:srgbClr val="000000"/>
                </a:solidFill>
              </a:rPr>
              <a:t>Palabra variable + (morf. gº/nº) + (morf.derivativ.</a:t>
            </a:r>
            <a:r>
              <a:rPr lang="en-GB" sz="2400" u="sng">
                <a:solidFill>
                  <a:srgbClr val="000000"/>
                </a:solidFill>
              </a:rPr>
              <a:t>) </a:t>
            </a:r>
          </a:p>
          <a:p>
            <a:r>
              <a:rPr lang="en-GB" sz="2400">
                <a:solidFill>
                  <a:srgbClr val="000000"/>
                </a:solidFill>
              </a:rPr>
              <a:t>                           </a:t>
            </a:r>
            <a:r>
              <a:rPr lang="en-GB" sz="2400">
                <a:solidFill>
                  <a:srgbClr val="00FF00"/>
                </a:solidFill>
              </a:rPr>
              <a:t>perch - ero - s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619250" y="4797425"/>
            <a:ext cx="7129463" cy="10541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i="1">
                <a:solidFill>
                  <a:srgbClr val="000000"/>
                </a:solidFill>
              </a:rPr>
              <a:t> </a:t>
            </a:r>
            <a:r>
              <a:rPr lang="en-GB" sz="2400" b="1">
                <a:solidFill>
                  <a:srgbClr val="000000"/>
                </a:solidFill>
              </a:rPr>
              <a:t>Núcleo del SN</a:t>
            </a:r>
          </a:p>
          <a:p>
            <a:pPr lvl="1"/>
            <a:r>
              <a:rPr lang="en-GB" i="1">
                <a:solidFill>
                  <a:srgbClr val="009900"/>
                </a:solidFill>
              </a:rPr>
              <a:t>	                   </a:t>
            </a:r>
            <a:r>
              <a:rPr lang="en-GB" sz="2400" b="1" i="1" u="sng">
                <a:solidFill>
                  <a:srgbClr val="00FF00"/>
                </a:solidFill>
              </a:rPr>
              <a:t>El perchero</a:t>
            </a:r>
            <a:r>
              <a:rPr lang="en-GB" sz="2400" i="1">
                <a:solidFill>
                  <a:schemeClr val="tx1"/>
                </a:solidFill>
              </a:rPr>
              <a:t>        está roto</a:t>
            </a:r>
            <a:r>
              <a:rPr lang="en-GB" sz="2400" i="1">
                <a:solidFill>
                  <a:srgbClr val="009900"/>
                </a:solidFill>
              </a:rPr>
              <a:t>  </a:t>
            </a:r>
          </a:p>
          <a:p>
            <a:pPr lvl="1"/>
            <a:r>
              <a:rPr lang="en-GB" sz="2400" i="1">
                <a:solidFill>
                  <a:srgbClr val="009900"/>
                </a:solidFill>
              </a:rPr>
              <a:t>                       </a:t>
            </a:r>
            <a:r>
              <a:rPr lang="en-GB" sz="2400" i="1">
                <a:solidFill>
                  <a:schemeClr val="tx1"/>
                </a:solidFill>
              </a:rPr>
              <a:t>N del SN sujeto </a:t>
            </a:r>
            <a:endParaRPr lang="es-ES" sz="2400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7019925" y="1484313"/>
            <a:ext cx="1800225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179388" y="1844675"/>
            <a:ext cx="1871662" cy="4095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b="1">
                <a:solidFill>
                  <a:srgbClr val="009900"/>
                </a:solidFill>
              </a:rPr>
              <a:t>Significado</a:t>
            </a:r>
            <a:endParaRPr lang="en-GB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179388" y="3573463"/>
            <a:ext cx="1243012" cy="4095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b="1">
                <a:solidFill>
                  <a:srgbClr val="009900"/>
                </a:solidFill>
              </a:rPr>
              <a:t>Forma</a:t>
            </a:r>
            <a:r>
              <a:rPr lang="en-GB">
                <a:solidFill>
                  <a:srgbClr val="000000"/>
                </a:solidFill>
              </a:rPr>
              <a:t>:</a:t>
            </a:r>
            <a:r>
              <a:rPr lang="en-GB"/>
              <a:t> 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179388" y="4868863"/>
            <a:ext cx="1493837" cy="4095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b="1">
                <a:solidFill>
                  <a:srgbClr val="009900"/>
                </a:solidFill>
              </a:rPr>
              <a:t>Función</a:t>
            </a:r>
            <a:r>
              <a:rPr lang="en-GB">
                <a:solidFill>
                  <a:srgbClr val="000000"/>
                </a:solidFill>
              </a:rPr>
              <a:t>:</a:t>
            </a:r>
            <a:r>
              <a:rPr lang="en-GB"/>
              <a:t> </a:t>
            </a:r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827088" y="2349500"/>
            <a:ext cx="719137" cy="2159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755650" y="4076700"/>
            <a:ext cx="719138" cy="2159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827088" y="5373688"/>
            <a:ext cx="719137" cy="2159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/>
      <p:bldP spid="8198" grpId="0" animBg="1"/>
      <p:bldP spid="8199" grpId="0" animBg="1"/>
      <p:bldP spid="8200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55625"/>
            <a:ext cx="8229600" cy="579438"/>
          </a:xfrm>
          <a:ln/>
        </p:spPr>
        <p:txBody>
          <a:bodyPr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>
                <a:solidFill>
                  <a:srgbClr val="FF3300"/>
                </a:solidFill>
              </a:rPr>
              <a:t>3. El SUSTANTIVO SEGÚN LA FORMA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5957888"/>
            <a:ext cx="8839200" cy="433387"/>
          </a:xfrm>
          <a:ln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Clr>
                <a:srgbClr val="009900"/>
              </a:buClr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/>
              <a:t>.</a:t>
            </a:r>
            <a:r>
              <a:rPr lang="en-GB" sz="2800">
                <a:solidFill>
                  <a:srgbClr val="009900"/>
                </a:solidFill>
              </a:rPr>
              <a:t>	</a:t>
            </a:r>
            <a:endParaRPr lang="en-GB" sz="2800" i="1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5288" y="1268413"/>
            <a:ext cx="856932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b="1" u="sng">
                <a:solidFill>
                  <a:srgbClr val="00FF00"/>
                </a:solidFill>
              </a:rPr>
              <a:t>EL GÉNERO</a:t>
            </a:r>
            <a:r>
              <a:rPr lang="en-GB">
                <a:solidFill>
                  <a:srgbClr val="00FF00"/>
                </a:solidFill>
              </a:rPr>
              <a:t> :</a:t>
            </a:r>
            <a:r>
              <a:rPr lang="en-GB">
                <a:solidFill>
                  <a:srgbClr val="009900"/>
                </a:solidFill>
              </a:rPr>
              <a:t> </a:t>
            </a:r>
            <a:r>
              <a:rPr lang="en-GB" sz="2400">
                <a:solidFill>
                  <a:srgbClr val="000000"/>
                </a:solidFill>
              </a:rPr>
              <a:t>los sustantivos tienen gº: </a:t>
            </a:r>
            <a:r>
              <a:rPr lang="en-GB" sz="2400" b="1">
                <a:solidFill>
                  <a:srgbClr val="000000"/>
                </a:solidFill>
              </a:rPr>
              <a:t>masculino /femenino;</a:t>
            </a:r>
          </a:p>
          <a:p>
            <a:r>
              <a:rPr lang="en-GB" sz="2400">
                <a:solidFill>
                  <a:srgbClr val="000000"/>
                </a:solidFill>
              </a:rPr>
              <a:t>	             los seres animados presentan variaciones</a:t>
            </a:r>
            <a:endParaRPr lang="es-ES" sz="2400">
              <a:solidFill>
                <a:srgbClr val="000000"/>
              </a:solidFill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79388" y="2565400"/>
            <a:ext cx="8734425" cy="38417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Clr>
                <a:srgbClr val="FF3300"/>
              </a:buClr>
              <a:buFont typeface="Arial" charset="0"/>
              <a:buChar char="•"/>
            </a:pPr>
            <a:r>
              <a:rPr lang="en-GB" sz="2000" b="1">
                <a:solidFill>
                  <a:srgbClr val="FF3300"/>
                </a:solidFill>
              </a:rPr>
              <a:t>  Heterónimos</a:t>
            </a:r>
            <a:r>
              <a:rPr lang="en-GB" sz="2000">
                <a:solidFill>
                  <a:srgbClr val="000000"/>
                </a:solidFill>
              </a:rPr>
              <a:t>:   </a:t>
            </a:r>
            <a:r>
              <a:rPr lang="en-GB" sz="2400">
                <a:solidFill>
                  <a:srgbClr val="000000"/>
                </a:solidFill>
              </a:rPr>
              <a:t>utilizan </a:t>
            </a:r>
            <a:r>
              <a:rPr lang="en-GB" sz="2400" u="sng">
                <a:solidFill>
                  <a:srgbClr val="000000"/>
                </a:solidFill>
              </a:rPr>
              <a:t>palabras diferentes</a:t>
            </a:r>
            <a:r>
              <a:rPr lang="en-GB" sz="2400">
                <a:solidFill>
                  <a:srgbClr val="000000"/>
                </a:solidFill>
              </a:rPr>
              <a:t>: </a:t>
            </a:r>
            <a:r>
              <a:rPr lang="en-GB" sz="2000" i="1">
                <a:solidFill>
                  <a:srgbClr val="000000"/>
                </a:solidFill>
              </a:rPr>
              <a:t>toro/vaca ; madre/padre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395288" y="2060575"/>
            <a:ext cx="9334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Clr>
                <a:srgbClr val="009900"/>
              </a:buClr>
            </a:pPr>
            <a:r>
              <a:rPr lang="en-GB" b="1" u="sng">
                <a:solidFill>
                  <a:srgbClr val="00FF00"/>
                </a:solidFill>
              </a:rPr>
              <a:t>TIPOS</a:t>
            </a:r>
            <a:r>
              <a:rPr lang="en-GB" u="sng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79388" y="3213100"/>
            <a:ext cx="8569325" cy="61912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Clr>
                <a:srgbClr val="FF3300"/>
              </a:buClr>
              <a:buFont typeface="Arial" charset="0"/>
              <a:buChar char="•"/>
            </a:pPr>
            <a:r>
              <a:rPr lang="en-GB" sz="2000" b="1">
                <a:solidFill>
                  <a:srgbClr val="FF3300"/>
                </a:solidFill>
              </a:rPr>
              <a:t>  Comunes</a:t>
            </a:r>
            <a:r>
              <a:rPr lang="en-GB">
                <a:solidFill>
                  <a:srgbClr val="000000"/>
                </a:solidFill>
              </a:rPr>
              <a:t> (gº)  : </a:t>
            </a:r>
            <a:r>
              <a:rPr lang="en-GB" sz="2000" u="sng">
                <a:solidFill>
                  <a:srgbClr val="000000"/>
                </a:solidFill>
              </a:rPr>
              <a:t>masculino= femenino</a:t>
            </a:r>
            <a:r>
              <a:rPr lang="en-GB" sz="2000">
                <a:solidFill>
                  <a:srgbClr val="000000"/>
                </a:solidFill>
              </a:rPr>
              <a:t>. Les diferencia el </a:t>
            </a:r>
            <a:r>
              <a:rPr lang="en-GB" sz="2000" b="1" u="sng">
                <a:solidFill>
                  <a:srgbClr val="000000"/>
                </a:solidFill>
              </a:rPr>
              <a:t>determinante</a:t>
            </a:r>
            <a:r>
              <a:rPr lang="en-GB" sz="2000">
                <a:solidFill>
                  <a:srgbClr val="000000"/>
                </a:solidFill>
              </a:rPr>
              <a:t>: </a:t>
            </a:r>
          </a:p>
          <a:p>
            <a:pPr>
              <a:lnSpc>
                <a:spcPct val="80000"/>
              </a:lnSpc>
              <a:spcBef>
                <a:spcPts val="500"/>
              </a:spcBef>
              <a:buClr>
                <a:srgbClr val="FF3300"/>
              </a:buClr>
            </a:pPr>
            <a:r>
              <a:rPr lang="en-GB">
                <a:solidFill>
                  <a:srgbClr val="000000"/>
                </a:solidFill>
              </a:rPr>
              <a:t> 			            </a:t>
            </a:r>
            <a:r>
              <a:rPr lang="en-GB" b="1" i="1">
                <a:solidFill>
                  <a:srgbClr val="000000"/>
                </a:solidFill>
              </a:rPr>
              <a:t>el/la pianista</a:t>
            </a:r>
            <a:r>
              <a:rPr lang="en-GB" i="1">
                <a:solidFill>
                  <a:srgbClr val="000000"/>
                </a:solidFill>
              </a:rPr>
              <a:t>, el/la atleta, el/la estudiante.</a:t>
            </a:r>
            <a:endParaRPr lang="es-ES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79388" y="4005263"/>
            <a:ext cx="8569325" cy="674687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Tx/>
              <a:buChar char="•"/>
            </a:pPr>
            <a:r>
              <a:rPr lang="en-GB" b="1">
                <a:solidFill>
                  <a:srgbClr val="FF3300"/>
                </a:solidFill>
              </a:rPr>
              <a:t>   </a:t>
            </a:r>
            <a:r>
              <a:rPr lang="en-GB" sz="2000" b="1">
                <a:solidFill>
                  <a:srgbClr val="FF3300"/>
                </a:solidFill>
              </a:rPr>
              <a:t>Epicenos</a:t>
            </a:r>
            <a:r>
              <a:rPr lang="en-GB">
                <a:solidFill>
                  <a:srgbClr val="000000"/>
                </a:solidFill>
              </a:rPr>
              <a:t>:        </a:t>
            </a:r>
            <a:r>
              <a:rPr lang="en-GB" sz="2000">
                <a:solidFill>
                  <a:srgbClr val="000000"/>
                </a:solidFill>
              </a:rPr>
              <a:t> </a:t>
            </a:r>
            <a:r>
              <a:rPr lang="en-GB" sz="2400">
                <a:solidFill>
                  <a:srgbClr val="000000"/>
                </a:solidFill>
              </a:rPr>
              <a:t>tiene </a:t>
            </a:r>
            <a:r>
              <a:rPr lang="en-GB" sz="2400" u="sng">
                <a:solidFill>
                  <a:srgbClr val="000000"/>
                </a:solidFill>
              </a:rPr>
              <a:t>un género para ambos sexos</a:t>
            </a:r>
            <a:r>
              <a:rPr lang="en-GB" sz="2000">
                <a:solidFill>
                  <a:srgbClr val="000000"/>
                </a:solidFill>
              </a:rPr>
              <a:t>: </a:t>
            </a:r>
          </a:p>
          <a:p>
            <a:r>
              <a:rPr lang="en-GB" sz="2000">
                <a:solidFill>
                  <a:srgbClr val="000000"/>
                </a:solidFill>
              </a:rPr>
              <a:t>			           </a:t>
            </a:r>
            <a:r>
              <a:rPr lang="en-GB" sz="2000" i="1">
                <a:solidFill>
                  <a:srgbClr val="000000"/>
                </a:solidFill>
              </a:rPr>
              <a:t>jirafa, araña, gorila, chimpancé</a:t>
            </a:r>
            <a:r>
              <a:rPr lang="en-GB" i="1">
                <a:solidFill>
                  <a:srgbClr val="000000"/>
                </a:solidFill>
              </a:rPr>
              <a:t>…</a:t>
            </a:r>
            <a:endParaRPr lang="es-ES" i="1">
              <a:solidFill>
                <a:srgbClr val="000000"/>
              </a:solidFill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79388" y="4941888"/>
            <a:ext cx="8675687" cy="38417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Clr>
                <a:srgbClr val="FF3300"/>
              </a:buClr>
              <a:buFont typeface="Arial" charset="0"/>
              <a:buChar char="•"/>
            </a:pPr>
            <a:r>
              <a:rPr lang="en-GB" sz="2000" b="1">
                <a:solidFill>
                  <a:srgbClr val="FF3300"/>
                </a:solidFill>
              </a:rPr>
              <a:t>  Ambiguos</a:t>
            </a:r>
            <a:r>
              <a:rPr lang="en-GB">
                <a:solidFill>
                  <a:srgbClr val="000000"/>
                </a:solidFill>
              </a:rPr>
              <a:t>:  </a:t>
            </a:r>
            <a:r>
              <a:rPr lang="en-GB" sz="2400">
                <a:solidFill>
                  <a:srgbClr val="000000"/>
                </a:solidFill>
              </a:rPr>
              <a:t>son </a:t>
            </a:r>
            <a:r>
              <a:rPr lang="en-GB" sz="2400" u="sng">
                <a:solidFill>
                  <a:srgbClr val="000000"/>
                </a:solidFill>
              </a:rPr>
              <a:t>indistintamente</a:t>
            </a:r>
            <a:r>
              <a:rPr lang="en-GB" sz="2400">
                <a:solidFill>
                  <a:srgbClr val="000000"/>
                </a:solidFill>
              </a:rPr>
              <a:t> masculino/femenino</a:t>
            </a:r>
            <a:r>
              <a:rPr lang="en-GB" sz="2000">
                <a:solidFill>
                  <a:srgbClr val="000000"/>
                </a:solidFill>
              </a:rPr>
              <a:t>: </a:t>
            </a:r>
            <a:r>
              <a:rPr lang="en-GB" sz="2000" i="1">
                <a:solidFill>
                  <a:srgbClr val="000000"/>
                </a:solidFill>
              </a:rPr>
              <a:t>el /la mar</a:t>
            </a:r>
            <a:endParaRPr lang="es-ES" sz="2000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79388" y="5661025"/>
            <a:ext cx="8675687" cy="88741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FF3300"/>
              </a:buClr>
              <a:buFontTx/>
              <a:buChar char="•"/>
            </a:pPr>
            <a:r>
              <a:rPr lang="en-GB" sz="2000" b="1">
                <a:solidFill>
                  <a:srgbClr val="FF3300"/>
                </a:solidFill>
              </a:rPr>
              <a:t> Con morfema gº:   </a:t>
            </a:r>
            <a:r>
              <a:rPr lang="en-GB" sz="2000" b="1">
                <a:solidFill>
                  <a:srgbClr val="009900"/>
                </a:solidFill>
              </a:rPr>
              <a:t>Acabados en vocal-o/-e:</a:t>
            </a:r>
            <a:r>
              <a:rPr lang="en-GB">
                <a:solidFill>
                  <a:srgbClr val="000000"/>
                </a:solidFill>
              </a:rPr>
              <a:t> </a:t>
            </a:r>
            <a:r>
              <a:rPr lang="en-GB" i="1">
                <a:solidFill>
                  <a:srgbClr val="000000"/>
                </a:solidFill>
              </a:rPr>
              <a:t>enfermero-a, presidente-a.</a:t>
            </a:r>
          </a:p>
          <a:p>
            <a:r>
              <a:rPr lang="en-GB">
                <a:solidFill>
                  <a:srgbClr val="000000"/>
                </a:solidFill>
              </a:rPr>
              <a:t>					  </a:t>
            </a:r>
            <a:r>
              <a:rPr lang="en-GB" sz="2000" b="1">
                <a:solidFill>
                  <a:srgbClr val="009900"/>
                </a:solidFill>
              </a:rPr>
              <a:t>Acabados en consonante</a:t>
            </a:r>
            <a:r>
              <a:rPr lang="en-GB">
                <a:solidFill>
                  <a:srgbClr val="000000"/>
                </a:solidFill>
              </a:rPr>
              <a:t>: </a:t>
            </a:r>
            <a:r>
              <a:rPr lang="en-GB" i="1">
                <a:solidFill>
                  <a:srgbClr val="000000"/>
                </a:solidFill>
              </a:rPr>
              <a:t>señor-a, lector-a. </a:t>
            </a:r>
          </a:p>
          <a:p>
            <a:r>
              <a:rPr lang="en-GB">
                <a:solidFill>
                  <a:srgbClr val="000000"/>
                </a:solidFill>
              </a:rPr>
              <a:t>				</a:t>
            </a:r>
            <a:r>
              <a:rPr lang="en-GB" sz="2000" b="1">
                <a:solidFill>
                  <a:srgbClr val="009900"/>
                </a:solidFill>
              </a:rPr>
              <a:t>Terminaciones dif.: -triz, -ina,-isa,-esa</a:t>
            </a:r>
            <a:r>
              <a:rPr lang="en-GB">
                <a:solidFill>
                  <a:srgbClr val="009900"/>
                </a:solidFill>
              </a:rPr>
              <a:t>:</a:t>
            </a:r>
            <a:r>
              <a:rPr lang="en-GB">
                <a:solidFill>
                  <a:srgbClr val="000000"/>
                </a:solidFill>
              </a:rPr>
              <a:t> </a:t>
            </a:r>
            <a:r>
              <a:rPr lang="en-GB" i="1">
                <a:solidFill>
                  <a:srgbClr val="000000"/>
                </a:solidFill>
              </a:rPr>
              <a:t>emperatriz, zarina</a:t>
            </a:r>
            <a:endParaRPr lang="es-E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/>
      <p:bldP spid="9221" grpId="0"/>
      <p:bldP spid="9223" grpId="0" animBg="1"/>
      <p:bldP spid="9224" grpId="0"/>
      <p:bldP spid="9225" grpId="0" animBg="1"/>
      <p:bldP spid="9228" grpId="0" animBg="1"/>
      <p:bldP spid="9229" grpId="0" animBg="1"/>
      <p:bldP spid="92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68313" y="908050"/>
            <a:ext cx="8135937" cy="4572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Clr>
                <a:srgbClr val="00FF00"/>
              </a:buClr>
              <a:buFont typeface="Wingdings" pitchFamily="2" charset="2"/>
              <a:buChar char="q"/>
            </a:pPr>
            <a:r>
              <a:rPr lang="en-GB" sz="2400"/>
              <a:t> </a:t>
            </a:r>
            <a:r>
              <a:rPr lang="en-GB" sz="2400">
                <a:solidFill>
                  <a:srgbClr val="000000"/>
                </a:solidFill>
              </a:rPr>
              <a:t>+</a:t>
            </a:r>
            <a:r>
              <a:rPr lang="en-GB" sz="2400" u="sng">
                <a:solidFill>
                  <a:srgbClr val="000000"/>
                </a:solidFill>
              </a:rPr>
              <a:t> </a:t>
            </a:r>
            <a:r>
              <a:rPr lang="en-GB" sz="2400">
                <a:solidFill>
                  <a:srgbClr val="000000"/>
                </a:solidFill>
              </a:rPr>
              <a:t>–s en los sustantivos acabados en vocal: </a:t>
            </a:r>
            <a:r>
              <a:rPr lang="en-GB" sz="2400" i="1">
                <a:solidFill>
                  <a:srgbClr val="000000"/>
                </a:solidFill>
              </a:rPr>
              <a:t>café/cafés</a:t>
            </a:r>
            <a:endParaRPr lang="es-ES" sz="2400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68313" y="1773238"/>
            <a:ext cx="8207375" cy="7270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buClr>
                <a:srgbClr val="00FF00"/>
              </a:buClr>
              <a:buFont typeface="Wingdings" pitchFamily="2" charset="2"/>
              <a:buChar char="q"/>
            </a:pPr>
            <a:r>
              <a:rPr lang="en-GB" sz="2400"/>
              <a:t>  </a:t>
            </a:r>
            <a:r>
              <a:rPr lang="en-GB" sz="2400">
                <a:solidFill>
                  <a:srgbClr val="000000"/>
                </a:solidFill>
              </a:rPr>
              <a:t>+ –es en los acabados en consonante: cónsul/cónsules.</a:t>
            </a:r>
          </a:p>
          <a:p>
            <a:pPr lvl="1"/>
            <a:r>
              <a:rPr lang="en-GB" sz="2400">
                <a:solidFill>
                  <a:srgbClr val="000000"/>
                </a:solidFill>
              </a:rPr>
              <a:t>                (excepto las palabras extranjeras: </a:t>
            </a:r>
            <a:r>
              <a:rPr lang="en-GB" sz="2400" i="1">
                <a:solidFill>
                  <a:srgbClr val="000000"/>
                </a:solidFill>
              </a:rPr>
              <a:t>chip/chips)</a:t>
            </a:r>
            <a:endParaRPr lang="es-ES" sz="2400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68313" y="2924175"/>
            <a:ext cx="8316912" cy="82232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Clr>
                <a:srgbClr val="00FF00"/>
              </a:buClr>
              <a:buFont typeface="Wingdings" pitchFamily="2" charset="2"/>
              <a:buChar char="q"/>
            </a:pPr>
            <a:r>
              <a:rPr lang="en-GB" sz="2400">
                <a:solidFill>
                  <a:srgbClr val="000000"/>
                </a:solidFill>
              </a:rPr>
              <a:t>  Cambio de artículo en los acabados en –s/-x no agudos.      	La/ las crisis. (También en siglas: </a:t>
            </a:r>
            <a:r>
              <a:rPr lang="en-GB" sz="2400" i="1">
                <a:solidFill>
                  <a:srgbClr val="000000"/>
                </a:solidFill>
              </a:rPr>
              <a:t>Las ONG)</a:t>
            </a:r>
            <a:endParaRPr lang="es-ES" sz="2400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468313" y="4149725"/>
            <a:ext cx="8208962" cy="7270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4">
              <a:buClr>
                <a:srgbClr val="00FF00"/>
              </a:buClr>
              <a:buFont typeface="Wingdings" pitchFamily="2" charset="2"/>
              <a:buChar char="q"/>
            </a:pPr>
            <a:r>
              <a:rPr lang="en-GB" sz="2400">
                <a:solidFill>
                  <a:srgbClr val="000000"/>
                </a:solidFill>
              </a:rPr>
              <a:t>  + –es en los acabados en – y  : ley/ leyes </a:t>
            </a:r>
            <a:r>
              <a:rPr lang="en-GB">
                <a:solidFill>
                  <a:srgbClr val="000000"/>
                </a:solidFill>
              </a:rPr>
              <a:t>(cambia el sonido)     </a:t>
            </a:r>
          </a:p>
          <a:p>
            <a:pPr lvl="1">
              <a:buClr>
                <a:srgbClr val="00FF00"/>
              </a:buClr>
              <a:buFont typeface="Wingdings" pitchFamily="2" charset="2"/>
              <a:buNone/>
            </a:pPr>
            <a:r>
              <a:rPr lang="en-GB" sz="2400">
                <a:solidFill>
                  <a:srgbClr val="000000"/>
                </a:solidFill>
              </a:rPr>
              <a:t>              (Excep: </a:t>
            </a:r>
            <a:r>
              <a:rPr lang="en-GB" sz="2400" i="1">
                <a:solidFill>
                  <a:srgbClr val="000000"/>
                </a:solidFill>
              </a:rPr>
              <a:t>jersey/jerséis, espray/espráis)</a:t>
            </a:r>
            <a:endParaRPr lang="es-ES" sz="2400" i="1">
              <a:solidFill>
                <a:srgbClr val="000000"/>
              </a:solidFill>
            </a:endParaRP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68313" y="5084763"/>
            <a:ext cx="8496300" cy="82232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Clr>
                <a:srgbClr val="00FF00"/>
              </a:buClr>
              <a:buFont typeface="Wingdings" pitchFamily="2" charset="2"/>
              <a:buChar char="q"/>
            </a:pPr>
            <a:r>
              <a:rPr lang="en-GB" sz="2400">
                <a:solidFill>
                  <a:srgbClr val="000000"/>
                </a:solidFill>
              </a:rPr>
              <a:t>   Doble terminación acabados en vocal tónica cerrada (í-</a:t>
            </a:r>
            <a:r>
              <a:rPr lang="en-GB" sz="2400" u="sng">
                <a:solidFill>
                  <a:srgbClr val="000000"/>
                </a:solidFill>
              </a:rPr>
              <a:t>	</a:t>
            </a:r>
            <a:r>
              <a:rPr lang="en-GB" sz="2400">
                <a:solidFill>
                  <a:srgbClr val="000000"/>
                </a:solidFill>
              </a:rPr>
              <a:t>			ú): -s/-es: </a:t>
            </a:r>
            <a:r>
              <a:rPr lang="en-GB" sz="2400" i="1">
                <a:solidFill>
                  <a:srgbClr val="000000"/>
                </a:solidFill>
              </a:rPr>
              <a:t>tabú/tabúes, champús/champúes.</a:t>
            </a:r>
            <a:endParaRPr lang="es-ES" sz="2400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468313" y="6165850"/>
            <a:ext cx="8496300" cy="457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Clr>
                <a:srgbClr val="00FF00"/>
              </a:buClr>
              <a:buFont typeface="Wingdings" pitchFamily="2" charset="2"/>
              <a:buChar char="q"/>
            </a:pPr>
            <a:r>
              <a:rPr lang="en-GB" sz="2400">
                <a:solidFill>
                  <a:srgbClr val="000000"/>
                </a:solidFill>
              </a:rPr>
              <a:t>    Algunos cambian la sílaba</a:t>
            </a:r>
            <a:r>
              <a:rPr lang="en-GB" sz="2400" i="1">
                <a:solidFill>
                  <a:srgbClr val="000000"/>
                </a:solidFill>
              </a:rPr>
              <a:t>: régimen/regímenes, carácter     </a:t>
            </a:r>
            <a:endParaRPr lang="es-ES" sz="2400"/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250825" y="260350"/>
            <a:ext cx="3744913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b="1" u="sng">
                <a:solidFill>
                  <a:srgbClr val="00FF00"/>
                </a:solidFill>
              </a:rPr>
              <a:t>EL NÚMERO</a:t>
            </a:r>
            <a:r>
              <a:rPr lang="en-GB">
                <a:solidFill>
                  <a:srgbClr val="00FF00"/>
                </a:solidFill>
              </a:rPr>
              <a:t> </a:t>
            </a:r>
            <a:endParaRPr lang="es-E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140200" y="188913"/>
            <a:ext cx="45624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b="1">
                <a:solidFill>
                  <a:srgbClr val="FF3300"/>
                </a:solidFill>
              </a:rPr>
              <a:t>Singular</a:t>
            </a:r>
            <a:r>
              <a:rPr lang="en-GB">
                <a:solidFill>
                  <a:srgbClr val="000000"/>
                </a:solidFill>
              </a:rPr>
              <a:t> (uno)</a:t>
            </a:r>
          </a:p>
          <a:p>
            <a:r>
              <a:rPr lang="en-GB" b="1">
                <a:solidFill>
                  <a:srgbClr val="FF3300"/>
                </a:solidFill>
              </a:rPr>
              <a:t>El</a:t>
            </a:r>
            <a:r>
              <a:rPr lang="en-GB">
                <a:solidFill>
                  <a:srgbClr val="000000"/>
                </a:solidFill>
              </a:rPr>
              <a:t> </a:t>
            </a:r>
            <a:r>
              <a:rPr lang="en-GB" b="1">
                <a:solidFill>
                  <a:srgbClr val="FF3300"/>
                </a:solidFill>
              </a:rPr>
              <a:t>plural</a:t>
            </a:r>
            <a:r>
              <a:rPr lang="en-GB">
                <a:solidFill>
                  <a:srgbClr val="000000"/>
                </a:solidFill>
              </a:rPr>
              <a:t> (varios).</a:t>
            </a:r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7" grpId="0" animBg="1"/>
      <p:bldP spid="23558" grpId="0" animBg="1"/>
      <p:bldP spid="23559" grpId="0" animBg="1"/>
      <p:bldP spid="23560" grpId="0" animBg="1"/>
      <p:bldP spid="23561" grpId="0" animBg="1"/>
      <p:bldP spid="23562" grpId="0"/>
      <p:bldP spid="23564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483</Words>
  <PresentationFormat>Presentación en pantalla (4:3)</PresentationFormat>
  <Paragraphs>75</Paragraphs>
  <Slides>8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Arial Unicode MS</vt:lpstr>
      <vt:lpstr>Times New Roman</vt:lpstr>
      <vt:lpstr>Lucida Handwriting</vt:lpstr>
      <vt:lpstr>Wingdings</vt:lpstr>
      <vt:lpstr>Diseño predeterminado</vt:lpstr>
      <vt:lpstr>5. CONOCIMIENTO DE LA LENGUA</vt:lpstr>
      <vt:lpstr>[Esquema]</vt:lpstr>
      <vt:lpstr>EL SINTAGMA NOMINAL (SN) </vt:lpstr>
      <vt:lpstr> 1. Estructura del SN </vt:lpstr>
      <vt:lpstr>2. FUNCIONES DEL SN</vt:lpstr>
      <vt:lpstr>3. El SUSTANTIVO COMO NÚCLEO DEL SN</vt:lpstr>
      <vt:lpstr>3. El SUSTANTIVO SEGÚN LA FORMA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CONOCIMIENTO DE LA LENGUA</dc:title>
  <dc:creator>Francisco</dc:creator>
  <cp:lastModifiedBy>Francisco</cp:lastModifiedBy>
  <cp:revision>3</cp:revision>
  <dcterms:modified xsi:type="dcterms:W3CDTF">2011-11-24T18:49:15Z</dcterms:modified>
</cp:coreProperties>
</file>