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FF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A8F03D-6997-42D2-81CD-BB5D418C49D4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39343C-A135-4250-AEAD-E500E78E6B91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8F3109-ACF5-4B74-B5EB-25E7C7A6E62C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AA8698-995B-44EF-B59A-12E4493AFA9C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C4215-CAFF-47F1-B06C-4508DAE8B153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5144E-03E5-4D82-A8F9-C9E4B7B8F7C7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A6E67-6F6F-4EBF-8167-2E06C8BD3E93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FD60D-A8B6-43F9-9E55-B59AB0054193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4E0C67-9373-4B94-B15D-43AF421751CB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8C4BAA-A0B8-4FBB-B58B-B23C9547668B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CAFF3A-12E0-4AA7-A78B-BCF9DC668B28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_trad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_trad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4CF61C-4C90-43D5-9852-4D312F029BC3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130425"/>
            <a:ext cx="8229600" cy="1470025"/>
          </a:xfrm>
        </p:spPr>
        <p:txBody>
          <a:bodyPr/>
          <a:lstStyle/>
          <a:p>
            <a:pPr algn="l"/>
            <a:r>
              <a:rPr lang="es-ES_tradnl" sz="5400" b="1">
                <a:solidFill>
                  <a:srgbClr val="00FF00"/>
                </a:solidFill>
                <a:latin typeface="Lucida Handwriting" pitchFamily="66" charset="0"/>
              </a:rPr>
              <a:t>4. VOCABULARIO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886200"/>
            <a:ext cx="8915400" cy="1752600"/>
          </a:xfrm>
        </p:spPr>
        <p:txBody>
          <a:bodyPr/>
          <a:lstStyle/>
          <a:p>
            <a:pPr algn="l">
              <a:buFont typeface="Wingdings" pitchFamily="2" charset="2"/>
              <a:buChar char="q"/>
            </a:pPr>
            <a:r>
              <a:rPr lang="es-ES_tradnl" sz="2800" b="1" u="sng">
                <a:solidFill>
                  <a:srgbClr val="009900"/>
                </a:solidFill>
                <a:latin typeface="Lucida Handwriting" pitchFamily="66" charset="0"/>
              </a:rPr>
              <a:t>Teoría: La formación de palabras (II)</a:t>
            </a:r>
            <a:endParaRPr lang="es-ES_tradnl" sz="2800" b="1" u="sng"/>
          </a:p>
          <a:p>
            <a:endParaRPr lang="es-ES_tradnl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487363"/>
          </a:xfrm>
        </p:spPr>
        <p:txBody>
          <a:bodyPr/>
          <a:lstStyle/>
          <a:p>
            <a:pPr algn="l"/>
            <a:r>
              <a:rPr lang="es-ES_tradnl" sz="2800" b="1">
                <a:solidFill>
                  <a:srgbClr val="FF3300"/>
                </a:solidFill>
              </a:rPr>
              <a:t>Procedimientos para formar palabras</a:t>
            </a:r>
            <a:r>
              <a:rPr lang="es-ES_tradnl" sz="2800" b="1">
                <a:solidFill>
                  <a:srgbClr val="FF3300"/>
                </a:solidFill>
                <a:latin typeface="Comic Sans MS" pitchFamily="66" charset="0"/>
              </a:rPr>
              <a:t>: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228600" y="51816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 b="1" u="sng"/>
              <a:t>Tienen más de un lexema</a:t>
            </a:r>
            <a:r>
              <a:rPr lang="es-ES_tradnl"/>
              <a:t>: </a:t>
            </a:r>
            <a:r>
              <a:rPr lang="es-ES_tradnl" b="1" i="1">
                <a:solidFill>
                  <a:schemeClr val="accent2"/>
                </a:solidFill>
              </a:rPr>
              <a:t>saca</a:t>
            </a:r>
            <a:r>
              <a:rPr lang="es-ES_tradnl" i="1">
                <a:solidFill>
                  <a:srgbClr val="FF3300"/>
                </a:solidFill>
              </a:rPr>
              <a:t>corchos</a:t>
            </a:r>
            <a:r>
              <a:rPr lang="es-ES_tradnl" i="1"/>
              <a:t>, </a:t>
            </a:r>
            <a:r>
              <a:rPr lang="es-ES_tradnl" b="1" i="1">
                <a:solidFill>
                  <a:srgbClr val="FF3300"/>
                </a:solidFill>
              </a:rPr>
              <a:t>limpia</a:t>
            </a:r>
            <a:r>
              <a:rPr lang="es-ES_tradnl" b="1" i="1">
                <a:solidFill>
                  <a:schemeClr val="accent2"/>
                </a:solidFill>
              </a:rPr>
              <a:t>cristales</a:t>
            </a:r>
            <a:r>
              <a:rPr lang="es-ES_tradnl" i="1"/>
              <a:t> …</a:t>
            </a:r>
            <a:endParaRPr lang="es-ES_tradnl" b="1" i="1">
              <a:solidFill>
                <a:schemeClr val="accent2"/>
              </a:solidFill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1524000" y="838200"/>
            <a:ext cx="5995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s-ES_tradnl" sz="2400" b="1">
                <a:solidFill>
                  <a:srgbClr val="669900"/>
                </a:solidFill>
              </a:rPr>
              <a:t>Derivación/ Composición / Parasíntesis</a:t>
            </a:r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304800" y="762000"/>
            <a:ext cx="914400" cy="60960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2819400" y="2133600"/>
            <a:ext cx="5334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52400" y="2667000"/>
            <a:ext cx="899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FF3300"/>
                </a:solidFill>
              </a:rPr>
              <a:t> prefijo + Lexema</a:t>
            </a:r>
            <a:r>
              <a:rPr lang="es-ES"/>
              <a:t>   o  </a:t>
            </a:r>
            <a:r>
              <a:rPr lang="es-ES" b="1">
                <a:solidFill>
                  <a:srgbClr val="00FF00"/>
                </a:solidFill>
              </a:rPr>
              <a:t>lexema + sufijo</a:t>
            </a:r>
            <a:r>
              <a:rPr lang="es-ES"/>
              <a:t>: </a:t>
            </a:r>
            <a:r>
              <a:rPr lang="es-ES" b="1" i="1"/>
              <a:t>pre-decir</a:t>
            </a:r>
            <a:r>
              <a:rPr lang="es-ES" i="1"/>
              <a:t> / </a:t>
            </a:r>
            <a:r>
              <a:rPr lang="es-ES" b="1" i="1"/>
              <a:t>frut-ero</a:t>
            </a:r>
            <a:endParaRPr lang="es-ES" b="1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1447800" y="1447800"/>
            <a:ext cx="1752600" cy="466725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2400" b="1">
                <a:solidFill>
                  <a:srgbClr val="669900"/>
                </a:solidFill>
              </a:rPr>
              <a:t>Derivación</a:t>
            </a:r>
            <a:endParaRPr lang="es-ES" sz="2400" b="1">
              <a:solidFill>
                <a:srgbClr val="669900"/>
              </a:solidFill>
            </a:endParaRP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1524000" y="3657600"/>
            <a:ext cx="2122488" cy="466725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2400" b="1">
                <a:solidFill>
                  <a:srgbClr val="669900"/>
                </a:solidFill>
              </a:rPr>
              <a:t>Composición</a:t>
            </a:r>
            <a:endParaRPr lang="es-ES" sz="2400" b="1">
              <a:solidFill>
                <a:srgbClr val="669900"/>
              </a:solidFill>
            </a:endParaRPr>
          </a:p>
        </p:txBody>
      </p:sp>
      <p:sp>
        <p:nvSpPr>
          <p:cNvPr id="5134" name="AutoShape 14"/>
          <p:cNvSpPr>
            <a:spLocks noChangeArrowheads="1"/>
          </p:cNvSpPr>
          <p:nvPr/>
        </p:nvSpPr>
        <p:spPr bwMode="auto">
          <a:xfrm>
            <a:off x="2895600" y="4495800"/>
            <a:ext cx="5334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3962400" y="1447800"/>
            <a:ext cx="1981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FF3300"/>
                </a:solidFill>
              </a:rPr>
              <a:t>Palabras</a:t>
            </a:r>
            <a:r>
              <a:rPr lang="es-ES"/>
              <a:t> </a:t>
            </a:r>
            <a:r>
              <a:rPr lang="es-ES" b="1">
                <a:solidFill>
                  <a:srgbClr val="FF3300"/>
                </a:solidFill>
              </a:rPr>
              <a:t>derivadas</a:t>
            </a:r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3429000" y="1752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4114800" y="3657600"/>
            <a:ext cx="220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b="1">
                <a:solidFill>
                  <a:srgbClr val="FF3300"/>
                </a:solidFill>
              </a:rPr>
              <a:t>Palabras compuestas</a:t>
            </a:r>
            <a:r>
              <a:rPr lang="es-ES_tradnl"/>
              <a:t>:</a:t>
            </a:r>
            <a:endParaRPr lang="es-E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>
            <a:off x="3810000" y="3962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0" y="3124200"/>
            <a:ext cx="9036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b="1">
                <a:solidFill>
                  <a:srgbClr val="00FF00"/>
                </a:solidFill>
              </a:rPr>
              <a:t>   prefijo + lexema + sufijo</a:t>
            </a:r>
            <a:r>
              <a:rPr lang="es-ES"/>
              <a:t> (existe en la lengua sin alguno de ellos: im</a:t>
            </a:r>
            <a:r>
              <a:rPr lang="es-ES" b="1"/>
              <a:t>pos</a:t>
            </a:r>
            <a:r>
              <a:rPr lang="es-ES"/>
              <a:t>ible /</a:t>
            </a:r>
            <a:r>
              <a:rPr lang="es-ES" b="1"/>
              <a:t>posible</a:t>
            </a:r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0" y="5638800"/>
            <a:ext cx="805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b="1"/>
              <a:t>   Raíces prefijas o sufijas del latín o griego</a:t>
            </a:r>
            <a:r>
              <a:rPr lang="es-ES_tradnl"/>
              <a:t>: </a:t>
            </a:r>
            <a:r>
              <a:rPr lang="es-ES_tradnl" b="1">
                <a:solidFill>
                  <a:srgbClr val="FF3300"/>
                </a:solidFill>
              </a:rPr>
              <a:t>poli</a:t>
            </a:r>
            <a:r>
              <a:rPr lang="es-ES_tradnl" b="1" i="1">
                <a:solidFill>
                  <a:schemeClr val="accent2"/>
                </a:solidFill>
              </a:rPr>
              <a:t>semia</a:t>
            </a:r>
            <a:r>
              <a:rPr lang="es-ES_tradnl"/>
              <a:t>, </a:t>
            </a:r>
            <a:r>
              <a:rPr lang="es-ES_tradnl">
                <a:solidFill>
                  <a:srgbClr val="FF3300"/>
                </a:solidFill>
              </a:rPr>
              <a:t>neur</a:t>
            </a:r>
            <a:r>
              <a:rPr lang="es-ES_tradnl" b="1" i="1">
                <a:solidFill>
                  <a:schemeClr val="accent2"/>
                </a:solidFill>
              </a:rPr>
              <a:t>algia</a:t>
            </a:r>
            <a:r>
              <a:rPr lang="es-ES_tradnl"/>
              <a:t>,</a:t>
            </a:r>
            <a:r>
              <a:rPr lang="es-ES_tradnl" i="1">
                <a:solidFill>
                  <a:schemeClr val="accent2"/>
                </a:solidFill>
              </a:rPr>
              <a:t> </a:t>
            </a:r>
            <a:r>
              <a:rPr lang="es-ES_tradnl" b="1" i="1">
                <a:solidFill>
                  <a:schemeClr val="accent2"/>
                </a:solidFill>
              </a:rPr>
              <a:t>ot</a:t>
            </a:r>
            <a:r>
              <a:rPr lang="es-ES_tradnl" b="1">
                <a:solidFill>
                  <a:srgbClr val="FF3300"/>
                </a:solidFill>
              </a:rPr>
              <a:t>itis</a:t>
            </a:r>
            <a:r>
              <a:rPr lang="es-ES_tradnl"/>
              <a:t>…</a:t>
            </a:r>
            <a:endParaRPr lang="es-ES"/>
          </a:p>
        </p:txBody>
      </p:sp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0" y="6096000"/>
            <a:ext cx="8934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 </a:t>
            </a:r>
            <a:r>
              <a:rPr lang="es-ES_tradnl" b="1"/>
              <a:t>Agrupaciones fijas de palabras</a:t>
            </a:r>
            <a:r>
              <a:rPr lang="es-ES_tradnl"/>
              <a:t> con un sentido unitario: </a:t>
            </a:r>
            <a:r>
              <a:rPr lang="es-ES_tradnl" b="1" i="1">
                <a:solidFill>
                  <a:schemeClr val="accent2"/>
                </a:solidFill>
              </a:rPr>
              <a:t>coche cama, hombre rana</a:t>
            </a:r>
            <a:endParaRPr lang="es-ES" b="1" i="1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1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6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2" grpId="1"/>
      <p:bldP spid="5125" grpId="0"/>
      <p:bldP spid="5125" grpId="1"/>
      <p:bldP spid="5127" grpId="0"/>
      <p:bldP spid="5127" grpId="1"/>
      <p:bldP spid="5129" grpId="0" animBg="1"/>
      <p:bldP spid="5130" grpId="0" animBg="1"/>
      <p:bldP spid="5131" grpId="0"/>
      <p:bldP spid="5131" grpId="1"/>
      <p:bldP spid="5132" grpId="0" animBg="1"/>
      <p:bldP spid="5132" grpId="1" animBg="1"/>
      <p:bldP spid="5133" grpId="0" animBg="1"/>
      <p:bldP spid="5133" grpId="1" animBg="1"/>
      <p:bldP spid="5134" grpId="0" animBg="1"/>
      <p:bldP spid="5135" grpId="0"/>
      <p:bldP spid="5135" grpId="1"/>
      <p:bldP spid="5136" grpId="0" animBg="1"/>
      <p:bldP spid="5137" grpId="0"/>
      <p:bldP spid="5137" grpId="1"/>
      <p:bldP spid="5138" grpId="0" animBg="1"/>
      <p:bldP spid="5140" grpId="0"/>
      <p:bldP spid="5140" grpId="1"/>
      <p:bldP spid="5142" grpId="0"/>
      <p:bldP spid="51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7620000" cy="1219200"/>
          </a:xfrm>
          <a:noFill/>
          <a:ln/>
        </p:spPr>
        <p:txBody>
          <a:bodyPr/>
          <a:lstStyle/>
          <a:p>
            <a:r>
              <a:rPr lang="es-ES_tradnl" sz="2400" b="1"/>
              <a:t>Más de un lexema + prefijos o sufijos: </a:t>
            </a:r>
            <a:r>
              <a:rPr lang="es-ES_tradnl" sz="2400"/>
              <a:t>       				</a:t>
            </a:r>
            <a:r>
              <a:rPr lang="es-ES_tradnl" sz="2400" i="1">
                <a:solidFill>
                  <a:srgbClr val="FF3300"/>
                </a:solidFill>
              </a:rPr>
              <a:t>pica</a:t>
            </a:r>
            <a:r>
              <a:rPr lang="es-ES_tradnl" sz="2400" i="1">
                <a:solidFill>
                  <a:schemeClr val="accent2"/>
                </a:solidFill>
              </a:rPr>
              <a:t>pedr</a:t>
            </a:r>
            <a:r>
              <a:rPr lang="es-ES_tradnl" sz="2400" i="1" u="sng"/>
              <a:t>ero</a:t>
            </a:r>
            <a:r>
              <a:rPr lang="es-ES_tradnl" sz="2400" i="1"/>
              <a:t>, </a:t>
            </a:r>
            <a:r>
              <a:rPr lang="es-ES_tradnl" sz="2400" i="1">
                <a:solidFill>
                  <a:srgbClr val="FF3300"/>
                </a:solidFill>
              </a:rPr>
              <a:t>quince</a:t>
            </a:r>
            <a:r>
              <a:rPr lang="es-ES_tradnl" sz="2400" i="1">
                <a:solidFill>
                  <a:schemeClr val="accent2"/>
                </a:solidFill>
              </a:rPr>
              <a:t>añ</a:t>
            </a:r>
            <a:r>
              <a:rPr lang="es-ES_tradnl" sz="2400" i="1" u="sng"/>
              <a:t>ero.</a:t>
            </a:r>
            <a:r>
              <a:rPr lang="es-ES_tradnl" sz="2400"/>
              <a:t> 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38200" y="685800"/>
            <a:ext cx="1990725" cy="466725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2400" b="1">
                <a:solidFill>
                  <a:srgbClr val="669900"/>
                </a:solidFill>
              </a:rPr>
              <a:t>Parasíntesis</a:t>
            </a:r>
            <a:endParaRPr lang="es-ES" sz="2400" b="1">
              <a:solidFill>
                <a:srgbClr val="669900"/>
              </a:solidFill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657600" y="609600"/>
            <a:ext cx="441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b="1">
                <a:solidFill>
                  <a:srgbClr val="FF3300"/>
                </a:solidFill>
              </a:rPr>
              <a:t>Palabras parasintéticas</a:t>
            </a:r>
            <a:endParaRPr lang="es-ES" sz="2400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3048000" y="914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33400" y="3505200"/>
            <a:ext cx="8382000" cy="180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s-ES_tradnl" sz="2400" b="1"/>
              <a:t>  Prefijo + lexema + sufijo</a:t>
            </a:r>
            <a:r>
              <a:rPr lang="es-ES_tradnl" sz="2400"/>
              <a:t> </a:t>
            </a:r>
          </a:p>
          <a:p>
            <a:pPr>
              <a:spcBef>
                <a:spcPct val="20000"/>
              </a:spcBef>
            </a:pPr>
            <a:r>
              <a:rPr lang="es-ES_tradnl" sz="2400"/>
              <a:t>si </a:t>
            </a:r>
            <a:r>
              <a:rPr lang="es-ES_tradnl" sz="2400" b="1"/>
              <a:t>prefijo+ lexema o </a:t>
            </a:r>
            <a:r>
              <a:rPr lang="es-ES_tradnl" sz="2400"/>
              <a:t>lexema + sufijo no existe en la lengua:     			</a:t>
            </a:r>
            <a:r>
              <a:rPr lang="es-ES_tradnl" sz="2400" i="1" u="sng">
                <a:solidFill>
                  <a:srgbClr val="FF3300"/>
                </a:solidFill>
              </a:rPr>
              <a:t>en</a:t>
            </a:r>
            <a:r>
              <a:rPr lang="es-ES_tradnl" sz="2400" b="1" i="1"/>
              <a:t>suc</a:t>
            </a:r>
            <a:r>
              <a:rPr lang="es-ES_tradnl" sz="2400" i="1"/>
              <a:t>i</a:t>
            </a:r>
            <a:r>
              <a:rPr lang="es-ES_tradnl" sz="2400" i="1" u="sng">
                <a:solidFill>
                  <a:schemeClr val="accent2"/>
                </a:solidFill>
              </a:rPr>
              <a:t>ar</a:t>
            </a:r>
            <a:r>
              <a:rPr lang="es-ES_tradnl" sz="2400" i="1"/>
              <a:t>, </a:t>
            </a:r>
            <a:r>
              <a:rPr lang="es-ES_tradnl" sz="2400" i="1" u="sng">
                <a:solidFill>
                  <a:srgbClr val="FF3300"/>
                </a:solidFill>
              </a:rPr>
              <a:t>des</a:t>
            </a:r>
            <a:r>
              <a:rPr lang="es-ES_tradnl" sz="2400" b="1" i="1"/>
              <a:t>nat</a:t>
            </a:r>
            <a:r>
              <a:rPr lang="es-ES_tradnl" sz="2400" i="1" u="sng">
                <a:solidFill>
                  <a:schemeClr val="accent2"/>
                </a:solidFill>
              </a:rPr>
              <a:t>ado</a:t>
            </a:r>
            <a:r>
              <a:rPr lang="es-ES_tradnl" sz="2400" i="1"/>
              <a:t>.*suciar, *natado</a:t>
            </a:r>
          </a:p>
          <a:p>
            <a:pPr>
              <a:spcBef>
                <a:spcPct val="50000"/>
              </a:spcBef>
            </a:pPr>
            <a:endParaRPr lang="es-ES" sz="2400"/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2057400" y="1295400"/>
            <a:ext cx="5334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/>
      <p:bldP spid="6149" grpId="0" animBg="1"/>
      <p:bldP spid="6149" grpId="1" animBg="1"/>
      <p:bldP spid="6150" grpId="0"/>
      <p:bldP spid="6150" grpId="1"/>
      <p:bldP spid="6151" grpId="0" animBg="1"/>
      <p:bldP spid="6152" grpId="0"/>
      <p:bldP spid="6153" grpId="0" animBg="1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133</Words>
  <Application>Microsoft PowerPoint</Application>
  <PresentationFormat>Presentación en pantalla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Lucida Handwriting</vt:lpstr>
      <vt:lpstr>Wingdings</vt:lpstr>
      <vt:lpstr>Comic Sans MS</vt:lpstr>
      <vt:lpstr>Diseño predeterminado</vt:lpstr>
      <vt:lpstr>4. VOCABULARIO</vt:lpstr>
      <vt:lpstr>Procedimientos para formar palabras: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Francisco</dc:creator>
  <cp:lastModifiedBy>Francisco</cp:lastModifiedBy>
  <cp:revision>7</cp:revision>
  <cp:lastPrinted>1601-01-01T00:00:00Z</cp:lastPrinted>
  <dcterms:created xsi:type="dcterms:W3CDTF">1601-01-01T00:00:00Z</dcterms:created>
  <dcterms:modified xsi:type="dcterms:W3CDTF">2011-11-24T18:48:17Z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