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B8C7C-7BCF-43BE-A92B-DD6FEBFA65E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D54C0-5F03-445C-881D-35F0110EFE5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AFA4C-7F58-4AEA-9572-CD529EFB64A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04B0D-787B-4821-8543-D1CE76DF656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C3BF5-D6D3-4935-9122-526536FDF18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9184F-2988-4123-B88A-D25E9F0712F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CFAFF-9807-4EFB-A9BF-07E161C7A1D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CEE09-0A99-42DF-B487-86B7B39613E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22274-E433-4182-8BF2-48F25058235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0169D-26DE-4786-8D02-3AA8A9E62C9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0D641-BEE9-4D52-B992-54C92E64301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BA3FAD01-9117-439F-ADDC-E1D259411C08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130425"/>
            <a:ext cx="8153400" cy="1470025"/>
          </a:xfrm>
          <a:ln/>
        </p:spPr>
        <p:txBody>
          <a:bodyPr/>
          <a:lstStyle/>
          <a:p>
            <a:pPr algn="l"/>
            <a:r>
              <a:rPr lang="es-ES_tradnl" b="1">
                <a:solidFill>
                  <a:srgbClr val="009900"/>
                </a:solidFill>
              </a:rPr>
              <a:t>6. ORTOGRAFÍA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886200"/>
            <a:ext cx="8991600" cy="1752600"/>
          </a:xfrm>
        </p:spPr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ES_tradnl" sz="2800" b="1" u="sng">
                <a:solidFill>
                  <a:srgbClr val="009900"/>
                </a:solidFill>
              </a:rPr>
              <a:t>Teoría: acentuación diptongos/triptongos/hiatos</a:t>
            </a:r>
            <a:endParaRPr lang="es-ES_tradnl" sz="3600" b="1">
              <a:solidFill>
                <a:srgbClr val="009900"/>
              </a:solidFill>
              <a:latin typeface="Lucida Handwriting" pitchFamily="66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>
                <a:solidFill>
                  <a:srgbClr val="009900"/>
                </a:solidFill>
                <a:latin typeface="Comic Sans MS" pitchFamily="66" charset="0"/>
              </a:rPr>
              <a:t>[REPASO]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s-ES" sz="2800" b="1">
                <a:solidFill>
                  <a:srgbClr val="FF3300"/>
                </a:solidFill>
              </a:rPr>
              <a:t> TIPOS DE VOCALES</a:t>
            </a:r>
          </a:p>
          <a:p>
            <a:pPr algn="just"/>
            <a:endParaRPr lang="es-ES" sz="1800">
              <a:solidFill>
                <a:srgbClr val="FF3300"/>
              </a:solidFill>
            </a:endParaRPr>
          </a:p>
          <a:p>
            <a:pPr lvl="2" algn="just">
              <a:buFont typeface="Wingdings" pitchFamily="2" charset="2"/>
              <a:buChar char="q"/>
            </a:pPr>
            <a:r>
              <a:rPr lang="es-ES" sz="1800"/>
              <a:t>Las vocales </a:t>
            </a:r>
            <a:r>
              <a:rPr lang="es-ES" sz="1800" b="1">
                <a:solidFill>
                  <a:srgbClr val="009900"/>
                </a:solidFill>
              </a:rPr>
              <a:t>fuertes o abiertas</a:t>
            </a:r>
            <a:r>
              <a:rPr lang="es-ES" sz="1800"/>
              <a:t> son:   </a:t>
            </a:r>
            <a:r>
              <a:rPr lang="es-ES" sz="1800" b="1"/>
              <a:t> a,    e ,   o</a:t>
            </a:r>
            <a:r>
              <a:rPr lang="es-ES" sz="1800"/>
              <a:t>.</a:t>
            </a:r>
          </a:p>
          <a:p>
            <a:pPr lvl="2" algn="just">
              <a:buFont typeface="Wingdings" pitchFamily="2" charset="2"/>
              <a:buChar char="q"/>
            </a:pPr>
            <a:endParaRPr lang="es-ES" sz="1800"/>
          </a:p>
          <a:p>
            <a:pPr lvl="2" algn="just">
              <a:buFont typeface="Wingdings" pitchFamily="2" charset="2"/>
              <a:buChar char="q"/>
            </a:pPr>
            <a:r>
              <a:rPr lang="es-ES" sz="1800"/>
              <a:t>Las vocales </a:t>
            </a:r>
            <a:r>
              <a:rPr lang="es-ES" sz="1800" b="1">
                <a:solidFill>
                  <a:srgbClr val="009900"/>
                </a:solidFill>
              </a:rPr>
              <a:t>débiles o cerradas</a:t>
            </a:r>
            <a:r>
              <a:rPr lang="es-ES" sz="1800"/>
              <a:t> son:    </a:t>
            </a:r>
            <a:r>
              <a:rPr lang="es-ES" sz="1800" b="1"/>
              <a:t>i,    u.</a:t>
            </a:r>
          </a:p>
          <a:p>
            <a:pPr algn="just">
              <a:buFont typeface="Wingdings" pitchFamily="2" charset="2"/>
              <a:buNone/>
            </a:pPr>
            <a:r>
              <a:rPr lang="es-ES" sz="2800"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Char char="q"/>
            </a:pPr>
            <a:r>
              <a:rPr lang="es-ES" sz="2800">
                <a:solidFill>
                  <a:srgbClr val="FF3300"/>
                </a:solidFill>
                <a:cs typeface="Times New Roman" pitchFamily="18" charset="0"/>
              </a:rPr>
              <a:t> AGRUPACIÓN DE VOCALES</a:t>
            </a:r>
          </a:p>
          <a:p>
            <a:pPr lvl="2" algn="just">
              <a:buFont typeface="Wingdings" pitchFamily="2" charset="2"/>
              <a:buChar char="q"/>
            </a:pPr>
            <a:r>
              <a:rPr lang="es-ES" sz="2000" b="1">
                <a:solidFill>
                  <a:srgbClr val="009900"/>
                </a:solidFill>
              </a:rPr>
              <a:t>DIPTONGO</a:t>
            </a:r>
          </a:p>
          <a:p>
            <a:pPr lvl="2" algn="just">
              <a:buFont typeface="Wingdings" pitchFamily="2" charset="2"/>
              <a:buChar char="q"/>
            </a:pPr>
            <a:r>
              <a:rPr lang="es-ES" sz="2000" b="1">
                <a:solidFill>
                  <a:srgbClr val="009900"/>
                </a:solidFill>
              </a:rPr>
              <a:t>TRIPTONGO</a:t>
            </a:r>
          </a:p>
          <a:p>
            <a:pPr lvl="2" algn="just">
              <a:buFont typeface="Wingdings" pitchFamily="2" charset="2"/>
              <a:buChar char="q"/>
            </a:pPr>
            <a:r>
              <a:rPr lang="es-ES" sz="2000" b="1">
                <a:solidFill>
                  <a:srgbClr val="009900"/>
                </a:solidFill>
              </a:rPr>
              <a:t>HIATO</a:t>
            </a:r>
          </a:p>
          <a:p>
            <a:pPr algn="just">
              <a:buFontTx/>
              <a:buNone/>
            </a:pPr>
            <a:endParaRPr lang="es-ES" sz="2400">
              <a:solidFill>
                <a:srgbClr val="009900"/>
              </a:solidFill>
            </a:endParaRPr>
          </a:p>
          <a:p>
            <a:endParaRPr lang="es-ES_tradnl" sz="1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s-ES_tradnl">
                <a:solidFill>
                  <a:srgbClr val="009900"/>
                </a:solidFill>
              </a:rPr>
              <a:t>1. DIPTONGO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029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_tradnl" sz="2800" b="1">
                <a:solidFill>
                  <a:srgbClr val="FF3300"/>
                </a:solidFill>
              </a:rPr>
              <a:t>Definición</a:t>
            </a:r>
            <a:r>
              <a:rPr lang="es-ES_tradnl" sz="2400"/>
              <a:t>:</a:t>
            </a:r>
          </a:p>
          <a:p>
            <a:pPr lvl="1">
              <a:buFont typeface="Wingdings" pitchFamily="2" charset="2"/>
              <a:buNone/>
            </a:pPr>
            <a:r>
              <a:rPr lang="es-ES_tradnl" sz="2000"/>
              <a:t> unión de dos vocales pronunciadas en  una misma sílaba.</a:t>
            </a:r>
          </a:p>
          <a:p>
            <a:pPr lvl="1"/>
            <a:r>
              <a:rPr lang="es-ES_tradnl" sz="2400" b="1">
                <a:solidFill>
                  <a:srgbClr val="009900"/>
                </a:solidFill>
              </a:rPr>
              <a:t>Vocal abierta (a,e,o) + cerrada átona (i,u)</a:t>
            </a:r>
            <a:r>
              <a:rPr lang="es-ES_tradnl" sz="2400"/>
              <a:t> y    				          viceversa: </a:t>
            </a:r>
            <a:r>
              <a:rPr lang="es-ES_tradnl" sz="2400" i="1"/>
              <a:t>aire, bien, bueno</a:t>
            </a:r>
          </a:p>
          <a:p>
            <a:pPr lvl="1"/>
            <a:r>
              <a:rPr lang="es-ES_tradnl" sz="2400" b="1">
                <a:solidFill>
                  <a:srgbClr val="009900"/>
                </a:solidFill>
              </a:rPr>
              <a:t>Vocales cerradas distintas</a:t>
            </a:r>
            <a:r>
              <a:rPr lang="es-ES_tradnl" sz="2400"/>
              <a:t> (i, u): </a:t>
            </a:r>
            <a:r>
              <a:rPr lang="es-ES_tradnl" sz="2400" i="1"/>
              <a:t>ruido, jesuita</a:t>
            </a:r>
            <a:r>
              <a:rPr lang="es-ES_tradnl" sz="2400"/>
              <a:t>.</a:t>
            </a:r>
          </a:p>
          <a:p>
            <a:pPr lvl="1"/>
            <a:endParaRPr lang="es-ES_tradnl" sz="2400"/>
          </a:p>
          <a:p>
            <a:pPr>
              <a:buFont typeface="Wingdings" pitchFamily="2" charset="2"/>
              <a:buChar char="q"/>
            </a:pPr>
            <a:r>
              <a:rPr lang="es-ES_tradnl" sz="2800" b="1">
                <a:solidFill>
                  <a:srgbClr val="FF3300"/>
                </a:solidFill>
              </a:rPr>
              <a:t>Acentuación según reglas generales</a:t>
            </a:r>
            <a:r>
              <a:rPr lang="es-ES_tradnl" sz="2800"/>
              <a:t>: </a:t>
            </a:r>
          </a:p>
          <a:p>
            <a:pPr lvl="1">
              <a:buFontTx/>
              <a:buChar char="-"/>
            </a:pPr>
            <a:r>
              <a:rPr lang="es-ES_tradnl" sz="2400" u="sng"/>
              <a:t>Tilde en la vocal abierta</a:t>
            </a:r>
            <a:r>
              <a:rPr lang="es-ES_tradnl" sz="2400"/>
              <a:t> si son a + c: </a:t>
            </a:r>
            <a:r>
              <a:rPr lang="es-ES_tradnl" sz="2400" i="1"/>
              <a:t>ciento</a:t>
            </a:r>
            <a:r>
              <a:rPr lang="es-ES_tradnl" sz="2400"/>
              <a:t>, </a:t>
            </a:r>
            <a:r>
              <a:rPr lang="es-ES_tradnl" sz="2400" i="1"/>
              <a:t>acabaréis</a:t>
            </a:r>
            <a:r>
              <a:rPr lang="es-ES_tradnl" sz="2400"/>
              <a:t> </a:t>
            </a:r>
          </a:p>
          <a:p>
            <a:pPr lvl="1">
              <a:buFontTx/>
              <a:buChar char="-"/>
            </a:pPr>
            <a:r>
              <a:rPr lang="es-ES_tradnl" sz="2400" u="sng"/>
              <a:t>Tilde en la última vocal cerrada </a:t>
            </a:r>
            <a:r>
              <a:rPr lang="es-ES_tradnl" sz="2400"/>
              <a:t>si son dos cerradas: 						          </a:t>
            </a:r>
            <a:r>
              <a:rPr lang="es-ES_tradnl" sz="2400" i="1"/>
              <a:t>jesuítico, casuística</a:t>
            </a:r>
            <a:r>
              <a:rPr lang="es-ES_tradnl" sz="2400"/>
              <a:t>.</a:t>
            </a:r>
          </a:p>
          <a:p>
            <a:pPr lvl="1">
              <a:buFontTx/>
              <a:buNone/>
            </a:pPr>
            <a:r>
              <a:rPr lang="es-ES_tradnl" sz="2400"/>
              <a:t>[La </a:t>
            </a:r>
            <a:r>
              <a:rPr lang="es-ES_tradnl" sz="2400" b="1"/>
              <a:t>h intercalada no impide el diptongo</a:t>
            </a:r>
            <a:r>
              <a:rPr lang="es-ES_tradnl" sz="2400"/>
              <a:t>: </a:t>
            </a:r>
            <a:r>
              <a:rPr lang="es-ES_tradnl" sz="2400" i="1"/>
              <a:t>ahumados.</a:t>
            </a:r>
            <a:r>
              <a:rPr lang="es-ES_tradnl" sz="2400"/>
              <a:t>]</a:t>
            </a:r>
            <a:endParaRPr lang="es-ES_tradnl" sz="2400" i="1"/>
          </a:p>
          <a:p>
            <a:pPr>
              <a:buFont typeface="Wingdings" pitchFamily="2" charset="2"/>
              <a:buNone/>
            </a:pPr>
            <a:endParaRPr lang="es-ES_tradnl"/>
          </a:p>
          <a:p>
            <a:pPr lvl="1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_tradnl">
                <a:solidFill>
                  <a:srgbClr val="009900"/>
                </a:solidFill>
              </a:rPr>
              <a:t>2. TRIPTONGO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_tradnl" b="1">
                <a:solidFill>
                  <a:srgbClr val="FF3300"/>
                </a:solidFill>
              </a:rPr>
              <a:t>Definición</a:t>
            </a:r>
            <a:r>
              <a:rPr lang="es-ES_tradnl"/>
              <a:t>: es la unión de tres vocales pronunciadas en una misma sílaba.</a:t>
            </a:r>
          </a:p>
          <a:p>
            <a:pPr lvl="1"/>
            <a:r>
              <a:rPr lang="es-ES_tradnl" sz="3200" b="1">
                <a:solidFill>
                  <a:srgbClr val="009900"/>
                </a:solidFill>
              </a:rPr>
              <a:t>Vocal cerrada </a:t>
            </a:r>
            <a:r>
              <a:rPr lang="es-ES_tradnl" sz="3200"/>
              <a:t>(i, u) + </a:t>
            </a:r>
            <a:r>
              <a:rPr lang="es-ES_tradnl" sz="3200" b="1">
                <a:solidFill>
                  <a:srgbClr val="009900"/>
                </a:solidFill>
              </a:rPr>
              <a:t>abierta </a:t>
            </a:r>
            <a:r>
              <a:rPr lang="es-ES_tradnl" sz="3200"/>
              <a:t>(a, e, o)</a:t>
            </a:r>
            <a:r>
              <a:rPr lang="es-ES_tradnl" sz="3200" b="1">
                <a:solidFill>
                  <a:srgbClr val="009900"/>
                </a:solidFill>
              </a:rPr>
              <a:t> +   					cerrada átona </a:t>
            </a:r>
            <a:r>
              <a:rPr lang="es-ES_tradnl" sz="3200"/>
              <a:t>(i, u)</a:t>
            </a:r>
            <a:r>
              <a:rPr lang="es-ES_tradnl" sz="3200">
                <a:solidFill>
                  <a:srgbClr val="009900"/>
                </a:solidFill>
              </a:rPr>
              <a:t>: 			    </a:t>
            </a:r>
            <a:r>
              <a:rPr lang="es-ES_tradnl" sz="3200" i="1"/>
              <a:t>averigüéis, miau, actuéis. </a:t>
            </a:r>
          </a:p>
          <a:p>
            <a:pPr>
              <a:buFont typeface="Wingdings" pitchFamily="2" charset="2"/>
              <a:buChar char="q"/>
            </a:pPr>
            <a:r>
              <a:rPr lang="es-ES_tradnl" b="1">
                <a:solidFill>
                  <a:srgbClr val="FF3300"/>
                </a:solidFill>
              </a:rPr>
              <a:t>Acentuación según reglas generales</a:t>
            </a:r>
            <a:r>
              <a:rPr lang="es-ES_tradnl"/>
              <a:t>: </a:t>
            </a:r>
          </a:p>
          <a:p>
            <a:pPr lvl="1">
              <a:buFontTx/>
              <a:buChar char="-"/>
            </a:pPr>
            <a:r>
              <a:rPr lang="es-ES_tradnl" sz="3200" b="1" u="sng">
                <a:solidFill>
                  <a:srgbClr val="009900"/>
                </a:solidFill>
              </a:rPr>
              <a:t>Tilde en la vocal abierta</a:t>
            </a:r>
            <a:r>
              <a:rPr lang="es-ES_tradnl" sz="3200"/>
              <a:t>: </a:t>
            </a:r>
            <a:r>
              <a:rPr lang="es-ES_tradnl" sz="3200" i="1"/>
              <a:t>diferenciáis, 						  buey. </a:t>
            </a:r>
          </a:p>
          <a:p>
            <a:pPr>
              <a:buFont typeface="Wingdings" pitchFamily="2" charset="2"/>
              <a:buNone/>
            </a:pPr>
            <a:endParaRPr lang="es-ES_tradnl" i="1"/>
          </a:p>
          <a:p>
            <a:pPr lvl="1"/>
            <a:endParaRPr lang="es-ES_tradnl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l"/>
            <a:r>
              <a:rPr lang="es-ES_tradnl">
                <a:solidFill>
                  <a:srgbClr val="009900"/>
                </a:solidFill>
                <a:latin typeface="Comic Sans MS" pitchFamily="66" charset="0"/>
              </a:rPr>
              <a:t>3</a:t>
            </a:r>
            <a:r>
              <a:rPr lang="es-ES_tradnl">
                <a:solidFill>
                  <a:srgbClr val="009900"/>
                </a:solidFill>
              </a:rPr>
              <a:t>. HIATO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334000"/>
          </a:xfrm>
        </p:spPr>
        <p:txBody>
          <a:bodyPr/>
          <a:lstStyle/>
          <a:p>
            <a:pPr marL="609600" indent="-609600">
              <a:buFont typeface="Wingdings" pitchFamily="2" charset="2"/>
              <a:buChar char="q"/>
            </a:pPr>
            <a:r>
              <a:rPr lang="es-ES_tradnl" sz="2800" b="1">
                <a:solidFill>
                  <a:srgbClr val="FF3300"/>
                </a:solidFill>
              </a:rPr>
              <a:t>Definición</a:t>
            </a:r>
            <a:r>
              <a:rPr lang="es-ES_tradnl" sz="2400"/>
              <a:t>: es la</a:t>
            </a:r>
            <a:r>
              <a:rPr lang="es-ES_tradnl"/>
              <a:t> </a:t>
            </a:r>
            <a:r>
              <a:rPr lang="es-ES_tradnl" sz="2400"/>
              <a:t> sucesión de vocales pronunciadas en 		      distintas. Hay tres casos:</a:t>
            </a:r>
          </a:p>
          <a:p>
            <a:pPr marL="609600" indent="-609600">
              <a:buFont typeface="Wingdings" pitchFamily="2" charset="2"/>
              <a:buChar char="q"/>
            </a:pPr>
            <a:r>
              <a:rPr lang="es-ES_tradnl" sz="2800" b="1">
                <a:solidFill>
                  <a:srgbClr val="FF3300"/>
                </a:solidFill>
              </a:rPr>
              <a:t>3 Casos</a:t>
            </a:r>
            <a:r>
              <a:rPr lang="es-ES_tradnl" sz="2800">
                <a:solidFill>
                  <a:srgbClr val="FF3300"/>
                </a:solidFill>
              </a:rPr>
              <a:t>:</a:t>
            </a:r>
          </a:p>
          <a:p>
            <a:pPr marL="990600" lvl="1" indent="-533400">
              <a:buFontTx/>
              <a:buAutoNum type="arabicPeriod"/>
            </a:pPr>
            <a:r>
              <a:rPr lang="es-ES_tradnl" sz="2400" b="1">
                <a:solidFill>
                  <a:srgbClr val="009900"/>
                </a:solidFill>
              </a:rPr>
              <a:t>Vocales iguales juntas: </a:t>
            </a:r>
            <a:r>
              <a:rPr lang="es-ES_tradnl" sz="2400" i="1"/>
              <a:t>friísimo, dehesa.</a:t>
            </a:r>
          </a:p>
          <a:p>
            <a:pPr marL="990600" lvl="1" indent="-533400">
              <a:buFontTx/>
              <a:buAutoNum type="arabicPeriod"/>
            </a:pPr>
            <a:r>
              <a:rPr lang="es-ES_tradnl" sz="2400" b="1">
                <a:solidFill>
                  <a:srgbClr val="009900"/>
                </a:solidFill>
              </a:rPr>
              <a:t>Vocales abiertas distintas:</a:t>
            </a:r>
            <a:r>
              <a:rPr lang="es-ES_tradnl" sz="2400"/>
              <a:t> aé</a:t>
            </a:r>
            <a:r>
              <a:rPr lang="es-ES_tradnl" sz="2400" i="1"/>
              <a:t>reo, caótico</a:t>
            </a:r>
            <a:r>
              <a:rPr lang="es-ES_tradnl" sz="2400"/>
              <a:t>, </a:t>
            </a:r>
            <a:r>
              <a:rPr lang="es-ES_tradnl" sz="2400" i="1"/>
              <a:t>teatro</a:t>
            </a:r>
            <a:r>
              <a:rPr lang="es-ES_tradnl" sz="2400"/>
              <a:t>.</a:t>
            </a:r>
          </a:p>
          <a:p>
            <a:pPr marL="990600" lvl="1" indent="-533400">
              <a:buFontTx/>
              <a:buAutoNum type="arabicPeriod"/>
            </a:pPr>
            <a:r>
              <a:rPr lang="es-ES_tradnl" sz="2400" b="1">
                <a:solidFill>
                  <a:srgbClr val="009900"/>
                </a:solidFill>
              </a:rPr>
              <a:t>Vocal abierta átona + cerrada tónica: </a:t>
            </a:r>
            <a:r>
              <a:rPr lang="es-ES_tradnl" sz="2400" i="1"/>
              <a:t>tenía, decías.</a:t>
            </a:r>
            <a:endParaRPr lang="es-ES_tradnl" sz="2400" b="1">
              <a:solidFill>
                <a:srgbClr val="009900"/>
              </a:solidFill>
            </a:endParaRPr>
          </a:p>
          <a:p>
            <a:pPr marL="609600" indent="-609600">
              <a:buFont typeface="Wingdings" pitchFamily="2" charset="2"/>
              <a:buChar char="q"/>
            </a:pPr>
            <a:r>
              <a:rPr lang="es-ES_tradnl" sz="2800" b="1">
                <a:solidFill>
                  <a:srgbClr val="FF3300"/>
                </a:solidFill>
              </a:rPr>
              <a:t>Acentuación según reglas generales</a:t>
            </a:r>
            <a:r>
              <a:rPr lang="es-ES_tradnl" sz="2800"/>
              <a:t>: </a:t>
            </a:r>
          </a:p>
          <a:p>
            <a:pPr marL="990600" lvl="1" indent="-533400">
              <a:buFontTx/>
              <a:buNone/>
            </a:pPr>
            <a:r>
              <a:rPr lang="es-ES_tradnl" sz="2400" b="1">
                <a:solidFill>
                  <a:srgbClr val="009900"/>
                </a:solidFill>
              </a:rPr>
              <a:t>- Los dos primeros casos siguen las </a:t>
            </a:r>
            <a:r>
              <a:rPr lang="es-ES_tradnl" sz="2400" b="1" u="sng">
                <a:solidFill>
                  <a:srgbClr val="FF3300"/>
                </a:solidFill>
              </a:rPr>
              <a:t>reglas general</a:t>
            </a:r>
            <a:r>
              <a:rPr lang="es-ES_tradnl" sz="2400" b="1">
                <a:solidFill>
                  <a:srgbClr val="009900"/>
                </a:solidFill>
              </a:rPr>
              <a:t>:</a:t>
            </a:r>
          </a:p>
          <a:p>
            <a:pPr marL="1371600" lvl="2" indent="-457200">
              <a:buFontTx/>
              <a:buNone/>
            </a:pPr>
            <a:r>
              <a:rPr lang="es-ES_tradnl" i="1"/>
              <a:t>     Caos, caótico, friísimo, dehesa</a:t>
            </a:r>
            <a:r>
              <a:rPr lang="es-ES_tradnl" sz="2000" i="1"/>
              <a:t>.</a:t>
            </a:r>
            <a:endParaRPr lang="es-ES_tradnl" sz="2000" b="1">
              <a:solidFill>
                <a:srgbClr val="009900"/>
              </a:solidFill>
            </a:endParaRPr>
          </a:p>
          <a:p>
            <a:pPr marL="990600" lvl="1" indent="-533400">
              <a:buFont typeface="Wingdings" pitchFamily="2" charset="2"/>
              <a:buNone/>
            </a:pPr>
            <a:r>
              <a:rPr lang="es-ES_tradnl" sz="2400" b="1">
                <a:solidFill>
                  <a:srgbClr val="009900"/>
                </a:solidFill>
              </a:rPr>
              <a:t>- Vocal abierta átona + cerrada tónica:</a:t>
            </a:r>
            <a:r>
              <a:rPr lang="es-ES_tradnl" sz="2400"/>
              <a:t> tilde en la </a:t>
            </a:r>
            <a:r>
              <a:rPr lang="es-ES_tradnl" sz="2400" b="1" u="sng">
                <a:solidFill>
                  <a:srgbClr val="FF3300"/>
                </a:solidFill>
              </a:rPr>
              <a:t>cerrada</a:t>
            </a:r>
            <a:r>
              <a:rPr lang="es-ES_tradnl" sz="2400"/>
              <a:t> aunque no siga la regla general: </a:t>
            </a:r>
            <a:r>
              <a:rPr lang="es-ES_tradnl" sz="2400" i="1"/>
              <a:t>maíz, vía, tío, ríes.</a:t>
            </a:r>
          </a:p>
          <a:p>
            <a:pPr marL="609600" indent="-609600">
              <a:buFont typeface="Wingdings" pitchFamily="2" charset="2"/>
              <a:buNone/>
            </a:pPr>
            <a:endParaRPr lang="es-ES_tradnl"/>
          </a:p>
          <a:p>
            <a:pPr marL="990600" lvl="1" indent="-533400"/>
            <a:endParaRPr lang="es-ES_tradnl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pPr algn="l"/>
            <a:r>
              <a:rPr lang="es-ES_tradnl" sz="3200" b="1">
                <a:solidFill>
                  <a:srgbClr val="009900"/>
                </a:solidFill>
              </a:rPr>
              <a:t>4. ACENTUACIÓN EN EXTRANJERISMOS</a:t>
            </a:r>
            <a:endParaRPr lang="es-ES" sz="3200" b="1">
              <a:solidFill>
                <a:srgbClr val="0099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2800" b="1">
                <a:solidFill>
                  <a:srgbClr val="FF3300"/>
                </a:solidFill>
              </a:rPr>
              <a:t>Palabras con ortografía original: </a:t>
            </a:r>
            <a:r>
              <a:rPr lang="es-ES" sz="2800"/>
              <a:t>mantienen la </a:t>
            </a:r>
            <a:r>
              <a:rPr lang="es-ES" sz="2800" u="sng"/>
              <a:t>acentuación de origen</a:t>
            </a:r>
            <a:r>
              <a:rPr lang="es-ES" sz="2800"/>
              <a:t>: </a:t>
            </a:r>
            <a:r>
              <a:rPr lang="es-ES" sz="2800" i="1"/>
              <a:t>Molière.</a:t>
            </a:r>
          </a:p>
          <a:p>
            <a:pPr>
              <a:buFont typeface="Wingdings" pitchFamily="2" charset="2"/>
              <a:buNone/>
            </a:pPr>
            <a:endParaRPr lang="es-ES" sz="2800" i="1"/>
          </a:p>
          <a:p>
            <a:pPr>
              <a:buFont typeface="Wingdings" pitchFamily="2" charset="2"/>
              <a:buChar char="q"/>
            </a:pPr>
            <a:r>
              <a:rPr lang="es-ES" sz="2800" b="1">
                <a:solidFill>
                  <a:srgbClr val="FF3300"/>
                </a:solidFill>
              </a:rPr>
              <a:t>Palabras con ortografía adaptada</a:t>
            </a:r>
            <a:r>
              <a:rPr lang="es-ES" sz="2800"/>
              <a:t>: siguen las </a:t>
            </a:r>
            <a:r>
              <a:rPr lang="es-ES" sz="2800" u="sng"/>
              <a:t>reglas generales</a:t>
            </a:r>
            <a:r>
              <a:rPr lang="es-ES" sz="2800"/>
              <a:t>: </a:t>
            </a:r>
            <a:r>
              <a:rPr lang="es-ES" sz="2800" i="1"/>
              <a:t>estándar, eslogan.</a:t>
            </a:r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144</Words>
  <Application>Microsoft PowerPoint</Application>
  <PresentationFormat>Presentación en pantalla 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Lucida Handwriting</vt:lpstr>
      <vt:lpstr>Wingdings</vt:lpstr>
      <vt:lpstr>Comic Sans MS</vt:lpstr>
      <vt:lpstr>Times New Roman</vt:lpstr>
      <vt:lpstr>Diseño predeterminado</vt:lpstr>
      <vt:lpstr>6. ORTOGRAFÍA</vt:lpstr>
      <vt:lpstr>[REPASO]</vt:lpstr>
      <vt:lpstr>1. DIPTONGO</vt:lpstr>
      <vt:lpstr>2. TRIPTONGO</vt:lpstr>
      <vt:lpstr>3. HIATO</vt:lpstr>
      <vt:lpstr>4. ACENTUACIÓN EN EXTRANJERISMOS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</dc:creator>
  <cp:lastModifiedBy>Francisco</cp:lastModifiedBy>
  <cp:revision>7</cp:revision>
  <cp:lastPrinted>1601-01-01T00:00:00Z</cp:lastPrinted>
  <dcterms:created xsi:type="dcterms:W3CDTF">1601-01-01T00:00:00Z</dcterms:created>
  <dcterms:modified xsi:type="dcterms:W3CDTF">2011-11-24T18:50:34Z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