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handoutMasterIdLst>
    <p:handoutMasterId r:id="rId33"/>
  </p:handoutMasterIdLst>
  <p:sldIdLst>
    <p:sldId id="264" r:id="rId2"/>
    <p:sldId id="257" r:id="rId3"/>
    <p:sldId id="282" r:id="rId4"/>
    <p:sldId id="283" r:id="rId5"/>
    <p:sldId id="299" r:id="rId6"/>
    <p:sldId id="300" r:id="rId7"/>
    <p:sldId id="275" r:id="rId8"/>
    <p:sldId id="276" r:id="rId9"/>
    <p:sldId id="277" r:id="rId10"/>
    <p:sldId id="294" r:id="rId11"/>
    <p:sldId id="284" r:id="rId12"/>
    <p:sldId id="285" r:id="rId13"/>
    <p:sldId id="296" r:id="rId14"/>
    <p:sldId id="286" r:id="rId15"/>
    <p:sldId id="278" r:id="rId16"/>
    <p:sldId id="279" r:id="rId17"/>
    <p:sldId id="287" r:id="rId18"/>
    <p:sldId id="288" r:id="rId19"/>
    <p:sldId id="289" r:id="rId20"/>
    <p:sldId id="295" r:id="rId21"/>
    <p:sldId id="290" r:id="rId22"/>
    <p:sldId id="291" r:id="rId23"/>
    <p:sldId id="280" r:id="rId24"/>
    <p:sldId id="262" r:id="rId25"/>
    <p:sldId id="263" r:id="rId26"/>
    <p:sldId id="297" r:id="rId27"/>
    <p:sldId id="298" r:id="rId28"/>
    <p:sldId id="256" r:id="rId29"/>
    <p:sldId id="292" r:id="rId30"/>
    <p:sldId id="293" r:id="rId31"/>
  </p:sldIdLst>
  <p:sldSz cx="10287000" cy="6858000" type="35mm"/>
  <p:notesSz cx="10020300" cy="6888163"/>
  <p:defaultTextStyle>
    <a:defPPr>
      <a:defRPr lang="es-E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71" d="100"/>
          <a:sy n="71" d="100"/>
        </p:scale>
        <p:origin x="-522" y="-108"/>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4341813" cy="382588"/>
          </a:xfrm>
          <a:prstGeom prst="rect">
            <a:avLst/>
          </a:prstGeom>
          <a:noFill/>
          <a:ln w="9525">
            <a:noFill/>
            <a:miter lim="800000"/>
            <a:headEnd/>
            <a:tailEnd/>
          </a:ln>
          <a:effectLst/>
        </p:spPr>
        <p:txBody>
          <a:bodyPr vert="horz" wrap="square" lIns="96611" tIns="48306" rIns="96611" bIns="48306" numCol="1" anchor="t" anchorCtr="0" compatLnSpc="1">
            <a:prstTxWarp prst="textNoShape">
              <a:avLst/>
            </a:prstTxWarp>
          </a:bodyPr>
          <a:lstStyle>
            <a:lvl1pPr defTabSz="966788">
              <a:defRPr sz="1300"/>
            </a:lvl1pPr>
          </a:lstStyle>
          <a:p>
            <a:endParaRPr lang="es-ES"/>
          </a:p>
        </p:txBody>
      </p:sp>
      <p:sp>
        <p:nvSpPr>
          <p:cNvPr id="74755" name="Rectangle 3"/>
          <p:cNvSpPr>
            <a:spLocks noGrp="1" noChangeArrowheads="1"/>
          </p:cNvSpPr>
          <p:nvPr>
            <p:ph type="dt" sz="quarter" idx="1"/>
          </p:nvPr>
        </p:nvSpPr>
        <p:spPr bwMode="auto">
          <a:xfrm>
            <a:off x="5678488" y="0"/>
            <a:ext cx="4341812" cy="382588"/>
          </a:xfrm>
          <a:prstGeom prst="rect">
            <a:avLst/>
          </a:prstGeom>
          <a:noFill/>
          <a:ln w="9525">
            <a:noFill/>
            <a:miter lim="800000"/>
            <a:headEnd/>
            <a:tailEnd/>
          </a:ln>
          <a:effectLst/>
        </p:spPr>
        <p:txBody>
          <a:bodyPr vert="horz" wrap="square" lIns="96611" tIns="48306" rIns="96611" bIns="48306" numCol="1" anchor="t" anchorCtr="0" compatLnSpc="1">
            <a:prstTxWarp prst="textNoShape">
              <a:avLst/>
            </a:prstTxWarp>
          </a:bodyPr>
          <a:lstStyle>
            <a:lvl1pPr algn="r" defTabSz="966788">
              <a:defRPr sz="1300"/>
            </a:lvl1pPr>
          </a:lstStyle>
          <a:p>
            <a:endParaRPr lang="es-ES"/>
          </a:p>
        </p:txBody>
      </p:sp>
      <p:sp>
        <p:nvSpPr>
          <p:cNvPr id="74756" name="Rectangle 4"/>
          <p:cNvSpPr>
            <a:spLocks noGrp="1" noChangeArrowheads="1"/>
          </p:cNvSpPr>
          <p:nvPr>
            <p:ph type="ftr" sz="quarter" idx="2"/>
          </p:nvPr>
        </p:nvSpPr>
        <p:spPr bwMode="auto">
          <a:xfrm>
            <a:off x="0" y="6505575"/>
            <a:ext cx="4341813" cy="382588"/>
          </a:xfrm>
          <a:prstGeom prst="rect">
            <a:avLst/>
          </a:prstGeom>
          <a:noFill/>
          <a:ln w="9525">
            <a:noFill/>
            <a:miter lim="800000"/>
            <a:headEnd/>
            <a:tailEnd/>
          </a:ln>
          <a:effectLst/>
        </p:spPr>
        <p:txBody>
          <a:bodyPr vert="horz" wrap="square" lIns="96611" tIns="48306" rIns="96611" bIns="48306" numCol="1" anchor="b" anchorCtr="0" compatLnSpc="1">
            <a:prstTxWarp prst="textNoShape">
              <a:avLst/>
            </a:prstTxWarp>
          </a:bodyPr>
          <a:lstStyle>
            <a:lvl1pPr defTabSz="966788">
              <a:defRPr sz="1300"/>
            </a:lvl1pPr>
          </a:lstStyle>
          <a:p>
            <a:endParaRPr lang="es-ES"/>
          </a:p>
        </p:txBody>
      </p:sp>
      <p:sp>
        <p:nvSpPr>
          <p:cNvPr id="74757" name="Rectangle 5"/>
          <p:cNvSpPr>
            <a:spLocks noGrp="1" noChangeArrowheads="1"/>
          </p:cNvSpPr>
          <p:nvPr>
            <p:ph type="sldNum" sz="quarter" idx="3"/>
          </p:nvPr>
        </p:nvSpPr>
        <p:spPr bwMode="auto">
          <a:xfrm>
            <a:off x="5678488" y="6505575"/>
            <a:ext cx="4341812" cy="382588"/>
          </a:xfrm>
          <a:prstGeom prst="rect">
            <a:avLst/>
          </a:prstGeom>
          <a:noFill/>
          <a:ln w="9525">
            <a:noFill/>
            <a:miter lim="800000"/>
            <a:headEnd/>
            <a:tailEnd/>
          </a:ln>
          <a:effectLst/>
        </p:spPr>
        <p:txBody>
          <a:bodyPr vert="horz" wrap="square" lIns="96611" tIns="48306" rIns="96611" bIns="48306" numCol="1" anchor="b" anchorCtr="0" compatLnSpc="1">
            <a:prstTxWarp prst="textNoShape">
              <a:avLst/>
            </a:prstTxWarp>
          </a:bodyPr>
          <a:lstStyle>
            <a:lvl1pPr algn="r" defTabSz="966788">
              <a:defRPr sz="1300"/>
            </a:lvl1pPr>
          </a:lstStyle>
          <a:p>
            <a:fld id="{4A082C68-6AFE-459E-8E7F-C9FF196A4FFD}"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41813" cy="344488"/>
          </a:xfrm>
          <a:prstGeom prst="rect">
            <a:avLst/>
          </a:prstGeom>
          <a:noFill/>
          <a:ln w="9525">
            <a:noFill/>
            <a:miter lim="800000"/>
            <a:headEnd/>
            <a:tailEnd/>
          </a:ln>
          <a:effectLst/>
        </p:spPr>
        <p:txBody>
          <a:bodyPr vert="horz" wrap="square" lIns="96611" tIns="48306" rIns="96611" bIns="48306" numCol="1" anchor="t" anchorCtr="0" compatLnSpc="1">
            <a:prstTxWarp prst="textNoShape">
              <a:avLst/>
            </a:prstTxWarp>
          </a:bodyPr>
          <a:lstStyle>
            <a:lvl1pPr defTabSz="966788">
              <a:defRPr sz="1300">
                <a:latin typeface="Times New Roman" charset="0"/>
              </a:defRPr>
            </a:lvl1pPr>
          </a:lstStyle>
          <a:p>
            <a:endParaRPr lang="es-ES"/>
          </a:p>
        </p:txBody>
      </p:sp>
      <p:sp>
        <p:nvSpPr>
          <p:cNvPr id="4099" name="Rectangle 3"/>
          <p:cNvSpPr>
            <a:spLocks noGrp="1" noChangeArrowheads="1"/>
          </p:cNvSpPr>
          <p:nvPr>
            <p:ph type="dt" idx="1"/>
          </p:nvPr>
        </p:nvSpPr>
        <p:spPr bwMode="auto">
          <a:xfrm>
            <a:off x="5678488" y="0"/>
            <a:ext cx="4341812" cy="344488"/>
          </a:xfrm>
          <a:prstGeom prst="rect">
            <a:avLst/>
          </a:prstGeom>
          <a:noFill/>
          <a:ln w="9525">
            <a:noFill/>
            <a:miter lim="800000"/>
            <a:headEnd/>
            <a:tailEnd/>
          </a:ln>
          <a:effectLst/>
        </p:spPr>
        <p:txBody>
          <a:bodyPr vert="horz" wrap="square" lIns="96611" tIns="48306" rIns="96611" bIns="48306" numCol="1" anchor="t" anchorCtr="0" compatLnSpc="1">
            <a:prstTxWarp prst="textNoShape">
              <a:avLst/>
            </a:prstTxWarp>
          </a:bodyPr>
          <a:lstStyle>
            <a:lvl1pPr algn="r" defTabSz="966788">
              <a:defRPr sz="1300">
                <a:latin typeface="Times New Roman" charset="0"/>
              </a:defRPr>
            </a:lvl1pPr>
          </a:lstStyle>
          <a:p>
            <a:endParaRPr lang="es-ES"/>
          </a:p>
        </p:txBody>
      </p:sp>
      <p:sp>
        <p:nvSpPr>
          <p:cNvPr id="4100" name="Rectangle 4"/>
          <p:cNvSpPr>
            <a:spLocks noChangeArrowheads="1" noTextEdit="1"/>
          </p:cNvSpPr>
          <p:nvPr>
            <p:ph type="sldImg" idx="2"/>
          </p:nvPr>
        </p:nvSpPr>
        <p:spPr bwMode="auto">
          <a:xfrm>
            <a:off x="3073400" y="515938"/>
            <a:ext cx="3871913" cy="2582862"/>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1336675" y="3271838"/>
            <a:ext cx="7346950" cy="3100387"/>
          </a:xfrm>
          <a:prstGeom prst="rect">
            <a:avLst/>
          </a:prstGeom>
          <a:noFill/>
          <a:ln w="9525">
            <a:noFill/>
            <a:miter lim="800000"/>
            <a:headEnd/>
            <a:tailEnd/>
          </a:ln>
          <a:effectLst/>
        </p:spPr>
        <p:txBody>
          <a:bodyPr vert="horz" wrap="square" lIns="96611" tIns="48306" rIns="96611" bIns="48306"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2" name="Rectangle 6"/>
          <p:cNvSpPr>
            <a:spLocks noGrp="1" noChangeArrowheads="1"/>
          </p:cNvSpPr>
          <p:nvPr>
            <p:ph type="ftr" sz="quarter" idx="4"/>
          </p:nvPr>
        </p:nvSpPr>
        <p:spPr bwMode="auto">
          <a:xfrm>
            <a:off x="0" y="6543675"/>
            <a:ext cx="4341813" cy="344488"/>
          </a:xfrm>
          <a:prstGeom prst="rect">
            <a:avLst/>
          </a:prstGeom>
          <a:noFill/>
          <a:ln w="9525">
            <a:noFill/>
            <a:miter lim="800000"/>
            <a:headEnd/>
            <a:tailEnd/>
          </a:ln>
          <a:effectLst/>
        </p:spPr>
        <p:txBody>
          <a:bodyPr vert="horz" wrap="square" lIns="96611" tIns="48306" rIns="96611" bIns="48306" numCol="1" anchor="b" anchorCtr="0" compatLnSpc="1">
            <a:prstTxWarp prst="textNoShape">
              <a:avLst/>
            </a:prstTxWarp>
          </a:bodyPr>
          <a:lstStyle>
            <a:lvl1pPr defTabSz="966788">
              <a:defRPr sz="1300">
                <a:latin typeface="Times New Roman" charset="0"/>
              </a:defRPr>
            </a:lvl1pPr>
          </a:lstStyle>
          <a:p>
            <a:endParaRPr lang="es-ES"/>
          </a:p>
        </p:txBody>
      </p:sp>
      <p:sp>
        <p:nvSpPr>
          <p:cNvPr id="4103" name="Rectangle 7"/>
          <p:cNvSpPr>
            <a:spLocks noGrp="1" noChangeArrowheads="1"/>
          </p:cNvSpPr>
          <p:nvPr>
            <p:ph type="sldNum" sz="quarter" idx="5"/>
          </p:nvPr>
        </p:nvSpPr>
        <p:spPr bwMode="auto">
          <a:xfrm>
            <a:off x="5678488" y="6543675"/>
            <a:ext cx="4341812" cy="344488"/>
          </a:xfrm>
          <a:prstGeom prst="rect">
            <a:avLst/>
          </a:prstGeom>
          <a:noFill/>
          <a:ln w="9525">
            <a:noFill/>
            <a:miter lim="800000"/>
            <a:headEnd/>
            <a:tailEnd/>
          </a:ln>
          <a:effectLst/>
        </p:spPr>
        <p:txBody>
          <a:bodyPr vert="horz" wrap="square" lIns="96611" tIns="48306" rIns="96611" bIns="48306" numCol="1" anchor="b" anchorCtr="0" compatLnSpc="1">
            <a:prstTxWarp prst="textNoShape">
              <a:avLst/>
            </a:prstTxWarp>
          </a:bodyPr>
          <a:lstStyle>
            <a:lvl1pPr algn="r" defTabSz="966788">
              <a:defRPr sz="1300">
                <a:latin typeface="Times New Roman" charset="0"/>
              </a:defRPr>
            </a:lvl1pPr>
          </a:lstStyle>
          <a:p>
            <a:fld id="{25C878AF-7271-4536-90FF-A712461B5822}"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B923A5-6A8B-46AF-BE99-13BE6AE4084B}" type="slidenum">
              <a:rPr lang="es-ES"/>
              <a:pPr/>
              <a:t>2</a:t>
            </a:fld>
            <a:endParaRPr lang="es-ES"/>
          </a:p>
        </p:txBody>
      </p:sp>
      <p:sp>
        <p:nvSpPr>
          <p:cNvPr id="5122" name="1 Marcador de imagen de diapositiva"/>
          <p:cNvSpPr>
            <a:spLocks noGrp="1" noRot="1" noChangeAspect="1" noTextEdit="1"/>
          </p:cNvSpPr>
          <p:nvPr>
            <p:ph type="sldImg"/>
          </p:nvPr>
        </p:nvSpPr>
        <p:spPr bwMode="auto">
          <a:xfrm>
            <a:off x="3073400" y="515938"/>
            <a:ext cx="3871913" cy="2582862"/>
          </a:xfrm>
          <a:prstGeom prst="rect">
            <a:avLst/>
          </a:prstGeom>
          <a:solidFill>
            <a:srgbClr val="FFFFFF"/>
          </a:solidFill>
          <a:ln>
            <a:solidFill>
              <a:srgbClr val="000000"/>
            </a:solidFill>
            <a:miter lim="800000"/>
            <a:headEnd/>
            <a:tailEnd/>
          </a:ln>
        </p:spPr>
      </p:sp>
      <p:sp>
        <p:nvSpPr>
          <p:cNvPr id="5123" name="2 Marcador de notas"/>
          <p:cNvSpPr>
            <a:spLocks noGrp="1"/>
          </p:cNvSpPr>
          <p:nvPr>
            <p:ph type="body" idx="1"/>
          </p:nvPr>
        </p:nvSpPr>
        <p:spPr bwMode="auto">
          <a:xfrm>
            <a:off x="1001713" y="3271838"/>
            <a:ext cx="8016875" cy="3100387"/>
          </a:xfrm>
          <a:prstGeom prst="rect">
            <a:avLst/>
          </a:prstGeom>
          <a:noFill/>
          <a:ln>
            <a:solidFill>
              <a:srgbClr val="000000"/>
            </a:solidFill>
            <a:miter lim="800000"/>
            <a:headEnd/>
            <a:tailEnd/>
          </a:ln>
        </p:spPr>
        <p:txBody>
          <a:bodyPr lIns="96611" tIns="48306" rIns="96611" bIns="48306"/>
          <a:lstStyle/>
          <a:p>
            <a:endParaRPr lang="es-ES"/>
          </a:p>
        </p:txBody>
      </p:sp>
      <p:sp>
        <p:nvSpPr>
          <p:cNvPr id="5124" name="3 Marcador de número de diapositiva"/>
          <p:cNvSpPr txBox="1">
            <a:spLocks noGrp="1"/>
          </p:cNvSpPr>
          <p:nvPr/>
        </p:nvSpPr>
        <p:spPr bwMode="auto">
          <a:xfrm>
            <a:off x="5676900" y="6542088"/>
            <a:ext cx="4341813" cy="344487"/>
          </a:xfrm>
          <a:prstGeom prst="rect">
            <a:avLst/>
          </a:prstGeom>
          <a:noFill/>
          <a:ln w="9525">
            <a:noFill/>
            <a:miter lim="800000"/>
            <a:headEnd/>
            <a:tailEnd/>
          </a:ln>
        </p:spPr>
        <p:txBody>
          <a:bodyPr lIns="96611" tIns="48306" rIns="96611" bIns="48306" anchor="b"/>
          <a:lstStyle/>
          <a:p>
            <a:pPr algn="r" defTabSz="966788" eaLnBrk="0" hangingPunct="0"/>
            <a:fld id="{7A31C7AB-B19C-4651-93F3-F47118A81FE2}" type="slidenum">
              <a:rPr lang="es-ES" sz="1300">
                <a:latin typeface="Times" charset="0"/>
              </a:rPr>
              <a:pPr algn="r" defTabSz="966788" eaLnBrk="0" hangingPunct="0"/>
              <a:t>2</a:t>
            </a:fld>
            <a:endParaRPr lang="es-ES" sz="13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DC0EB-4548-433A-A7D2-401562F08CEF}" type="slidenum">
              <a:rPr lang="es-ES"/>
              <a:pPr/>
              <a:t>24</a:t>
            </a:fld>
            <a:endParaRPr lang="es-ES"/>
          </a:p>
        </p:txBody>
      </p:sp>
      <p:sp>
        <p:nvSpPr>
          <p:cNvPr id="15362" name="Rectangle 2"/>
          <p:cNvSpPr>
            <a:spLocks noChangeArrowheads="1" noTextEdit="1"/>
          </p:cNvSpPr>
          <p:nvPr>
            <p:ph type="sldImg"/>
          </p:nvPr>
        </p:nvSpPr>
        <p:spPr bwMode="auto">
          <a:xfrm>
            <a:off x="3073400" y="515938"/>
            <a:ext cx="3871913" cy="2582862"/>
          </a:xfrm>
          <a:prstGeom prst="rect">
            <a:avLst/>
          </a:prstGeom>
          <a:solidFill>
            <a:srgbClr val="FFFFFF"/>
          </a:solidFill>
          <a:ln>
            <a:solidFill>
              <a:srgbClr val="000000"/>
            </a:solidFill>
            <a:miter lim="800000"/>
            <a:headEnd/>
            <a:tailEnd/>
          </a:ln>
        </p:spPr>
      </p:sp>
      <p:sp>
        <p:nvSpPr>
          <p:cNvPr id="15363" name="Rectangle 3"/>
          <p:cNvSpPr>
            <a:spLocks noChangeArrowheads="1"/>
          </p:cNvSpPr>
          <p:nvPr>
            <p:ph type="body" idx="1"/>
          </p:nvPr>
        </p:nvSpPr>
        <p:spPr bwMode="auto">
          <a:xfrm>
            <a:off x="1001713" y="3271838"/>
            <a:ext cx="8016875" cy="3100387"/>
          </a:xfrm>
          <a:prstGeom prst="rect">
            <a:avLst/>
          </a:prstGeom>
          <a:solidFill>
            <a:srgbClr val="FFFFFF"/>
          </a:solidFill>
          <a:ln>
            <a:solidFill>
              <a:srgbClr val="000000"/>
            </a:solidFill>
            <a:miter lim="800000"/>
            <a:headEnd/>
            <a:tailEnd/>
          </a:ln>
        </p:spPr>
        <p:txBody>
          <a:bodyPr lIns="96611" tIns="48306" rIns="96611" bIns="48306"/>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1E720-A73C-42FB-82A3-A6053B08F3B8}" type="slidenum">
              <a:rPr lang="es-ES"/>
              <a:pPr/>
              <a:t>25</a:t>
            </a:fld>
            <a:endParaRPr lang="es-ES"/>
          </a:p>
        </p:txBody>
      </p:sp>
      <p:sp>
        <p:nvSpPr>
          <p:cNvPr id="17410" name="Rectangle 2"/>
          <p:cNvSpPr>
            <a:spLocks noChangeArrowheads="1" noTextEdit="1"/>
          </p:cNvSpPr>
          <p:nvPr>
            <p:ph type="sldImg"/>
          </p:nvPr>
        </p:nvSpPr>
        <p:spPr bwMode="auto">
          <a:xfrm>
            <a:off x="3073400" y="515938"/>
            <a:ext cx="3871913" cy="2582862"/>
          </a:xfrm>
          <a:prstGeom prst="rect">
            <a:avLst/>
          </a:prstGeom>
          <a:solidFill>
            <a:srgbClr val="FFFFFF"/>
          </a:solidFill>
          <a:ln>
            <a:solidFill>
              <a:srgbClr val="000000"/>
            </a:solidFill>
            <a:miter lim="800000"/>
            <a:headEnd/>
            <a:tailEnd/>
          </a:ln>
        </p:spPr>
      </p:sp>
      <p:sp>
        <p:nvSpPr>
          <p:cNvPr id="17411" name="Rectangle 3"/>
          <p:cNvSpPr>
            <a:spLocks noChangeArrowheads="1"/>
          </p:cNvSpPr>
          <p:nvPr>
            <p:ph type="body" idx="1"/>
          </p:nvPr>
        </p:nvSpPr>
        <p:spPr bwMode="auto">
          <a:xfrm>
            <a:off x="1001713" y="3271838"/>
            <a:ext cx="8016875" cy="3100387"/>
          </a:xfrm>
          <a:prstGeom prst="rect">
            <a:avLst/>
          </a:prstGeom>
          <a:solidFill>
            <a:srgbClr val="FFFFFF"/>
          </a:solidFill>
          <a:ln>
            <a:solidFill>
              <a:srgbClr val="000000"/>
            </a:solidFill>
            <a:miter lim="800000"/>
            <a:headEnd/>
            <a:tailEnd/>
          </a:ln>
        </p:spPr>
        <p:txBody>
          <a:bodyPr lIns="96611" tIns="48306" rIns="96611" bIns="48306"/>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0"/>
            <a:ext cx="10287000" cy="6858000"/>
            <a:chOff x="0" y="0"/>
            <a:chExt cx="5760" cy="4320"/>
          </a:xfrm>
        </p:grpSpPr>
        <p:grpSp>
          <p:nvGrpSpPr>
            <p:cNvPr id="59395" name="Group 3"/>
            <p:cNvGrpSpPr>
              <a:grpSpLocks/>
            </p:cNvGrpSpPr>
            <p:nvPr/>
          </p:nvGrpSpPr>
          <p:grpSpPr bwMode="auto">
            <a:xfrm>
              <a:off x="0" y="0"/>
              <a:ext cx="5760" cy="4320"/>
              <a:chOff x="0" y="0"/>
              <a:chExt cx="5760" cy="4320"/>
            </a:xfrm>
          </p:grpSpPr>
          <p:sp>
            <p:nvSpPr>
              <p:cNvPr id="59396"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s-ES"/>
              </a:p>
            </p:txBody>
          </p:sp>
          <p:grpSp>
            <p:nvGrpSpPr>
              <p:cNvPr id="59397" name="Group 5"/>
              <p:cNvGrpSpPr>
                <a:grpSpLocks/>
              </p:cNvGrpSpPr>
              <p:nvPr userDrawn="1"/>
            </p:nvGrpSpPr>
            <p:grpSpPr bwMode="auto">
              <a:xfrm>
                <a:off x="0" y="0"/>
                <a:ext cx="5760" cy="4320"/>
                <a:chOff x="0" y="0"/>
                <a:chExt cx="5760" cy="4320"/>
              </a:xfrm>
            </p:grpSpPr>
            <p:sp>
              <p:nvSpPr>
                <p:cNvPr id="5939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39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0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1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2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3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4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4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4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4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4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4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4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4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944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grpSp>
          <p:sp>
            <p:nvSpPr>
              <p:cNvPr id="59449"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s-ES"/>
              </a:p>
            </p:txBody>
          </p:sp>
        </p:grpSp>
        <p:grpSp>
          <p:nvGrpSpPr>
            <p:cNvPr id="59450" name="Group 58"/>
            <p:cNvGrpSpPr>
              <a:grpSpLocks/>
            </p:cNvGrpSpPr>
            <p:nvPr userDrawn="1"/>
          </p:nvGrpSpPr>
          <p:grpSpPr bwMode="auto">
            <a:xfrm>
              <a:off x="3" y="559"/>
              <a:ext cx="4192" cy="1796"/>
              <a:chOff x="3" y="559"/>
              <a:chExt cx="4192" cy="1796"/>
            </a:xfrm>
          </p:grpSpPr>
          <p:sp>
            <p:nvSpPr>
              <p:cNvPr id="5945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s-ES"/>
              </a:p>
            </p:txBody>
          </p:sp>
          <p:sp>
            <p:nvSpPr>
              <p:cNvPr id="5945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s-ES"/>
              </a:p>
            </p:txBody>
          </p:sp>
          <p:sp>
            <p:nvSpPr>
              <p:cNvPr id="5945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s-ES"/>
              </a:p>
            </p:txBody>
          </p:sp>
          <p:sp>
            <p:nvSpPr>
              <p:cNvPr id="5945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s-ES"/>
              </a:p>
            </p:txBody>
          </p:sp>
        </p:grpSp>
        <p:grpSp>
          <p:nvGrpSpPr>
            <p:cNvPr id="59455" name="Group 63"/>
            <p:cNvGrpSpPr>
              <a:grpSpLocks/>
            </p:cNvGrpSpPr>
            <p:nvPr userDrawn="1"/>
          </p:nvGrpSpPr>
          <p:grpSpPr bwMode="auto">
            <a:xfrm>
              <a:off x="1480" y="1952"/>
              <a:ext cx="3808" cy="1812"/>
              <a:chOff x="1480" y="1952"/>
              <a:chExt cx="3808" cy="1812"/>
            </a:xfrm>
          </p:grpSpPr>
          <p:sp>
            <p:nvSpPr>
              <p:cNvPr id="59456"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s-ES"/>
              </a:p>
            </p:txBody>
          </p:sp>
          <p:sp>
            <p:nvSpPr>
              <p:cNvPr id="59457"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s-ES"/>
              </a:p>
            </p:txBody>
          </p:sp>
          <p:sp>
            <p:nvSpPr>
              <p:cNvPr id="59458"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s-ES"/>
              </a:p>
            </p:txBody>
          </p:sp>
        </p:grpSp>
      </p:grpSp>
      <p:sp>
        <p:nvSpPr>
          <p:cNvPr id="59459" name="Rectangle 67"/>
          <p:cNvSpPr>
            <a:spLocks noGrp="1" noChangeArrowheads="1"/>
          </p:cNvSpPr>
          <p:nvPr>
            <p:ph type="ctrTitle"/>
          </p:nvPr>
        </p:nvSpPr>
        <p:spPr>
          <a:xfrm>
            <a:off x="1114425" y="1752600"/>
            <a:ext cx="8743950" cy="1143000"/>
          </a:xfrm>
        </p:spPr>
        <p:txBody>
          <a:bodyPr/>
          <a:lstStyle>
            <a:lvl1pPr>
              <a:defRPr/>
            </a:lvl1pPr>
          </a:lstStyle>
          <a:p>
            <a:r>
              <a:rPr lang="es-ES"/>
              <a:t>Haga clic para modificar el estilo de título del patrón</a:t>
            </a:r>
          </a:p>
        </p:txBody>
      </p:sp>
      <p:sp>
        <p:nvSpPr>
          <p:cNvPr id="59460" name="Rectangle 68" descr="Rectangle: Click to edit Master text styles&#10;Second level&#10;Third level&#10;Fourth level&#10;Fifth level"/>
          <p:cNvSpPr>
            <a:spLocks noGrp="1" noChangeArrowheads="1"/>
          </p:cNvSpPr>
          <p:nvPr>
            <p:ph type="subTitle" idx="1"/>
          </p:nvPr>
        </p:nvSpPr>
        <p:spPr>
          <a:xfrm>
            <a:off x="1114425" y="3309938"/>
            <a:ext cx="7200900" cy="1752600"/>
          </a:xfrm>
        </p:spPr>
        <p:txBody>
          <a:bodyPr/>
          <a:lstStyle>
            <a:lvl1pPr marL="0" indent="0">
              <a:buFont typeface="Wingdings" pitchFamily="2" charset="2"/>
              <a:buNone/>
              <a:defRPr/>
            </a:lvl1pPr>
          </a:lstStyle>
          <a:p>
            <a:r>
              <a:rPr lang="es-ES"/>
              <a:t>Haga clic para modificar el estilo de subtítulo del patrón</a:t>
            </a:r>
          </a:p>
        </p:txBody>
      </p:sp>
      <p:sp>
        <p:nvSpPr>
          <p:cNvPr id="59461" name="Rectangle 69"/>
          <p:cNvSpPr>
            <a:spLocks noGrp="1" noChangeArrowheads="1"/>
          </p:cNvSpPr>
          <p:nvPr>
            <p:ph type="dt" sz="quarter" idx="2"/>
          </p:nvPr>
        </p:nvSpPr>
        <p:spPr/>
        <p:txBody>
          <a:bodyPr/>
          <a:lstStyle>
            <a:lvl1pPr>
              <a:defRPr/>
            </a:lvl1pPr>
          </a:lstStyle>
          <a:p>
            <a:endParaRPr lang="es-ES"/>
          </a:p>
        </p:txBody>
      </p:sp>
      <p:sp>
        <p:nvSpPr>
          <p:cNvPr id="59462" name="Rectangle 70"/>
          <p:cNvSpPr>
            <a:spLocks noGrp="1" noChangeArrowheads="1"/>
          </p:cNvSpPr>
          <p:nvPr>
            <p:ph type="ftr" sz="quarter" idx="3"/>
          </p:nvPr>
        </p:nvSpPr>
        <p:spPr/>
        <p:txBody>
          <a:bodyPr/>
          <a:lstStyle>
            <a:lvl1pPr>
              <a:defRPr/>
            </a:lvl1pPr>
          </a:lstStyle>
          <a:p>
            <a:endParaRPr lang="es-ES"/>
          </a:p>
        </p:txBody>
      </p:sp>
      <p:sp>
        <p:nvSpPr>
          <p:cNvPr id="59463" name="Rectangle 71"/>
          <p:cNvSpPr>
            <a:spLocks noGrp="1" noChangeArrowheads="1"/>
          </p:cNvSpPr>
          <p:nvPr>
            <p:ph type="sldNum" sz="quarter" idx="4"/>
          </p:nvPr>
        </p:nvSpPr>
        <p:spPr/>
        <p:txBody>
          <a:bodyPr/>
          <a:lstStyle>
            <a:lvl1pPr>
              <a:defRPr/>
            </a:lvl1pPr>
          </a:lstStyle>
          <a:p>
            <a:fld id="{2CD93BD3-E849-4A5E-A410-83076D1FA496}"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CA80C79-AD90-4450-ACDF-A66C152075AC}"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37438" y="304800"/>
            <a:ext cx="2249487" cy="5715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304800"/>
            <a:ext cx="6599238"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FBF9D68-15DA-4370-97D4-C5A9F72D5246}"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3D13E565-DABE-4E19-BAE6-DB15B367447C}"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12800" y="4406900"/>
            <a:ext cx="874395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B607193-1B10-4104-98D1-A233516E4481}"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42975" y="19050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391150" y="19050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6EAD858-EA1A-40CF-AE7E-641730D3CF2B}"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14350" y="274638"/>
            <a:ext cx="92583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C45B20E8-DD61-46A3-AA75-2DE7AFF65CBC}"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A884218B-9FBF-4471-B8C1-89A09A388E6D}"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4FFB8AA1-B017-4614-B01A-F345C35F10D6}"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14350" y="273050"/>
            <a:ext cx="3384550"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2A431D5-8D35-49DE-BADD-50A7917BC84F}"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016125" y="4800600"/>
            <a:ext cx="61722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71C7014-077C-45C7-A289-8224AC018E2C}"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0"/>
            <a:ext cx="10287000" cy="6858000"/>
            <a:chOff x="0" y="0"/>
            <a:chExt cx="5760" cy="4320"/>
          </a:xfrm>
        </p:grpSpPr>
        <p:grpSp>
          <p:nvGrpSpPr>
            <p:cNvPr id="58371" name="Group 3"/>
            <p:cNvGrpSpPr>
              <a:grpSpLocks/>
            </p:cNvGrpSpPr>
            <p:nvPr/>
          </p:nvGrpSpPr>
          <p:grpSpPr bwMode="auto">
            <a:xfrm>
              <a:off x="0" y="0"/>
              <a:ext cx="5760" cy="4320"/>
              <a:chOff x="0" y="0"/>
              <a:chExt cx="5760" cy="4320"/>
            </a:xfrm>
          </p:grpSpPr>
          <p:grpSp>
            <p:nvGrpSpPr>
              <p:cNvPr id="58372" name="Group 4"/>
              <p:cNvGrpSpPr>
                <a:grpSpLocks/>
              </p:cNvGrpSpPr>
              <p:nvPr/>
            </p:nvGrpSpPr>
            <p:grpSpPr bwMode="auto">
              <a:xfrm>
                <a:off x="0" y="192"/>
                <a:ext cx="5760" cy="4032"/>
                <a:chOff x="0" y="192"/>
                <a:chExt cx="5760" cy="4032"/>
              </a:xfrm>
            </p:grpSpPr>
            <p:sp>
              <p:nvSpPr>
                <p:cNvPr id="5837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7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7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7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7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7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7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8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9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9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9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9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9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grpSp>
          <p:grpSp>
            <p:nvGrpSpPr>
              <p:cNvPr id="58395" name="Group 27"/>
              <p:cNvGrpSpPr>
                <a:grpSpLocks/>
              </p:cNvGrpSpPr>
              <p:nvPr/>
            </p:nvGrpSpPr>
            <p:grpSpPr bwMode="auto">
              <a:xfrm>
                <a:off x="192" y="0"/>
                <a:ext cx="5376" cy="4320"/>
                <a:chOff x="192" y="0"/>
                <a:chExt cx="5376" cy="4320"/>
              </a:xfrm>
            </p:grpSpPr>
            <p:sp>
              <p:nvSpPr>
                <p:cNvPr id="5839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9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9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39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0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1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2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2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2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2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sp>
              <p:nvSpPr>
                <p:cNvPr id="5842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s-ES"/>
                </a:p>
              </p:txBody>
            </p:sp>
          </p:grpSp>
        </p:grpSp>
        <p:sp>
          <p:nvSpPr>
            <p:cNvPr id="5842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s-ES"/>
            </a:p>
          </p:txBody>
        </p:sp>
        <p:sp>
          <p:nvSpPr>
            <p:cNvPr id="5842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s-ES"/>
            </a:p>
          </p:txBody>
        </p:sp>
        <p:grpSp>
          <p:nvGrpSpPr>
            <p:cNvPr id="58427" name="Group 59"/>
            <p:cNvGrpSpPr>
              <a:grpSpLocks/>
            </p:cNvGrpSpPr>
            <p:nvPr/>
          </p:nvGrpSpPr>
          <p:grpSpPr bwMode="auto">
            <a:xfrm>
              <a:off x="261" y="892"/>
              <a:ext cx="1124" cy="1464"/>
              <a:chOff x="96" y="916"/>
              <a:chExt cx="2208" cy="2876"/>
            </a:xfrm>
          </p:grpSpPr>
          <p:sp>
            <p:nvSpPr>
              <p:cNvPr id="58428"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s-ES"/>
              </a:p>
            </p:txBody>
          </p:sp>
          <p:sp>
            <p:nvSpPr>
              <p:cNvPr id="5842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s-ES"/>
              </a:p>
            </p:txBody>
          </p:sp>
          <p:sp>
            <p:nvSpPr>
              <p:cNvPr id="58430"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s-ES"/>
              </a:p>
            </p:txBody>
          </p:sp>
        </p:grpSp>
      </p:grpSp>
      <p:sp>
        <p:nvSpPr>
          <p:cNvPr id="58431" name="Rectangle 63"/>
          <p:cNvSpPr>
            <a:spLocks noGrp="1" noChangeArrowheads="1"/>
          </p:cNvSpPr>
          <p:nvPr>
            <p:ph type="title"/>
          </p:nvPr>
        </p:nvSpPr>
        <p:spPr bwMode="auto">
          <a:xfrm>
            <a:off x="685800" y="304800"/>
            <a:ext cx="874395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58432" name="Rectangle 64" descr="Rectangle: Click to edit Master text styles&#10;Second level&#10;Third level&#10;Fourth level&#10;Fifth level"/>
          <p:cNvSpPr>
            <a:spLocks noGrp="1" noChangeArrowheads="1"/>
          </p:cNvSpPr>
          <p:nvPr>
            <p:ph type="body" idx="1"/>
          </p:nvPr>
        </p:nvSpPr>
        <p:spPr bwMode="auto">
          <a:xfrm>
            <a:off x="942975" y="19050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8433" name="Rectangle 65"/>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s-ES"/>
          </a:p>
        </p:txBody>
      </p:sp>
      <p:sp>
        <p:nvSpPr>
          <p:cNvPr id="58434" name="Rectangle 66"/>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s-ES"/>
          </a:p>
        </p:txBody>
      </p:sp>
      <p:sp>
        <p:nvSpPr>
          <p:cNvPr id="58435" name="Rectangle 67"/>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06802DB0-260A-4597-9108-6D75F065862D}"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materialesdelengua.org/LENGUA/comunicacion/registros/textosjergales.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7Vl3q9bY2Kk&amp;feature=channel" TargetMode="External"/><Relationship Id="rId2" Type="http://schemas.openxmlformats.org/officeDocument/2006/relationships/hyperlink" Target="http://www.youtube.com/watch?v=ICQrvG6jfOA&amp;feature=relat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materialesdelengua.org/LENGUA/comunicacion/registros/textoscoloquiale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114425" y="1844675"/>
            <a:ext cx="8743950" cy="1050925"/>
          </a:xfrm>
        </p:spPr>
        <p:txBody>
          <a:bodyPr/>
          <a:lstStyle/>
          <a:p>
            <a:r>
              <a:rPr lang="es-ES" sz="4000"/>
              <a:t>VARIEDADES GEOGRÁFICAS, SOCIALES y ESTILÍSTICAS</a:t>
            </a:r>
          </a:p>
        </p:txBody>
      </p:sp>
      <p:sp>
        <p:nvSpPr>
          <p:cNvPr id="18435" name="Rectangle 3" descr="Rectangle: Click to edit Master text styles&#10;Second level&#10;Third level&#10;Fourth level&#10;Fifth level"/>
          <p:cNvSpPr>
            <a:spLocks noGrp="1" noChangeArrowheads="1"/>
          </p:cNvSpPr>
          <p:nvPr>
            <p:ph type="subTitle" idx="1"/>
          </p:nvPr>
        </p:nvSpPr>
        <p:spPr/>
        <p:txBody>
          <a:bodyPr/>
          <a:lstStyle/>
          <a:p>
            <a:r>
              <a:rPr lang="es-ES"/>
              <a:t>LENGUA Y LITERATURA CASTELLANA, 2ºESO</a:t>
            </a:r>
          </a:p>
          <a:p>
            <a:r>
              <a:rPr lang="es-ES" sz="2000"/>
              <a:t>IES J. MESTRES I BUSQUETS</a:t>
            </a:r>
          </a:p>
          <a:p>
            <a:r>
              <a:rPr lang="es-ES" sz="2000"/>
              <a:t>MARGOT RUBIO MORÓN.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additive="base">
                                        <p:cTn id="19"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pRg st="2" end="2"/>
                                            </p:txEl>
                                          </p:spTgt>
                                        </p:tgtEl>
                                        <p:attrNameLst>
                                          <p:attrName>style.visibility</p:attrName>
                                        </p:attrNameLst>
                                      </p:cBhvr>
                                      <p:to>
                                        <p:strVal val="visible"/>
                                      </p:to>
                                    </p:set>
                                    <p:anim calcmode="lin" valueType="num">
                                      <p:cBhvr additive="base">
                                        <p:cTn id="25"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Documents and Settings\Jesus\Mis documentos\Mis imágenes\img543.jpg"/>
          <p:cNvPicPr>
            <a:picLocks noChangeAspect="1" noChangeArrowheads="1"/>
          </p:cNvPicPr>
          <p:nvPr/>
        </p:nvPicPr>
        <p:blipFill>
          <a:blip r:embed="rId2"/>
          <a:srcRect/>
          <a:stretch>
            <a:fillRect/>
          </a:stretch>
        </p:blipFill>
        <p:spPr bwMode="auto">
          <a:xfrm>
            <a:off x="1028700" y="342900"/>
            <a:ext cx="8551863" cy="6000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s-ES"/>
              <a:t>REGISTRO CULTO</a:t>
            </a:r>
          </a:p>
        </p:txBody>
      </p:sp>
      <p:sp>
        <p:nvSpPr>
          <p:cNvPr id="48131" name="Rectangle 3" descr="Rectangle: Click to edit Master text styles&#10;Second level&#10;Third level&#10;Fourth level&#10;Fifth level"/>
          <p:cNvSpPr>
            <a:spLocks noGrp="1" noChangeArrowheads="1"/>
          </p:cNvSpPr>
          <p:nvPr>
            <p:ph type="body" idx="1"/>
          </p:nvPr>
        </p:nvSpPr>
        <p:spPr/>
        <p:txBody>
          <a:bodyPr/>
          <a:lstStyle/>
          <a:p>
            <a:r>
              <a:rPr lang="es-ES_tradnl">
                <a:solidFill>
                  <a:srgbClr val="2F2F2F"/>
                </a:solidFill>
                <a:cs typeface="Arial" charset="0"/>
              </a:rPr>
              <a:t>Uso que hacen de la lengua las personas dotadas de cierta instrucción o cultura cuando transmiten conocimientos: </a:t>
            </a:r>
            <a:r>
              <a:rPr lang="es-ES_tradnl" i="1">
                <a:solidFill>
                  <a:srgbClr val="2F2F2F"/>
                </a:solidFill>
                <a:cs typeface="Arial" charset="0"/>
              </a:rPr>
              <a:t>conferencias, redacción de libros... </a:t>
            </a:r>
          </a:p>
          <a:p>
            <a:r>
              <a:rPr lang="es-ES_tradnl">
                <a:solidFill>
                  <a:srgbClr val="2F2F2F"/>
                </a:solidFill>
                <a:cs typeface="Arial" charset="0"/>
              </a:rPr>
              <a:t>LENGUAJE TÉCNICO-CIENTÍFICO, </a:t>
            </a:r>
          </a:p>
          <a:p>
            <a:r>
              <a:rPr lang="es-ES_tradnl">
                <a:solidFill>
                  <a:srgbClr val="2F2F2F"/>
                </a:solidFill>
                <a:cs typeface="Arial" charset="0"/>
              </a:rPr>
              <a:t>JURÍDICO, </a:t>
            </a:r>
          </a:p>
          <a:p>
            <a:r>
              <a:rPr lang="es-ES_tradnl">
                <a:solidFill>
                  <a:srgbClr val="2F2F2F"/>
                </a:solidFill>
                <a:cs typeface="Arial" charset="0"/>
              </a:rPr>
              <a:t>LITERARIO...</a:t>
            </a:r>
            <a:endParaRPr lang="es-ES_tradnl">
              <a:cs typeface="Times New Roman" charset="0"/>
            </a:endParaRPr>
          </a:p>
          <a:p>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s-ES"/>
              <a:t>Características:</a:t>
            </a:r>
          </a:p>
        </p:txBody>
      </p:sp>
      <p:sp>
        <p:nvSpPr>
          <p:cNvPr id="4915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s-ES_tradnl" sz="2800">
                <a:solidFill>
                  <a:srgbClr val="2F2F2F"/>
                </a:solidFill>
                <a:cs typeface="Arial" charset="0"/>
              </a:rPr>
              <a:t>Estructuras sintácticas elaboradas (con dos o más verbos).</a:t>
            </a:r>
            <a:endParaRPr lang="es-ES_tradnl" sz="2800">
              <a:cs typeface="Times New Roman" charset="0"/>
            </a:endParaRPr>
          </a:p>
          <a:p>
            <a:pPr>
              <a:lnSpc>
                <a:spcPct val="90000"/>
              </a:lnSpc>
            </a:pPr>
            <a:r>
              <a:rPr lang="es-ES_tradnl" sz="2800">
                <a:solidFill>
                  <a:srgbClr val="2F2F2F"/>
                </a:solidFill>
                <a:cs typeface="Arial" charset="0"/>
              </a:rPr>
              <a:t>Utilización de fórmulas fijas de presentación, despedida, etc.: </a:t>
            </a:r>
            <a:r>
              <a:rPr lang="es-ES_tradnl" sz="2800" i="1">
                <a:solidFill>
                  <a:srgbClr val="2F2F2F"/>
                </a:solidFill>
                <a:cs typeface="Arial" charset="0"/>
              </a:rPr>
              <a:t>El objetivo de mi exposición es presentar...; Gracias por su atención.</a:t>
            </a:r>
            <a:endParaRPr lang="es-ES_tradnl" sz="2800">
              <a:cs typeface="Times New Roman" charset="0"/>
            </a:endParaRPr>
          </a:p>
          <a:p>
            <a:pPr>
              <a:lnSpc>
                <a:spcPct val="90000"/>
              </a:lnSpc>
            </a:pPr>
            <a:r>
              <a:rPr lang="es-ES_tradnl" sz="2800">
                <a:solidFill>
                  <a:srgbClr val="2F2F2F"/>
                </a:solidFill>
                <a:cs typeface="Arial" charset="0"/>
              </a:rPr>
              <a:t>Capacidad de expresar conceptos abstractos con gran precisión.</a:t>
            </a:r>
            <a:endParaRPr lang="es-ES_tradnl" sz="2800">
              <a:cs typeface="Times New Roman" charset="0"/>
            </a:endParaRPr>
          </a:p>
          <a:p>
            <a:pPr>
              <a:lnSpc>
                <a:spcPct val="90000"/>
              </a:lnSpc>
            </a:pPr>
            <a:r>
              <a:rPr lang="es-ES_tradnl" sz="2800">
                <a:solidFill>
                  <a:srgbClr val="2F2F2F"/>
                </a:solidFill>
                <a:cs typeface="Arial" charset="0"/>
              </a:rPr>
              <a:t>En los usos orales, se utilizan pausas significativas, cambios de tono, gestos y conectores y organizadores textuales: </a:t>
            </a:r>
            <a:r>
              <a:rPr lang="es-ES_tradnl" sz="2800" i="1">
                <a:solidFill>
                  <a:srgbClr val="2F2F2F"/>
                </a:solidFill>
                <a:cs typeface="Arial" charset="0"/>
              </a:rPr>
              <a:t>En primer lugar...; Cabe destacar que...</a:t>
            </a:r>
            <a:endParaRPr lang="es-ES_tradnl" sz="2800">
              <a:cs typeface="Times New Roman" charset="0"/>
            </a:endParaRPr>
          </a:p>
          <a:p>
            <a:pPr>
              <a:lnSpc>
                <a:spcPct val="90000"/>
              </a:lnSpc>
            </a:pPr>
            <a:endParaRPr lang="es-ES"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es-ES"/>
          </a:p>
        </p:txBody>
      </p:sp>
      <p:sp>
        <p:nvSpPr>
          <p:cNvPr id="67587" name="Rectangle 3" descr="Rectangle: Click to edit Master text styles&#10;Second level&#10;Third level&#10;Fourth level&#10;Fifth level"/>
          <p:cNvSpPr>
            <a:spLocks noGrp="1" noChangeArrowheads="1"/>
          </p:cNvSpPr>
          <p:nvPr>
            <p:ph type="body" idx="1"/>
          </p:nvPr>
        </p:nvSpPr>
        <p:spPr/>
        <p:txBody>
          <a:bodyPr/>
          <a:lstStyle/>
          <a:p>
            <a:r>
              <a:rPr lang="es-ES"/>
              <a:t>LOS TEXTOS CIENTÍFICOS:</a:t>
            </a:r>
          </a:p>
          <a:p>
            <a:pPr>
              <a:buFont typeface="Wingdings" pitchFamily="2" charset="2"/>
              <a:buNone/>
            </a:pPr>
            <a:r>
              <a:rPr lang="es-ES"/>
              <a:t>http://www.materialesdelengua.org/LENGUA/comunicacion/registros/textoscoloquiales.htm</a:t>
            </a:r>
          </a:p>
          <a:p>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s-ES"/>
              <a:t>REGISTRO ESTÁNDAR</a:t>
            </a:r>
          </a:p>
        </p:txBody>
      </p:sp>
      <p:sp>
        <p:nvSpPr>
          <p:cNvPr id="50179" name="Rectangle 3" descr="Rectangle: Click to edit Master text styles&#10;Second level&#10;Third level&#10;Fourth level&#10;Fifth level"/>
          <p:cNvSpPr>
            <a:spLocks noGrp="1" noChangeArrowheads="1"/>
          </p:cNvSpPr>
          <p:nvPr>
            <p:ph type="body" idx="1"/>
          </p:nvPr>
        </p:nvSpPr>
        <p:spPr/>
        <p:txBody>
          <a:bodyPr/>
          <a:lstStyle/>
          <a:p>
            <a:r>
              <a:rPr lang="es-ES_tradnl">
                <a:solidFill>
                  <a:srgbClr val="2F2F2F"/>
                </a:solidFill>
                <a:cs typeface="Arial" charset="0"/>
              </a:rPr>
              <a:t>Utilizado por la mayoría de los hablantes en situaciones públicas, como ocurre en los medios de comunicación (prensa, radio, tele­visión). </a:t>
            </a:r>
            <a:endParaRPr lang="es-ES_tradnl">
              <a:cs typeface="Times New Roman" charset="0"/>
            </a:endParaRPr>
          </a:p>
          <a:p>
            <a:r>
              <a:rPr lang="es-ES_tradnl">
                <a:solidFill>
                  <a:srgbClr val="2F2F2F"/>
                </a:solidFill>
                <a:cs typeface="Arial" charset="0"/>
              </a:rPr>
              <a:t>Se </a:t>
            </a:r>
            <a:r>
              <a:rPr lang="es-ES_tradnl" b="1">
                <a:solidFill>
                  <a:srgbClr val="FF3300"/>
                </a:solidFill>
                <a:cs typeface="Arial" charset="0"/>
              </a:rPr>
              <a:t>caracteriza</a:t>
            </a:r>
            <a:r>
              <a:rPr lang="es-ES_tradnl">
                <a:solidFill>
                  <a:srgbClr val="2F2F2F"/>
                </a:solidFill>
                <a:cs typeface="Arial" charset="0"/>
              </a:rPr>
              <a:t> por el uso de una lengua que puede ser comprendida por todos los hablantes, al margen de la procedencia geográfica o de su nivel sociocultural.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p:txBody>
          <a:bodyPr/>
          <a:lstStyle/>
          <a:p>
            <a:r>
              <a:rPr lang="es-ES"/>
              <a:t/>
            </a:r>
            <a:br>
              <a:rPr lang="es-ES"/>
            </a:br>
            <a:r>
              <a:rPr lang="es-ES"/>
              <a:t/>
            </a:r>
            <a:br>
              <a:rPr lang="es-ES"/>
            </a:br>
            <a:endParaRPr lang="es-ES"/>
          </a:p>
        </p:txBody>
      </p:sp>
      <p:sp>
        <p:nvSpPr>
          <p:cNvPr id="34823" name="Rectangle 7" descr="Rectangle: Click to edit Master text styles&#10;Second level&#10;Third level&#10;Fourth level&#10;Fifth level"/>
          <p:cNvSpPr>
            <a:spLocks noGrp="1" noChangeArrowheads="1"/>
          </p:cNvSpPr>
          <p:nvPr>
            <p:ph type="body" idx="1"/>
          </p:nvPr>
        </p:nvSpPr>
        <p:spPr/>
        <p:txBody>
          <a:bodyPr/>
          <a:lstStyle/>
          <a:p>
            <a:pPr>
              <a:buFont typeface="Wingdings" pitchFamily="2" charset="2"/>
              <a:buNone/>
            </a:pPr>
            <a:r>
              <a:rPr lang="es-ES"/>
              <a:t>Suele emplearse en situaciones espontáneas.</a:t>
            </a:r>
          </a:p>
          <a:p>
            <a:pPr>
              <a:buFont typeface="Wingdings" pitchFamily="2" charset="2"/>
              <a:buNone/>
            </a:pPr>
            <a:r>
              <a:rPr lang="es-ES_tradnl">
                <a:solidFill>
                  <a:srgbClr val="272727"/>
                </a:solidFill>
                <a:latin typeface="Arial" charset="0"/>
                <a:cs typeface="Arial" charset="0"/>
              </a:rPr>
              <a:t>Predomina la expresividad, la naturalidad y la subjetividad.</a:t>
            </a:r>
            <a:endParaRPr lang="es-ES_tradnl">
              <a:cs typeface="Times New Roman" charset="0"/>
            </a:endParaRPr>
          </a:p>
          <a:p>
            <a:pPr>
              <a:buFont typeface="Wingdings" pitchFamily="2" charset="2"/>
              <a:buNone/>
            </a:pPr>
            <a:endParaRPr lang="es-ES"/>
          </a:p>
        </p:txBody>
      </p:sp>
      <p:sp>
        <p:nvSpPr>
          <p:cNvPr id="34824" name="Text Box 8"/>
          <p:cNvSpPr txBox="1">
            <a:spLocks noChangeArrowheads="1"/>
          </p:cNvSpPr>
          <p:nvPr/>
        </p:nvSpPr>
        <p:spPr bwMode="auto">
          <a:xfrm>
            <a:off x="1628775" y="914400"/>
            <a:ext cx="7200900" cy="457200"/>
          </a:xfrm>
          <a:prstGeom prst="rect">
            <a:avLst/>
          </a:prstGeom>
          <a:noFill/>
          <a:ln w="9525">
            <a:noFill/>
            <a:miter lim="800000"/>
            <a:headEnd/>
            <a:tailEnd/>
          </a:ln>
          <a:effectLst/>
        </p:spPr>
        <p:txBody>
          <a:bodyPr>
            <a:spAutoFit/>
          </a:bodyPr>
          <a:lstStyle/>
          <a:p>
            <a:pPr>
              <a:spcBef>
                <a:spcPct val="50000"/>
              </a:spcBef>
            </a:pPr>
            <a:endParaRPr lang="es-ES">
              <a:latin typeface="Times New Roman" charset="0"/>
            </a:endParaRPr>
          </a:p>
        </p:txBody>
      </p:sp>
      <p:sp>
        <p:nvSpPr>
          <p:cNvPr id="34825" name="Rectangle 9"/>
          <p:cNvSpPr>
            <a:spLocks noChangeArrowheads="1"/>
          </p:cNvSpPr>
          <p:nvPr/>
        </p:nvSpPr>
        <p:spPr bwMode="auto">
          <a:xfrm>
            <a:off x="1371600" y="533400"/>
            <a:ext cx="8743950" cy="1143000"/>
          </a:xfrm>
          <a:prstGeom prst="rect">
            <a:avLst/>
          </a:prstGeom>
          <a:noFill/>
          <a:ln w="9525">
            <a:noFill/>
            <a:miter lim="800000"/>
            <a:headEnd/>
            <a:tailEnd/>
          </a:ln>
          <a:effectLst/>
        </p:spPr>
        <p:txBody>
          <a:bodyPr anchor="b"/>
          <a:lstStyle/>
          <a:p>
            <a:r>
              <a:rPr lang="es-ES" sz="4400">
                <a:solidFill>
                  <a:schemeClr val="tx2"/>
                </a:solidFill>
              </a:rPr>
              <a:t>REGISTRO INFORMAL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 calcmode="lin" valueType="num">
                                      <p:cBhvr additive="base">
                                        <p:cTn id="7" dur="500" fill="hold"/>
                                        <p:tgtEl>
                                          <p:spTgt spid="348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3">
                                            <p:txEl>
                                              <p:pRg st="1" end="1"/>
                                            </p:txEl>
                                          </p:spTgt>
                                        </p:tgtEl>
                                        <p:attrNameLst>
                                          <p:attrName>style.visibility</p:attrName>
                                        </p:attrNameLst>
                                      </p:cBhvr>
                                      <p:to>
                                        <p:strVal val="visible"/>
                                      </p:to>
                                    </p:set>
                                    <p:anim calcmode="lin" valueType="num">
                                      <p:cBhvr additive="base">
                                        <p:cTn id="13" dur="500" fill="hold"/>
                                        <p:tgtEl>
                                          <p:spTgt spid="348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s-ES"/>
              <a:t>REGISTRO COLOQUIAL</a:t>
            </a:r>
          </a:p>
        </p:txBody>
      </p:sp>
      <p:sp>
        <p:nvSpPr>
          <p:cNvPr id="35843" name="Rectangle 3" descr="Rectangle: Click to edit Master text styles&#10;Second level&#10;Third level&#10;Fourth level&#10;Fifth level"/>
          <p:cNvSpPr>
            <a:spLocks noGrp="1" noChangeArrowheads="1"/>
          </p:cNvSpPr>
          <p:nvPr>
            <p:ph type="body" sz="half" idx="1"/>
          </p:nvPr>
        </p:nvSpPr>
        <p:spPr>
          <a:xfrm>
            <a:off x="942975" y="1905000"/>
            <a:ext cx="8582025" cy="4114800"/>
          </a:xfrm>
        </p:spPr>
        <p:txBody>
          <a:bodyPr/>
          <a:lstStyle/>
          <a:p>
            <a:r>
              <a:rPr lang="es-ES"/>
              <a:t>Propia del habla espontánea entre personas de confianza.</a:t>
            </a:r>
          </a:p>
          <a:p>
            <a:r>
              <a:rPr lang="es-ES"/>
              <a:t>INTENCIÓN: Ser comprendidos de manera inmediata</a:t>
            </a:r>
          </a:p>
          <a:p>
            <a:r>
              <a:rPr lang="es-ES"/>
              <a:t>Se utiliza el lenguaje verbal y no verbal: gestos del rostro, movimientos de la mano, posturas corporales...</a:t>
            </a:r>
          </a:p>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S"/>
              <a:t>Características</a:t>
            </a:r>
          </a:p>
        </p:txBody>
      </p:sp>
      <p:sp>
        <p:nvSpPr>
          <p:cNvPr id="54275" name="Rectangle 3" descr="Rectangle: Click to edit Master text styles&#10;Second level&#10;Third level&#10;Fourth level&#10;Fifth level"/>
          <p:cNvSpPr>
            <a:spLocks noGrp="1" noChangeArrowheads="1"/>
          </p:cNvSpPr>
          <p:nvPr>
            <p:ph type="body" idx="1"/>
          </p:nvPr>
        </p:nvSpPr>
        <p:spPr/>
        <p:txBody>
          <a:bodyPr/>
          <a:lstStyle/>
          <a:p>
            <a:r>
              <a:rPr lang="es-ES_tradnl" sz="2400" b="1">
                <a:solidFill>
                  <a:srgbClr val="272727"/>
                </a:solidFill>
                <a:latin typeface="Arial" charset="0"/>
                <a:cs typeface="Arial" charset="0"/>
              </a:rPr>
              <a:t>Pronunciación relajada: *pa'^ para; </a:t>
            </a:r>
            <a:r>
              <a:rPr lang="es-ES_tradnl" sz="2400" b="1" i="1">
                <a:solidFill>
                  <a:srgbClr val="272727"/>
                </a:solidFill>
                <a:latin typeface="Arial" charset="0"/>
                <a:cs typeface="Arial" charset="0"/>
              </a:rPr>
              <a:t>*acaba'o—</a:t>
            </a:r>
            <a:r>
              <a:rPr lang="es-ES_tradnl" sz="2400" b="1">
                <a:solidFill>
                  <a:srgbClr val="272727"/>
                </a:solidFill>
                <a:latin typeface="Arial" charset="0"/>
                <a:cs typeface="Arial" charset="0"/>
              </a:rPr>
              <a:t>&gt; acabado; </a:t>
            </a:r>
            <a:r>
              <a:rPr lang="es-ES_tradnl" sz="2400" b="1" i="1">
                <a:solidFill>
                  <a:srgbClr val="272727"/>
                </a:solidFill>
                <a:latin typeface="Arial" charset="0"/>
                <a:cs typeface="Arial" charset="0"/>
              </a:rPr>
              <a:t>*usté —&gt; </a:t>
            </a:r>
            <a:r>
              <a:rPr lang="es-ES_tradnl" sz="2400" b="1">
                <a:solidFill>
                  <a:srgbClr val="272727"/>
                </a:solidFill>
                <a:latin typeface="Arial" charset="0"/>
                <a:cs typeface="Arial" charset="0"/>
              </a:rPr>
              <a:t>usted </a:t>
            </a:r>
            <a:r>
              <a:rPr lang="es-ES_tradnl" sz="2400" b="1" i="1">
                <a:latin typeface="Arial" charset="0"/>
                <a:cs typeface="Arial" charset="0"/>
              </a:rPr>
              <a:t>*güevo —</a:t>
            </a:r>
            <a:r>
              <a:rPr lang="es-ES_tradnl" sz="2400" b="1">
                <a:latin typeface="Arial" charset="0"/>
                <a:cs typeface="Arial" charset="0"/>
              </a:rPr>
              <a:t>&gt; huevo</a:t>
            </a:r>
            <a:r>
              <a:rPr lang="es-ES_tradnl" sz="2400" b="1">
                <a:solidFill>
                  <a:srgbClr val="245CAF"/>
                </a:solidFill>
                <a:latin typeface="Arial" charset="0"/>
                <a:cs typeface="Arial" charset="0"/>
              </a:rPr>
              <a:t>; </a:t>
            </a:r>
            <a:r>
              <a:rPr lang="es-ES_tradnl" sz="2400" b="1" i="1">
                <a:solidFill>
                  <a:srgbClr val="272727"/>
                </a:solidFill>
                <a:latin typeface="Arial" charset="0"/>
                <a:cs typeface="Arial" charset="0"/>
              </a:rPr>
              <a:t>*porfa </a:t>
            </a:r>
            <a:r>
              <a:rPr lang="es-ES_tradnl" sz="2400" b="1">
                <a:solidFill>
                  <a:srgbClr val="272727"/>
                </a:solidFill>
                <a:latin typeface="Arial" charset="0"/>
                <a:cs typeface="Arial" charset="0"/>
              </a:rPr>
              <a:t>—</a:t>
            </a:r>
            <a:r>
              <a:rPr lang="es-ES_tradnl" sz="2400" b="1">
                <a:solidFill>
                  <a:srgbClr val="245CAF"/>
                </a:solidFill>
                <a:latin typeface="Arial" charset="0"/>
                <a:cs typeface="Arial" charset="0"/>
              </a:rPr>
              <a:t>- </a:t>
            </a:r>
            <a:r>
              <a:rPr lang="es-ES_tradnl" sz="2400" b="1">
                <a:solidFill>
                  <a:srgbClr val="272727"/>
                </a:solidFill>
                <a:latin typeface="Arial" charset="0"/>
                <a:cs typeface="Arial" charset="0"/>
              </a:rPr>
              <a:t>por favor.</a:t>
            </a:r>
            <a:endParaRPr lang="es-ES_tradnl" sz="2400" b="1">
              <a:cs typeface="Times New Roman" charset="0"/>
            </a:endParaRPr>
          </a:p>
          <a:p>
            <a:r>
              <a:rPr lang="es-ES_tradnl" sz="2400" b="1">
                <a:solidFill>
                  <a:srgbClr val="272727"/>
                </a:solidFill>
                <a:latin typeface="Arial" charset="0"/>
                <a:cs typeface="Arial" charset="0"/>
              </a:rPr>
              <a:t>Uso de oraciones incompletas que adquieren su sentido en el contexto alteración del orden lógico de la oración, abundancia de conectores, yu: taposición de elementos: </a:t>
            </a:r>
            <a:r>
              <a:rPr lang="es-ES_tradnl" sz="2400" b="1" i="1">
                <a:solidFill>
                  <a:srgbClr val="272727"/>
                </a:solidFill>
                <a:latin typeface="Arial" charset="0"/>
                <a:cs typeface="Arial" charset="0"/>
              </a:rPr>
              <a:t>¿Cómo...?; Te lo digo yo y vale; Café, ¿quieres?</a:t>
            </a:r>
            <a:endParaRPr lang="es-ES_tradnl" sz="2400" b="1">
              <a:cs typeface="Times New Roman" charset="0"/>
            </a:endParaRPr>
          </a:p>
          <a:p>
            <a:r>
              <a:rPr lang="es-ES_tradnl" sz="2400" b="1">
                <a:solidFill>
                  <a:srgbClr val="272727"/>
                </a:solidFill>
                <a:latin typeface="Arial" charset="0"/>
                <a:cs typeface="Arial" charset="0"/>
              </a:rPr>
              <a:t>Estructuras sintácticas cortas y simples (con </a:t>
            </a:r>
            <a:r>
              <a:rPr lang="es-ES_tradnl" sz="2400" b="1" i="1">
                <a:solidFill>
                  <a:srgbClr val="272727"/>
                </a:solidFill>
                <a:latin typeface="Arial" charset="0"/>
                <a:cs typeface="Arial" charset="0"/>
              </a:rPr>
              <a:t>un solo verbo), </a:t>
            </a:r>
            <a:r>
              <a:rPr lang="es-ES_tradnl" sz="2400" b="1">
                <a:solidFill>
                  <a:srgbClr val="272727"/>
                </a:solidFill>
                <a:latin typeface="Arial" charset="0"/>
                <a:cs typeface="Arial" charset="0"/>
              </a:rPr>
              <a:t>y uso frecuenl de vocativos: </a:t>
            </a:r>
            <a:r>
              <a:rPr lang="es-ES_tradnl" sz="2400" b="1" i="1">
                <a:solidFill>
                  <a:srgbClr val="272727"/>
                </a:solidFill>
                <a:latin typeface="Arial" charset="0"/>
                <a:cs typeface="Arial" charset="0"/>
              </a:rPr>
              <a:t>Guapa, ¿en qué piensas?</a:t>
            </a:r>
            <a:endParaRPr lang="es-ES_tradnl" sz="2400" b="1">
              <a:cs typeface="Times New Roman"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s-ES"/>
          </a:p>
        </p:txBody>
      </p:sp>
      <p:sp>
        <p:nvSpPr>
          <p:cNvPr id="5734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s-ES_tradnl" sz="2800" b="1">
                <a:solidFill>
                  <a:srgbClr val="272727"/>
                </a:solidFill>
                <a:latin typeface="Arial" charset="0"/>
                <a:cs typeface="Arial" charset="0"/>
              </a:rPr>
              <a:t>Abundancia de deícticos de persona </a:t>
            </a:r>
            <a:r>
              <a:rPr lang="es-ES_tradnl" sz="2800" b="1" i="1">
                <a:solidFill>
                  <a:srgbClr val="272727"/>
                </a:solidFill>
                <a:latin typeface="Arial" charset="0"/>
                <a:cs typeface="Arial" charset="0"/>
              </a:rPr>
              <a:t>(yo, nosotros...), </a:t>
            </a:r>
            <a:r>
              <a:rPr lang="es-ES_tradnl" sz="2800" b="1">
                <a:solidFill>
                  <a:srgbClr val="272727"/>
                </a:solidFill>
                <a:latin typeface="Arial" charset="0"/>
                <a:cs typeface="Arial" charset="0"/>
              </a:rPr>
              <a:t>espaciales </a:t>
            </a:r>
            <a:r>
              <a:rPr lang="es-ES_tradnl" sz="2800" b="1" i="1">
                <a:solidFill>
                  <a:srgbClr val="272727"/>
                </a:solidFill>
                <a:latin typeface="Arial" charset="0"/>
                <a:cs typeface="Arial" charset="0"/>
              </a:rPr>
              <a:t>(aquí, ar allá...) </a:t>
            </a:r>
            <a:r>
              <a:rPr lang="es-ES_tradnl" sz="2800" b="1">
                <a:solidFill>
                  <a:srgbClr val="272727"/>
                </a:solidFill>
                <a:latin typeface="Arial" charset="0"/>
                <a:cs typeface="Arial" charset="0"/>
              </a:rPr>
              <a:t>y temporales </a:t>
            </a:r>
            <a:r>
              <a:rPr lang="es-ES_tradnl" sz="2800" b="1" i="1">
                <a:solidFill>
                  <a:srgbClr val="272727"/>
                </a:solidFill>
                <a:latin typeface="Arial" charset="0"/>
                <a:cs typeface="Arial" charset="0"/>
              </a:rPr>
              <a:t>(ahora, entonces, anoche, mañana...): Mañana </a:t>
            </a:r>
            <a:r>
              <a:rPr lang="es-ES_tradnl" sz="2800" b="1">
                <a:solidFill>
                  <a:srgbClr val="272727"/>
                </a:solidFill>
                <a:latin typeface="Arial" charset="0"/>
                <a:cs typeface="Arial" charset="0"/>
              </a:rPr>
              <a:t>&gt; </a:t>
            </a:r>
            <a:r>
              <a:rPr lang="es-ES_tradnl" sz="2800" b="1" i="1">
                <a:solidFill>
                  <a:srgbClr val="272727"/>
                </a:solidFill>
                <a:latin typeface="Arial" charset="0"/>
                <a:cs typeface="Arial" charset="0"/>
              </a:rPr>
              <a:t>quiero quedarme </a:t>
            </a:r>
            <a:r>
              <a:rPr lang="es-ES_tradnl" sz="2800" b="1" i="1" u="sng">
                <a:solidFill>
                  <a:srgbClr val="272727"/>
                </a:solidFill>
                <a:latin typeface="Arial" charset="0"/>
                <a:cs typeface="Arial" charset="0"/>
              </a:rPr>
              <a:t>aquí.</a:t>
            </a:r>
            <a:endParaRPr lang="es-ES_tradnl" sz="2800" b="1">
              <a:cs typeface="Times New Roman" charset="0"/>
            </a:endParaRPr>
          </a:p>
          <a:p>
            <a:pPr>
              <a:lnSpc>
                <a:spcPct val="90000"/>
              </a:lnSpc>
            </a:pPr>
            <a:r>
              <a:rPr lang="es-ES_tradnl" sz="2800" b="1">
                <a:solidFill>
                  <a:srgbClr val="272727"/>
                </a:solidFill>
                <a:latin typeface="Arial" charset="0"/>
                <a:cs typeface="Arial" charset="0"/>
              </a:rPr>
              <a:t>Utilización de los pronombres personales con valor enfático: </a:t>
            </a:r>
            <a:r>
              <a:rPr lang="es-ES_tradnl" sz="2800" b="1" i="1" u="sng">
                <a:solidFill>
                  <a:srgbClr val="272727"/>
                </a:solidFill>
                <a:latin typeface="Arial" charset="0"/>
                <a:cs typeface="Arial" charset="0"/>
              </a:rPr>
              <a:t>Yo</a:t>
            </a:r>
            <a:r>
              <a:rPr lang="es-ES_tradnl" sz="2800" b="1" i="1">
                <a:solidFill>
                  <a:srgbClr val="272727"/>
                </a:solidFill>
                <a:latin typeface="Arial" charset="0"/>
                <a:cs typeface="Arial" charset="0"/>
              </a:rPr>
              <a:t> </a:t>
            </a:r>
            <a:r>
              <a:rPr lang="es-ES_tradnl" sz="2800" b="1">
                <a:solidFill>
                  <a:srgbClr val="272727"/>
                </a:solidFill>
                <a:latin typeface="Arial" charset="0"/>
                <a:cs typeface="Arial" charset="0"/>
              </a:rPr>
              <a:t>te </a:t>
            </a:r>
            <a:r>
              <a:rPr lang="es-ES_tradnl" sz="2800" b="1" i="1">
                <a:solidFill>
                  <a:srgbClr val="272727"/>
                </a:solidFill>
                <a:latin typeface="Arial" charset="0"/>
                <a:cs typeface="Arial" charset="0"/>
              </a:rPr>
              <a:t>digo que en tu caso </a:t>
            </a:r>
            <a:r>
              <a:rPr lang="es-ES_tradnl" sz="2800" b="1">
                <a:solidFill>
                  <a:srgbClr val="272727"/>
                </a:solidFill>
                <a:latin typeface="Arial" charset="0"/>
                <a:cs typeface="Arial" charset="0"/>
              </a:rPr>
              <a:t>yo </a:t>
            </a:r>
            <a:r>
              <a:rPr lang="es-ES_tradnl" sz="2800" b="1" i="1">
                <a:solidFill>
                  <a:srgbClr val="272727"/>
                </a:solidFill>
                <a:latin typeface="Arial" charset="0"/>
                <a:cs typeface="Arial" charset="0"/>
              </a:rPr>
              <a:t>no lo haría... </a:t>
            </a:r>
            <a:r>
              <a:rPr lang="es-ES_tradnl" sz="2800" b="1" i="1" u="sng">
                <a:solidFill>
                  <a:srgbClr val="272727"/>
                </a:solidFill>
                <a:latin typeface="Arial" charset="0"/>
                <a:cs typeface="Arial" charset="0"/>
              </a:rPr>
              <a:t>Tú</a:t>
            </a:r>
            <a:r>
              <a:rPr lang="es-ES_tradnl" sz="2800" b="1" i="1">
                <a:solidFill>
                  <a:srgbClr val="272727"/>
                </a:solidFill>
                <a:latin typeface="Arial" charset="0"/>
                <a:cs typeface="Arial" charset="0"/>
              </a:rPr>
              <a:t> ya sabes mi opinión.</a:t>
            </a:r>
            <a:endParaRPr lang="es-ES_tradnl" sz="2800" b="1">
              <a:cs typeface="Times New Roman" charset="0"/>
            </a:endParaRPr>
          </a:p>
          <a:p>
            <a:pPr>
              <a:lnSpc>
                <a:spcPct val="90000"/>
              </a:lnSpc>
            </a:pPr>
            <a:r>
              <a:rPr lang="es-ES_tradnl" sz="2800" b="1">
                <a:solidFill>
                  <a:srgbClr val="272727"/>
                </a:solidFill>
                <a:latin typeface="Arial" charset="0"/>
                <a:cs typeface="Arial" charset="0"/>
              </a:rPr>
              <a:t>Abundan las palabras comodín (cosa, </a:t>
            </a:r>
            <a:r>
              <a:rPr lang="es-ES_tradnl" sz="2800" b="1" i="1">
                <a:solidFill>
                  <a:srgbClr val="272727"/>
                </a:solidFill>
                <a:latin typeface="Arial" charset="0"/>
                <a:cs typeface="Arial" charset="0"/>
              </a:rPr>
              <a:t>hacer), </a:t>
            </a:r>
            <a:r>
              <a:rPr lang="es-ES_tradnl" sz="2800" b="1">
                <a:solidFill>
                  <a:srgbClr val="272727"/>
                </a:solidFill>
                <a:latin typeface="Arial" charset="0"/>
                <a:cs typeface="Arial" charset="0"/>
              </a:rPr>
              <a:t>repeticiones, superlativos, refranes, frases hechas, abreviaciones...: Eso es </a:t>
            </a:r>
            <a:r>
              <a:rPr lang="es-ES_tradnl" sz="2800" b="1" i="1">
                <a:solidFill>
                  <a:srgbClr val="272727"/>
                </a:solidFill>
                <a:latin typeface="Arial" charset="0"/>
                <a:cs typeface="Arial" charset="0"/>
              </a:rPr>
              <a:t>agua pasada</a:t>
            </a:r>
            <a:r>
              <a:rPr lang="es-ES_tradnl" sz="2800" i="1">
                <a:solidFill>
                  <a:srgbClr val="272727"/>
                </a:solidFill>
                <a:latin typeface="Arial" charset="0"/>
                <a:cs typeface="Arial" charset="0"/>
              </a:rPr>
              <a:t>.</a:t>
            </a:r>
            <a:endParaRPr lang="es-ES_tradnl" sz="2800">
              <a:cs typeface="Times New Roma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s-ES"/>
          </a:p>
        </p:txBody>
      </p:sp>
      <p:sp>
        <p:nvSpPr>
          <p:cNvPr id="60419" name="Rectangle 3" descr="Rectangle: Click to edit Master text styles&#10;Second level&#10;Third level&#10;Fourth level&#10;Fifth level"/>
          <p:cNvSpPr>
            <a:spLocks noGrp="1" noChangeArrowheads="1"/>
          </p:cNvSpPr>
          <p:nvPr>
            <p:ph type="body" idx="1"/>
          </p:nvPr>
        </p:nvSpPr>
        <p:spPr/>
        <p:txBody>
          <a:bodyPr/>
          <a:lstStyle/>
          <a:p>
            <a:r>
              <a:rPr lang="es-ES_tradnl" sz="2400" b="1">
                <a:solidFill>
                  <a:srgbClr val="272727"/>
                </a:solidFill>
                <a:latin typeface="Arial" charset="0"/>
                <a:cs typeface="Arial" charset="0"/>
              </a:rPr>
              <a:t>Uso de sufijos apreciativos: </a:t>
            </a:r>
            <a:r>
              <a:rPr lang="es-ES_tradnl" sz="2400" b="1" i="1">
                <a:solidFill>
                  <a:srgbClr val="272727"/>
                </a:solidFill>
                <a:latin typeface="Arial" charset="0"/>
                <a:cs typeface="Arial" charset="0"/>
              </a:rPr>
              <a:t>cielito, cariñín, manazas...</a:t>
            </a:r>
            <a:endParaRPr lang="es-ES_tradnl" sz="2400" b="1">
              <a:cs typeface="Times New Roman" charset="0"/>
            </a:endParaRPr>
          </a:p>
          <a:p>
            <a:r>
              <a:rPr lang="es-ES_tradnl" sz="2400" b="1">
                <a:solidFill>
                  <a:srgbClr val="272727"/>
                </a:solidFill>
                <a:latin typeface="Arial" charset="0"/>
                <a:cs typeface="Arial" charset="0"/>
              </a:rPr>
              <a:t>Entonación expresiva mediante oraciones interrogativas y exclamativa </a:t>
            </a:r>
            <a:r>
              <a:rPr lang="es-ES_tradnl" sz="2400" b="1" i="1">
                <a:solidFill>
                  <a:srgbClr val="272727"/>
                </a:solidFill>
                <a:latin typeface="Arial" charset="0"/>
                <a:cs typeface="Arial" charset="0"/>
              </a:rPr>
              <a:t>¡Vamos más deprisa, hombre!</a:t>
            </a:r>
            <a:endParaRPr lang="es-ES_tradnl" sz="2400" b="1">
              <a:cs typeface="Times New Roman" charset="0"/>
            </a:endParaRPr>
          </a:p>
          <a:p>
            <a:r>
              <a:rPr lang="es-ES_tradnl" sz="2400" b="1">
                <a:solidFill>
                  <a:srgbClr val="272727"/>
                </a:solidFill>
                <a:latin typeface="Arial" charset="0"/>
                <a:cs typeface="Arial" charset="0"/>
              </a:rPr>
              <a:t>Predominio de las funciones expresiva: </a:t>
            </a:r>
            <a:r>
              <a:rPr lang="es-ES_tradnl" sz="2400" b="1" i="1">
                <a:solidFill>
                  <a:srgbClr val="272727"/>
                </a:solidFill>
                <a:latin typeface="Arial" charset="0"/>
                <a:cs typeface="Arial" charset="0"/>
              </a:rPr>
              <a:t>¡me encanta!; </a:t>
            </a:r>
            <a:r>
              <a:rPr lang="es-ES_tradnl" sz="2400" b="1">
                <a:solidFill>
                  <a:srgbClr val="272727"/>
                </a:solidFill>
                <a:latin typeface="Arial" charset="0"/>
                <a:cs typeface="Arial" charset="0"/>
              </a:rPr>
              <a:t>apelativa: oye. </a:t>
            </a:r>
            <a:r>
              <a:rPr lang="es-ES_tradnl" sz="2400" b="1" i="1">
                <a:solidFill>
                  <a:srgbClr val="272727"/>
                </a:solidFill>
                <a:latin typeface="Arial" charset="0"/>
                <a:cs typeface="Arial" charset="0"/>
              </a:rPr>
              <a:t>venga; </a:t>
            </a:r>
            <a:r>
              <a:rPr lang="es-ES_tradnl" sz="2400" b="1">
                <a:solidFill>
                  <a:srgbClr val="272727"/>
                </a:solidFill>
                <a:latin typeface="Arial" charset="0"/>
                <a:cs typeface="Arial" charset="0"/>
              </a:rPr>
              <a:t>y fática: </a:t>
            </a:r>
            <a:r>
              <a:rPr lang="es-ES_tradnl" sz="2400" b="1" i="1">
                <a:solidFill>
                  <a:srgbClr val="272727"/>
                </a:solidFill>
                <a:latin typeface="Arial" charset="0"/>
                <a:cs typeface="Arial" charset="0"/>
              </a:rPr>
              <a:t>¿verdad?, ¿no crees?, ¿eh?</a:t>
            </a:r>
            <a:r>
              <a:rPr lang="es-ES" b="1"/>
              <a:t> </a:t>
            </a:r>
          </a:p>
          <a:p>
            <a:pPr>
              <a:buFont typeface="Wingdings" pitchFamily="2" charset="2"/>
              <a:buNone/>
            </a:pPr>
            <a:endParaRPr lang="es-ES" b="1"/>
          </a:p>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5"/>
          <p:cNvSpPr txBox="1">
            <a:spLocks noChangeArrowheads="1"/>
          </p:cNvSpPr>
          <p:nvPr/>
        </p:nvSpPr>
        <p:spPr bwMode="auto">
          <a:xfrm>
            <a:off x="2057400" y="2286000"/>
            <a:ext cx="5400675" cy="779463"/>
          </a:xfrm>
          <a:prstGeom prst="rect">
            <a:avLst/>
          </a:prstGeom>
          <a:noFill/>
          <a:ln w="9525">
            <a:noFill/>
            <a:miter lim="800000"/>
            <a:headEnd/>
            <a:tailEnd/>
          </a:ln>
        </p:spPr>
        <p:txBody>
          <a:bodyPr>
            <a:spAutoFit/>
          </a:bodyPr>
          <a:lstStyle/>
          <a:p>
            <a:pPr eaLnBrk="0" hangingPunct="0">
              <a:spcBef>
                <a:spcPct val="50000"/>
              </a:spcBef>
            </a:pPr>
            <a:endParaRPr lang="es-ES_tradnl" sz="1800">
              <a:latin typeface="Arial" charset="0"/>
            </a:endParaRPr>
          </a:p>
          <a:p>
            <a:pPr eaLnBrk="0" hangingPunct="0">
              <a:spcBef>
                <a:spcPct val="50000"/>
              </a:spcBef>
            </a:pPr>
            <a:endParaRPr lang="es-ES_tradnl" sz="1800">
              <a:latin typeface="Arial" charset="0"/>
            </a:endParaRPr>
          </a:p>
        </p:txBody>
      </p:sp>
      <p:pic>
        <p:nvPicPr>
          <p:cNvPr id="3077" name="Picture 10" descr="P1011110"/>
          <p:cNvPicPr>
            <a:picLocks noChangeAspect="1" noChangeArrowheads="1"/>
          </p:cNvPicPr>
          <p:nvPr/>
        </p:nvPicPr>
        <p:blipFill>
          <a:blip r:embed="rId3"/>
          <a:srcRect/>
          <a:stretch>
            <a:fillRect/>
          </a:stretch>
        </p:blipFill>
        <p:spPr bwMode="auto">
          <a:xfrm>
            <a:off x="1257300" y="2057400"/>
            <a:ext cx="6784975" cy="4514850"/>
          </a:xfrm>
          <a:prstGeom prst="rect">
            <a:avLst/>
          </a:prstGeom>
          <a:noFill/>
          <a:ln w="9525">
            <a:noFill/>
            <a:miter lim="800000"/>
            <a:headEnd/>
            <a:tailEnd/>
          </a:ln>
        </p:spPr>
      </p:pic>
      <p:sp>
        <p:nvSpPr>
          <p:cNvPr id="3079" name="AutoShape 7"/>
          <p:cNvSpPr>
            <a:spLocks noChangeArrowheads="1"/>
          </p:cNvSpPr>
          <p:nvPr/>
        </p:nvSpPr>
        <p:spPr bwMode="auto">
          <a:xfrm>
            <a:off x="4972050" y="0"/>
            <a:ext cx="5143500" cy="3276600"/>
          </a:xfrm>
          <a:prstGeom prst="wedgeEllipseCallout">
            <a:avLst>
              <a:gd name="adj1" fmla="val -43750"/>
              <a:gd name="adj2" fmla="val 70000"/>
            </a:avLst>
          </a:prstGeom>
          <a:noFill/>
          <a:ln w="28575">
            <a:solidFill>
              <a:schemeClr val="tx1"/>
            </a:solidFill>
            <a:miter lim="800000"/>
            <a:headEnd/>
            <a:tailEnd/>
          </a:ln>
          <a:effectLst/>
        </p:spPr>
        <p:txBody>
          <a:bodyPr/>
          <a:lstStyle/>
          <a:p>
            <a:pPr algn="ctr"/>
            <a:endParaRPr lang="es-ES"/>
          </a:p>
        </p:txBody>
      </p:sp>
      <p:sp>
        <p:nvSpPr>
          <p:cNvPr id="3080" name="Rectangle 8"/>
          <p:cNvSpPr>
            <a:spLocks noChangeArrowheads="1"/>
          </p:cNvSpPr>
          <p:nvPr/>
        </p:nvSpPr>
        <p:spPr bwMode="auto">
          <a:xfrm>
            <a:off x="5314950" y="1066800"/>
            <a:ext cx="4356100" cy="822325"/>
          </a:xfrm>
          <a:prstGeom prst="rect">
            <a:avLst/>
          </a:prstGeom>
          <a:noFill/>
          <a:ln w="9525">
            <a:noFill/>
            <a:miter lim="800000"/>
            <a:headEnd/>
            <a:tailEnd/>
          </a:ln>
          <a:effectLst/>
        </p:spPr>
        <p:txBody>
          <a:bodyPr>
            <a:spAutoFit/>
          </a:bodyPr>
          <a:lstStyle/>
          <a:p>
            <a:r>
              <a:rPr lang="es-ES_tradnl" b="1">
                <a:solidFill>
                  <a:srgbClr val="FF3300"/>
                </a:solidFill>
                <a:latin typeface="Copperplate33bc" charset="0"/>
              </a:rPr>
              <a:t>“PROFE, ¿ESTO PA’ KÉ ME BA A SERBIR?”</a:t>
            </a:r>
            <a:endParaRPr lang="es-ES" b="1">
              <a:solidFill>
                <a:srgbClr val="FF3300"/>
              </a:solidFill>
              <a:latin typeface="Copperplate33bc"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descr="Rectangle: Click to edit Master text styles&#10;Second level&#10;Third level&#10;Fourth level&#10;Fifth level"/>
          <p:cNvSpPr>
            <a:spLocks noGrp="1" noChangeArrowheads="1"/>
          </p:cNvSpPr>
          <p:nvPr>
            <p:ph type="body" idx="1"/>
          </p:nvPr>
        </p:nvSpPr>
        <p:spPr/>
        <p:txBody>
          <a:bodyPr/>
          <a:lstStyle/>
          <a:p>
            <a:r>
              <a:rPr lang="es-ES"/>
              <a:t>TEXTOS COLOQUIALES:</a:t>
            </a:r>
          </a:p>
          <a:p>
            <a:pPr>
              <a:buFont typeface="Wingdings" pitchFamily="2" charset="2"/>
              <a:buNone/>
            </a:pPr>
            <a:r>
              <a:rPr lang="es-ES"/>
              <a:t>http://www.materialesdelengua.org/LENGUA/comunicacion/registros/textoscoloquiales.htm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ES"/>
              <a:t>REGISTRO VULGAR</a:t>
            </a:r>
          </a:p>
        </p:txBody>
      </p:sp>
      <p:sp>
        <p:nvSpPr>
          <p:cNvPr id="61443" name="Rectangle 3" descr="Rectangle: Click to edit Master text styles&#10;Second level&#10;Third level&#10;Fourth level&#10;Fifth level"/>
          <p:cNvSpPr>
            <a:spLocks noGrp="1" noChangeArrowheads="1"/>
          </p:cNvSpPr>
          <p:nvPr>
            <p:ph type="body" idx="1"/>
          </p:nvPr>
        </p:nvSpPr>
        <p:spPr/>
        <p:txBody>
          <a:bodyPr/>
          <a:lstStyle/>
          <a:p>
            <a:r>
              <a:rPr lang="es-ES_tradnl">
                <a:solidFill>
                  <a:srgbClr val="272727"/>
                </a:solidFill>
                <a:latin typeface="Arial" charset="0"/>
                <a:cs typeface="Arial" charset="0"/>
              </a:rPr>
              <a:t>Propio de personas que no utilizan la lengua de manera correcta por un conocimiento deficiente de las normas lingüísticas.</a:t>
            </a:r>
            <a:endParaRPr lang="es-ES_tradnl">
              <a:cs typeface="Times New Roman" charset="0"/>
            </a:endParaRPr>
          </a:p>
          <a:p>
            <a:endParaRPr 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es-ES"/>
          </a:p>
        </p:txBody>
      </p:sp>
      <p:sp>
        <p:nvSpPr>
          <p:cNvPr id="62467" name="Rectangle 3" descr="Rectangle: Click to edit Master text styles&#10;Second level&#10;Third level&#10;Fourth level&#10;Fifth level"/>
          <p:cNvSpPr>
            <a:spLocks noGrp="1" noChangeArrowheads="1"/>
          </p:cNvSpPr>
          <p:nvPr>
            <p:ph type="body" idx="1"/>
          </p:nvPr>
        </p:nvSpPr>
        <p:spPr/>
        <p:txBody>
          <a:bodyPr/>
          <a:lstStyle/>
          <a:p>
            <a:r>
              <a:rPr lang="es-ES_tradnl">
                <a:solidFill>
                  <a:srgbClr val="272727"/>
                </a:solidFill>
                <a:latin typeface="Arial" charset="0"/>
                <a:cs typeface="Arial" charset="0"/>
              </a:rPr>
              <a:t>Escribir o pronunciar mal determinadas palabras, por ejemplo: </a:t>
            </a:r>
            <a:r>
              <a:rPr lang="es-ES_tradnl" i="1">
                <a:solidFill>
                  <a:srgbClr val="272727"/>
                </a:solidFill>
                <a:latin typeface="Arial" charset="0"/>
                <a:cs typeface="Arial" charset="0"/>
              </a:rPr>
              <a:t>*almario -armario; *cocreta </a:t>
            </a:r>
            <a:r>
              <a:rPr lang="es-ES_tradnl" i="1">
                <a:solidFill>
                  <a:srgbClr val="245CAF"/>
                </a:solidFill>
                <a:latin typeface="Arial" charset="0"/>
                <a:cs typeface="Arial" charset="0"/>
              </a:rPr>
              <a:t>—</a:t>
            </a:r>
            <a:r>
              <a:rPr lang="es-ES_tradnl">
                <a:solidFill>
                  <a:srgbClr val="245CAF"/>
                </a:solidFill>
                <a:latin typeface="Arial" charset="0"/>
                <a:cs typeface="Arial" charset="0"/>
              </a:rPr>
              <a:t>&gt; </a:t>
            </a:r>
            <a:r>
              <a:rPr lang="es-ES_tradnl" i="1">
                <a:solidFill>
                  <a:srgbClr val="272727"/>
                </a:solidFill>
                <a:latin typeface="Arial" charset="0"/>
                <a:cs typeface="Arial" charset="0"/>
              </a:rPr>
              <a:t>croqueta; *agüelo </a:t>
            </a:r>
            <a:r>
              <a:rPr lang="es-ES_tradnl">
                <a:solidFill>
                  <a:srgbClr val="272727"/>
                </a:solidFill>
                <a:latin typeface="Arial" charset="0"/>
                <a:cs typeface="Arial" charset="0"/>
              </a:rPr>
              <a:t>—» </a:t>
            </a:r>
            <a:r>
              <a:rPr lang="es-ES_tradnl" i="1">
                <a:solidFill>
                  <a:srgbClr val="272727"/>
                </a:solidFill>
                <a:latin typeface="Arial" charset="0"/>
                <a:cs typeface="Arial" charset="0"/>
              </a:rPr>
              <a:t>abuelo; *eletricista —&gt; electrici ta; *La María </a:t>
            </a:r>
            <a:r>
              <a:rPr lang="es-ES_tradnl">
                <a:solidFill>
                  <a:srgbClr val="245CAF"/>
                </a:solidFill>
                <a:latin typeface="Arial" charset="0"/>
                <a:cs typeface="Arial" charset="0"/>
              </a:rPr>
              <a:t>— </a:t>
            </a:r>
            <a:r>
              <a:rPr lang="es-ES_tradnl" i="1">
                <a:solidFill>
                  <a:srgbClr val="272727"/>
                </a:solidFill>
                <a:latin typeface="Arial" charset="0"/>
                <a:cs typeface="Arial" charset="0"/>
              </a:rPr>
              <a:t>María; *Me se rompió el asa del caldero </a:t>
            </a:r>
            <a:r>
              <a:rPr lang="es-ES_tradnl">
                <a:solidFill>
                  <a:srgbClr val="272727"/>
                </a:solidFill>
                <a:latin typeface="Arial" charset="0"/>
                <a:cs typeface="Arial" charset="0"/>
              </a:rPr>
              <a:t>—</a:t>
            </a:r>
            <a:r>
              <a:rPr lang="es-ES_tradnl">
                <a:solidFill>
                  <a:srgbClr val="245CAF"/>
                </a:solidFill>
                <a:latin typeface="Arial" charset="0"/>
                <a:cs typeface="Arial" charset="0"/>
              </a:rPr>
              <a:t>&gt; </a:t>
            </a:r>
            <a:r>
              <a:rPr lang="es-ES_tradnl">
                <a:solidFill>
                  <a:srgbClr val="272727"/>
                </a:solidFill>
                <a:latin typeface="Arial" charset="0"/>
                <a:cs typeface="Arial" charset="0"/>
              </a:rPr>
              <a:t>Se me </a:t>
            </a:r>
            <a:r>
              <a:rPr lang="es-ES_tradnl" i="1">
                <a:solidFill>
                  <a:srgbClr val="272727"/>
                </a:solidFill>
                <a:latin typeface="Arial" charset="0"/>
                <a:cs typeface="Arial" charset="0"/>
              </a:rPr>
              <a:t>rompió el asa del caldero.</a:t>
            </a:r>
            <a:endParaRPr lang="es-ES_tradnl">
              <a:cs typeface="Times New Roman" charset="0"/>
            </a:endParaRPr>
          </a:p>
          <a:p>
            <a:r>
              <a:rPr lang="es-ES_tradnl">
                <a:solidFill>
                  <a:srgbClr val="272727"/>
                </a:solidFill>
                <a:latin typeface="Arial" charset="0"/>
                <a:cs typeface="Arial" charset="0"/>
              </a:rPr>
              <a:t>Imprecisión léxica y pobreza de vocabulario: </a:t>
            </a:r>
            <a:r>
              <a:rPr lang="es-ES_tradnl" i="1">
                <a:solidFill>
                  <a:srgbClr val="272727"/>
                </a:solidFill>
                <a:latin typeface="Arial" charset="0"/>
                <a:cs typeface="Arial" charset="0"/>
              </a:rPr>
              <a:t>¡Dame ese chisme!</a:t>
            </a:r>
            <a:endParaRPr lang="es-ES_tradnl">
              <a:cs typeface="Times New Roman" charset="0"/>
            </a:endParaRPr>
          </a:p>
          <a:p>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http://www.eurielec.etsit.upm.es/~bisho/blog_files/forges_20050225.gif"/>
          <p:cNvPicPr>
            <a:picLocks noChangeAspect="1" noChangeArrowheads="1"/>
          </p:cNvPicPr>
          <p:nvPr/>
        </p:nvPicPr>
        <p:blipFill>
          <a:blip r:embed="rId2"/>
          <a:srcRect/>
          <a:stretch>
            <a:fillRect/>
          </a:stretch>
        </p:blipFill>
        <p:spPr bwMode="auto">
          <a:xfrm>
            <a:off x="1285875" y="609600"/>
            <a:ext cx="8658225" cy="537368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43050" y="533400"/>
            <a:ext cx="8401050" cy="3538538"/>
          </a:xfrm>
          <a:prstGeom prst="rect">
            <a:avLst/>
          </a:prstGeom>
          <a:noFill/>
          <a:ln w="9525">
            <a:noFill/>
            <a:miter lim="800000"/>
            <a:headEnd/>
            <a:tailEnd/>
          </a:ln>
          <a:effectLst/>
        </p:spPr>
        <p:txBody>
          <a:bodyPr>
            <a:spAutoFit/>
          </a:bodyPr>
          <a:lstStyle/>
          <a:p>
            <a:pPr algn="just">
              <a:spcBef>
                <a:spcPct val="50000"/>
              </a:spcBef>
            </a:pPr>
            <a:r>
              <a:rPr lang="es-ES" sz="2800">
                <a:latin typeface="Verdana" pitchFamily="34" charset="0"/>
              </a:rPr>
              <a:t>     </a:t>
            </a:r>
            <a:r>
              <a:rPr lang="es-ES">
                <a:latin typeface="Verdana" pitchFamily="34" charset="0"/>
              </a:rPr>
              <a:t>La </a:t>
            </a:r>
            <a:r>
              <a:rPr lang="es-ES" sz="2800" b="1">
                <a:solidFill>
                  <a:srgbClr val="FF3300"/>
                </a:solidFill>
                <a:latin typeface="Verdana" pitchFamily="34" charset="0"/>
              </a:rPr>
              <a:t>Jerga</a:t>
            </a:r>
            <a:r>
              <a:rPr lang="es-ES">
                <a:latin typeface="Verdana" pitchFamily="34" charset="0"/>
              </a:rPr>
              <a:t> es utilizada por un grupo particular de personas, o por cualquier término del idioma propio que es incomprensible para otros grupos de personas , el cual no va a ser siempre , registrado en un diccionario.</a:t>
            </a:r>
          </a:p>
          <a:p>
            <a:pPr>
              <a:spcBef>
                <a:spcPct val="50000"/>
              </a:spcBef>
            </a:pPr>
            <a:r>
              <a:rPr lang="es-ES">
                <a:latin typeface="Verdana" pitchFamily="34" charset="0"/>
              </a:rPr>
              <a:t/>
            </a:r>
            <a:br>
              <a:rPr lang="es-ES">
                <a:latin typeface="Verdana" pitchFamily="34" charset="0"/>
              </a:rPr>
            </a:br>
            <a:r>
              <a:rPr lang="es-ES">
                <a:latin typeface="Verdana" pitchFamily="34" charset="0"/>
              </a:rPr>
              <a:t>   Las jergas más particulares que se dividen en grupos por distintos motivos como:</a:t>
            </a:r>
            <a:br>
              <a:rPr lang="es-ES">
                <a:latin typeface="Verdana" pitchFamily="34" charset="0"/>
              </a:rPr>
            </a:br>
            <a:endParaRPr lang="es-ES">
              <a:latin typeface="Verdana" pitchFamily="34" charset="0"/>
            </a:endParaRPr>
          </a:p>
        </p:txBody>
      </p:sp>
      <p:pic>
        <p:nvPicPr>
          <p:cNvPr id="14339" name="Picture 3" descr="[trabajo.JPG]"/>
          <p:cNvPicPr>
            <a:picLocks noChangeAspect="1" noChangeArrowheads="1"/>
          </p:cNvPicPr>
          <p:nvPr/>
        </p:nvPicPr>
        <p:blipFill>
          <a:blip r:embed="rId3"/>
          <a:srcRect/>
          <a:stretch>
            <a:fillRect/>
          </a:stretch>
        </p:blipFill>
        <p:spPr bwMode="auto">
          <a:xfrm>
            <a:off x="3543300" y="4114800"/>
            <a:ext cx="3970338" cy="18891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885950" y="692150"/>
            <a:ext cx="7794625" cy="5218113"/>
          </a:xfrm>
          <a:prstGeom prst="rect">
            <a:avLst/>
          </a:prstGeom>
          <a:noFill/>
          <a:ln w="9525">
            <a:noFill/>
            <a:miter lim="800000"/>
            <a:headEnd/>
            <a:tailEnd/>
          </a:ln>
          <a:effectLst/>
        </p:spPr>
        <p:txBody>
          <a:bodyPr>
            <a:spAutoFit/>
          </a:bodyPr>
          <a:lstStyle/>
          <a:p>
            <a:pPr algn="just">
              <a:spcBef>
                <a:spcPct val="50000"/>
              </a:spcBef>
            </a:pPr>
            <a:r>
              <a:rPr lang="es-ES" sz="2800" b="1">
                <a:latin typeface="Verdana" pitchFamily="34" charset="0"/>
              </a:rPr>
              <a:t>Profesionales:</a:t>
            </a:r>
            <a:r>
              <a:rPr lang="es-ES" sz="2800">
                <a:latin typeface="Verdana" pitchFamily="34" charset="0"/>
              </a:rPr>
              <a:t> necesitan un cierto vocabulario que no es común al resto del idioma para ciertos procesos, instrumentos, etc.</a:t>
            </a:r>
          </a:p>
          <a:p>
            <a:pPr algn="just">
              <a:spcBef>
                <a:spcPct val="50000"/>
              </a:spcBef>
            </a:pPr>
            <a:r>
              <a:rPr lang="es-ES" sz="2800">
                <a:latin typeface="Verdana" pitchFamily="34" charset="0"/>
              </a:rPr>
              <a:t>Normalmente, los términos usados en la jerga de grupos específicos son temporales (excepto las jergas profesionales), perdiéndose el uso poco tiempo después de ser adoptados.</a:t>
            </a:r>
          </a:p>
          <a:p>
            <a:pPr algn="just">
              <a:spcBef>
                <a:spcPct val="50000"/>
              </a:spcBef>
            </a:pPr>
            <a:endParaRPr lang="es-ES" sz="2800">
              <a:latin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es-ES"/>
          </a:p>
        </p:txBody>
      </p:sp>
      <p:sp>
        <p:nvSpPr>
          <p:cNvPr id="69635" name="Rectangle 3" descr="Rectangle: Click to edit Master text styles&#10;Second level&#10;Third level&#10;Fourth level&#10;Fifth level"/>
          <p:cNvSpPr>
            <a:spLocks noGrp="1" noChangeArrowheads="1"/>
          </p:cNvSpPr>
          <p:nvPr>
            <p:ph type="body" idx="1"/>
          </p:nvPr>
        </p:nvSpPr>
        <p:spPr/>
        <p:txBody>
          <a:bodyPr/>
          <a:lstStyle/>
          <a:p>
            <a:r>
              <a:rPr lang="es-ES"/>
              <a:t>En el médico:</a:t>
            </a:r>
          </a:p>
          <a:p>
            <a:pPr>
              <a:buFont typeface="Wingdings" pitchFamily="2" charset="2"/>
              <a:buNone/>
            </a:pPr>
            <a:r>
              <a:rPr lang="es-ES">
                <a:hlinkClick r:id="rId2"/>
              </a:rPr>
              <a:t>http://www.materialesdelengua.org/LENGUA/comunicacion/registros/textosjergales.htm</a:t>
            </a:r>
            <a:endParaRPr lang="es-ES"/>
          </a:p>
          <a:p>
            <a:pPr>
              <a:buFont typeface="Wingdings" pitchFamily="2" charset="2"/>
              <a:buNone/>
            </a:pPr>
            <a:r>
              <a:rPr lang="es-ES"/>
              <a:t>Letra de siniestro total:</a:t>
            </a:r>
          </a:p>
          <a:p>
            <a:pPr>
              <a:buFont typeface="Wingdings" pitchFamily="2" charset="2"/>
              <a:buNone/>
            </a:pPr>
            <a:r>
              <a:rPr lang="es-ES"/>
              <a:t>http://www.jergasdehablahispana.org/sociedad2.htm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descr="Rectangle: Click to edit Master text styles&#10;Second level&#10;Third level&#10;Fourth level&#10;Fifth level"/>
          <p:cNvSpPr>
            <a:spLocks noGrp="1" noChangeArrowheads="1"/>
          </p:cNvSpPr>
          <p:nvPr>
            <p:ph type="body" idx="1"/>
          </p:nvPr>
        </p:nvSpPr>
        <p:spPr>
          <a:xfrm>
            <a:off x="942975" y="971550"/>
            <a:ext cx="8743950" cy="5048250"/>
          </a:xfrm>
        </p:spPr>
        <p:txBody>
          <a:bodyPr/>
          <a:lstStyle/>
          <a:p>
            <a:r>
              <a:rPr lang="es-ES"/>
              <a:t>La socorrista tóxica </a:t>
            </a:r>
            <a:r>
              <a:rPr lang="es-ES">
                <a:hlinkClick r:id="rId2"/>
              </a:rPr>
              <a:t>http://www.youtube.com/watch?v=ICQrvG6jfOA&amp;feature=related</a:t>
            </a:r>
            <a:endParaRPr lang="es-ES"/>
          </a:p>
          <a:p>
            <a:r>
              <a:rPr lang="es-ES"/>
              <a:t>El mechero de la sole:</a:t>
            </a:r>
          </a:p>
          <a:p>
            <a:pPr>
              <a:buFont typeface="Wingdings" pitchFamily="2" charset="2"/>
              <a:buNone/>
            </a:pPr>
            <a:r>
              <a:rPr lang="es-ES">
                <a:hlinkClick r:id="rId3"/>
              </a:rPr>
              <a:t>http://www.youtube.com/watch?v=7Vl3q9bY2Kk&amp;feature=channel</a:t>
            </a:r>
            <a:endParaRPr lang="es-ES"/>
          </a:p>
          <a:p>
            <a:pPr>
              <a:buFont typeface="Wingdings" pitchFamily="2" charset="2"/>
              <a:buNone/>
            </a:pPr>
            <a:r>
              <a:rPr lang="es-ES"/>
              <a:t>Triste que eres un triste:</a:t>
            </a:r>
          </a:p>
          <a:p>
            <a:pPr>
              <a:buFont typeface="Wingdings" pitchFamily="2" charset="2"/>
              <a:buNone/>
            </a:pPr>
            <a:r>
              <a:rPr lang="es-ES"/>
              <a:t>http://www.youtube.com/watch?v=iVj26FwMbwg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s-ES"/>
          </a:p>
        </p:txBody>
      </p:sp>
      <p:sp>
        <p:nvSpPr>
          <p:cNvPr id="63491" name="Rectangle 3" descr="Rectangle: Click to edit Master text styles&#10;Second level&#10;Third level&#10;Fourth level&#10;Fifth level"/>
          <p:cNvSpPr>
            <a:spLocks noGrp="1" noChangeArrowheads="1"/>
          </p:cNvSpPr>
          <p:nvPr>
            <p:ph type="body" idx="1"/>
          </p:nvPr>
        </p:nvSpPr>
        <p:spPr/>
        <p:txBody>
          <a:bodyPr/>
          <a:lstStyle/>
          <a:p>
            <a:r>
              <a:rPr lang="es-ES"/>
              <a:t>LA LENGUA COLOQUIAL EN LOS TEXTOS:</a:t>
            </a:r>
          </a:p>
          <a:p>
            <a:r>
              <a:rPr lang="es-ES">
                <a:hlinkClick r:id="rId2"/>
              </a:rPr>
              <a:t>http://www.materialesdelengua.org/LENGUA/comunicacion/registros/textoscoloquiales.htm</a:t>
            </a:r>
            <a:endParaRPr lang="es-ES"/>
          </a:p>
          <a:p>
            <a:r>
              <a:rPr lang="es-ES"/>
              <a:t>http://www.materialesdelengua.org/LENGUA/comunicacion/registros/textoscoloquiales.htm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ES"/>
              <a:t>VARIEDADES DE LA LENGUA</a:t>
            </a:r>
          </a:p>
        </p:txBody>
      </p:sp>
      <p:sp>
        <p:nvSpPr>
          <p:cNvPr id="38915" name="Rectangle 3" descr="Rectangle: Click to edit Master text styles&#10;Second level&#10;Third level&#10;Fourth level&#10;Fifth level"/>
          <p:cNvSpPr>
            <a:spLocks noGrp="1" noChangeArrowheads="1"/>
          </p:cNvSpPr>
          <p:nvPr>
            <p:ph type="body" idx="1"/>
          </p:nvPr>
        </p:nvSpPr>
        <p:spPr/>
        <p:txBody>
          <a:bodyPr/>
          <a:lstStyle/>
          <a:p>
            <a:r>
              <a:rPr lang="es-ES"/>
              <a:t>Nuestra manera de hablar depende de muchos factores: la procedencia geográfica, la formación cultural, la edad.</a:t>
            </a:r>
          </a:p>
          <a:p>
            <a:r>
              <a:rPr lang="es-ES"/>
              <a:t>Estas diferencias forman las </a:t>
            </a:r>
            <a:r>
              <a:rPr lang="es-ES">
                <a:solidFill>
                  <a:schemeClr val="tx2"/>
                </a:solidFill>
              </a:rPr>
              <a:t>VARIEDADES DE LA LENGUA: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s-ES"/>
          </a:p>
        </p:txBody>
      </p:sp>
      <p:sp>
        <p:nvSpPr>
          <p:cNvPr id="64515" name="Rectangle 3" descr="Rectangle: Click to edit Master text styles&#10;Second level&#10;Third level&#10;Fourth level&#10;Fifth level"/>
          <p:cNvSpPr>
            <a:spLocks noGrp="1" noChangeArrowheads="1"/>
          </p:cNvSpPr>
          <p:nvPr>
            <p:ph type="body" idx="1"/>
          </p:nvPr>
        </p:nvSpPr>
        <p:spPr/>
        <p:txBody>
          <a:bodyPr/>
          <a:lstStyle/>
          <a:p>
            <a:r>
              <a:rPr lang="es-ES"/>
              <a:t>LENGUA Y REGISTROS:</a:t>
            </a:r>
          </a:p>
          <a:p>
            <a:r>
              <a:rPr lang="es-ES"/>
              <a:t>http://www.materialesdelengua.org/LENGUA/comunicacion/registros/registros.htm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s-ES"/>
          </a:p>
        </p:txBody>
      </p:sp>
      <p:sp>
        <p:nvSpPr>
          <p:cNvPr id="39939" name="Rectangle 3" descr="Rectangle: Click to edit Master text styles&#10;Second level&#10;Third level&#10;Fourth level&#10;Fifth level"/>
          <p:cNvSpPr>
            <a:spLocks noGrp="1" noChangeArrowheads="1"/>
          </p:cNvSpPr>
          <p:nvPr>
            <p:ph type="body" idx="1"/>
          </p:nvPr>
        </p:nvSpPr>
        <p:spPr/>
        <p:txBody>
          <a:bodyPr/>
          <a:lstStyle/>
          <a:p>
            <a:pPr marL="609600" indent="-609600">
              <a:buSzPct val="90000"/>
              <a:buFont typeface="Wingdings" pitchFamily="2" charset="2"/>
              <a:buAutoNum type="arabicPeriod"/>
            </a:pPr>
            <a:r>
              <a:rPr lang="es-ES">
                <a:solidFill>
                  <a:schemeClr val="tx2"/>
                </a:solidFill>
              </a:rPr>
              <a:t>VARIEDADES  GEOGRÁFICAS.</a:t>
            </a:r>
          </a:p>
          <a:p>
            <a:pPr marL="609600" indent="-609600">
              <a:buSzPct val="90000"/>
              <a:buFont typeface="Wingdings" pitchFamily="2" charset="2"/>
              <a:buAutoNum type="arabicPeriod"/>
            </a:pPr>
            <a:r>
              <a:rPr lang="es-ES">
                <a:solidFill>
                  <a:schemeClr val="tx2"/>
                </a:solidFill>
              </a:rPr>
              <a:t>VARIEDADES SOCIALES.</a:t>
            </a:r>
          </a:p>
          <a:p>
            <a:pPr marL="609600" indent="-609600">
              <a:buSzPct val="90000"/>
              <a:buFont typeface="Wingdings" pitchFamily="2" charset="2"/>
              <a:buAutoNum type="arabicPeriod"/>
            </a:pPr>
            <a:r>
              <a:rPr lang="es-ES">
                <a:solidFill>
                  <a:schemeClr val="tx2"/>
                </a:solidFill>
              </a:rPr>
              <a:t>VARIEDADES ESTILÍTICAS.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additive="base">
                                        <p:cTn id="13"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additive="base">
                                        <p:cTn id="19"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2" end="2"/>
                                            </p:txEl>
                                          </p:spTgt>
                                        </p:tgtEl>
                                        <p:attrNameLst>
                                          <p:attrName>style.visibility</p:attrName>
                                        </p:attrNameLst>
                                      </p:cBhvr>
                                      <p:to>
                                        <p:strVal val="visible"/>
                                      </p:to>
                                    </p:set>
                                    <p:anim calcmode="lin" valueType="num">
                                      <p:cBhvr additive="base">
                                        <p:cTn id="25"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Documents and Settings\Jesus\Mis documentos\Mis imágenes\dibujos\lenguaje móviles.jpg"/>
          <p:cNvPicPr>
            <a:picLocks noChangeAspect="1" noChangeArrowheads="1"/>
          </p:cNvPicPr>
          <p:nvPr/>
        </p:nvPicPr>
        <p:blipFill>
          <a:blip r:embed="rId2"/>
          <a:srcRect/>
          <a:stretch>
            <a:fillRect/>
          </a:stretch>
        </p:blipFill>
        <p:spPr bwMode="auto">
          <a:xfrm>
            <a:off x="0" y="0"/>
            <a:ext cx="10287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Documents and Settings\Jesus\Mis documentos\Mis imágenes\lengua\chiste registro.jpg"/>
          <p:cNvPicPr>
            <a:picLocks noChangeAspect="1" noChangeArrowheads="1"/>
          </p:cNvPicPr>
          <p:nvPr/>
        </p:nvPicPr>
        <p:blipFill>
          <a:blip r:embed="rId2"/>
          <a:srcRect/>
          <a:stretch>
            <a:fillRect/>
          </a:stretch>
        </p:blipFill>
        <p:spPr bwMode="auto">
          <a:xfrm>
            <a:off x="1143000" y="990600"/>
            <a:ext cx="8229600" cy="37179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
              <a:t>VARIEDADES ESTILÍSTICAS</a:t>
            </a:r>
          </a:p>
        </p:txBody>
      </p:sp>
      <p:sp>
        <p:nvSpPr>
          <p:cNvPr id="31747" name="Rectangle 3" descr="Rectangle: Click to edit Master text styles&#10;Second level&#10;Third level&#10;Fourth level&#10;Fifth level"/>
          <p:cNvSpPr>
            <a:spLocks noGrp="1" noChangeArrowheads="1"/>
          </p:cNvSpPr>
          <p:nvPr>
            <p:ph type="body" idx="1"/>
          </p:nvPr>
        </p:nvSpPr>
        <p:spPr/>
        <p:txBody>
          <a:bodyPr/>
          <a:lstStyle/>
          <a:p>
            <a:pPr>
              <a:buFont typeface="Wingdings" pitchFamily="2" charset="2"/>
              <a:buNone/>
            </a:pPr>
            <a:r>
              <a:rPr lang="es-ES" b="1"/>
              <a:t>REGISTROS LINGÜÍSTICOS.</a:t>
            </a:r>
          </a:p>
        </p:txBody>
      </p:sp>
      <p:sp>
        <p:nvSpPr>
          <p:cNvPr id="31748" name="Text Box 4"/>
          <p:cNvSpPr txBox="1">
            <a:spLocks noChangeArrowheads="1"/>
          </p:cNvSpPr>
          <p:nvPr/>
        </p:nvSpPr>
        <p:spPr bwMode="auto">
          <a:xfrm>
            <a:off x="1628775" y="2819400"/>
            <a:ext cx="7805738" cy="3013075"/>
          </a:xfrm>
          <a:prstGeom prst="rect">
            <a:avLst/>
          </a:prstGeom>
          <a:noFill/>
          <a:ln w="9525">
            <a:noFill/>
            <a:miter lim="800000"/>
            <a:headEnd/>
            <a:tailEnd/>
          </a:ln>
          <a:effectLst/>
        </p:spPr>
        <p:txBody>
          <a:bodyPr>
            <a:spAutoFit/>
          </a:bodyPr>
          <a:lstStyle/>
          <a:p>
            <a:pPr algn="just">
              <a:spcBef>
                <a:spcPct val="50000"/>
              </a:spcBef>
            </a:pPr>
            <a:r>
              <a:rPr lang="es-ES">
                <a:latin typeface="Verdana" pitchFamily="34" charset="0"/>
              </a:rPr>
              <a:t>          Según las características de la situación que enfrentan los hablantes, estos adecuan su manera de actuar. En materia de lenguaje esto es, adoptar un registro lingüístico apropiado para la ocasión, aunque en ocasiones,  los hablantes no pueden manejarse en ciertos niveles, pues no les resulta natural.</a:t>
            </a:r>
            <a:r>
              <a:rPr lang="es-CL">
                <a:latin typeface="Verdan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additive="base">
                                        <p:cTn id="13"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0-#ppt_w/2"/>
                                          </p:val>
                                        </p:tav>
                                        <p:tav tm="100000">
                                          <p:val>
                                            <p:strVal val="#ppt_x"/>
                                          </p:val>
                                        </p:tav>
                                      </p:tavLst>
                                    </p:anim>
                                    <p:anim calcmode="lin" valueType="num">
                                      <p:cBhvr additive="base">
                                        <p:cTn id="20" dur="500" fill="hold"/>
                                        <p:tgtEl>
                                          <p:spTgt spid="31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P spid="3174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s-ES" sz="3200"/>
              <a:t>Aspectos que determinan nuestra forma de hablar:</a:t>
            </a:r>
          </a:p>
        </p:txBody>
      </p:sp>
      <p:sp>
        <p:nvSpPr>
          <p:cNvPr id="32771" name="Rectangle 3" descr="Rectangle: Click to edit Master text styles&#10;Second level&#10;Third level&#10;Fourth level&#10;Fifth level"/>
          <p:cNvSpPr>
            <a:spLocks noGrp="1" noChangeArrowheads="1"/>
          </p:cNvSpPr>
          <p:nvPr>
            <p:ph type="body" idx="1"/>
          </p:nvPr>
        </p:nvSpPr>
        <p:spPr/>
        <p:txBody>
          <a:bodyPr/>
          <a:lstStyle/>
          <a:p>
            <a:r>
              <a:rPr lang="es-ES"/>
              <a:t>La persona a quien nos dirigimos</a:t>
            </a:r>
          </a:p>
          <a:p>
            <a:r>
              <a:rPr lang="es-ES"/>
              <a:t>El medio o canal que utilizamos.</a:t>
            </a:r>
          </a:p>
          <a:p>
            <a:r>
              <a:rPr lang="es-ES"/>
              <a:t>El tema .</a:t>
            </a:r>
          </a:p>
          <a:p>
            <a:r>
              <a:rPr lang="es-ES"/>
              <a:t>La situación comunicativa: en casa, en clase...</a:t>
            </a:r>
          </a:p>
          <a:p>
            <a:r>
              <a:rPr lang="es-ES"/>
              <a:t>La finalidad que perseguimos.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 calcmode="lin" valueType="num">
                                      <p:cBhvr additive="base">
                                        <p:cTn id="19"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2" end="2"/>
                                            </p:txEl>
                                          </p:spTgt>
                                        </p:tgtEl>
                                        <p:attrNameLst>
                                          <p:attrName>style.visibility</p:attrName>
                                        </p:attrNameLst>
                                      </p:cBhvr>
                                      <p:to>
                                        <p:strVal val="visible"/>
                                      </p:to>
                                    </p:set>
                                    <p:anim calcmode="lin" valueType="num">
                                      <p:cBhvr additive="base">
                                        <p:cTn id="25"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 calcmode="lin" valueType="num">
                                      <p:cBhvr additive="base">
                                        <p:cTn id="31"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pRg st="4" end="4"/>
                                            </p:txEl>
                                          </p:spTgt>
                                        </p:tgtEl>
                                        <p:attrNameLst>
                                          <p:attrName>style.visibility</p:attrName>
                                        </p:attrNameLst>
                                      </p:cBhvr>
                                      <p:to>
                                        <p:strVal val="visible"/>
                                      </p:to>
                                    </p:set>
                                    <p:anim calcmode="lin" valueType="num">
                                      <p:cBhvr additive="base">
                                        <p:cTn id="37"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ES"/>
              <a:t>TIPOS DE REGISTRO</a:t>
            </a:r>
          </a:p>
        </p:txBody>
      </p:sp>
      <p:sp>
        <p:nvSpPr>
          <p:cNvPr id="33795" name="Rectangle 3" descr="Rectangle: Click to edit Master text styles&#10;Second level&#10;Third level&#10;Fourth level&#10;Fifth level"/>
          <p:cNvSpPr>
            <a:spLocks noGrp="1" noChangeArrowheads="1"/>
          </p:cNvSpPr>
          <p:nvPr>
            <p:ph type="body" sz="half" idx="1"/>
          </p:nvPr>
        </p:nvSpPr>
        <p:spPr>
          <a:xfrm>
            <a:off x="1852613" y="1905000"/>
            <a:ext cx="6775450" cy="4114800"/>
          </a:xfrm>
        </p:spPr>
        <p:txBody>
          <a:bodyPr/>
          <a:lstStyle/>
          <a:p>
            <a:pPr>
              <a:buFont typeface="Wingdings" pitchFamily="2" charset="2"/>
              <a:buNone/>
            </a:pPr>
            <a:r>
              <a:rPr lang="es-ES" b="1">
                <a:solidFill>
                  <a:schemeClr val="tx2"/>
                </a:solidFill>
              </a:rPr>
              <a:t>1. FORMAL:</a:t>
            </a:r>
          </a:p>
          <a:p>
            <a:pPr>
              <a:buFont typeface="Wingdings" pitchFamily="2" charset="2"/>
              <a:buNone/>
            </a:pPr>
            <a:r>
              <a:rPr lang="es-ES"/>
              <a:t>El emisor planifica y cuida el lenguaje:</a:t>
            </a:r>
          </a:p>
          <a:p>
            <a:pPr>
              <a:buFont typeface="Wingdings" pitchFamily="2" charset="2"/>
              <a:buChar char="Ø"/>
            </a:pPr>
            <a:r>
              <a:rPr lang="es-ES"/>
              <a:t>CULTO</a:t>
            </a:r>
          </a:p>
          <a:p>
            <a:pPr>
              <a:buFont typeface="Wingdings" pitchFamily="2" charset="2"/>
              <a:buChar char="Ø"/>
            </a:pPr>
            <a:r>
              <a:rPr lang="es-ES"/>
              <a:t>ESTÁNDAR</a:t>
            </a:r>
          </a:p>
          <a:p>
            <a:pPr>
              <a:buFont typeface="Wingdings" pitchFamily="2" charset="2"/>
              <a:buNone/>
            </a:pPr>
            <a:r>
              <a:rPr lang="es-ES" b="1">
                <a:solidFill>
                  <a:schemeClr val="tx2"/>
                </a:solidFill>
              </a:rPr>
              <a:t>2. INFORMAL:</a:t>
            </a:r>
          </a:p>
          <a:p>
            <a:pPr>
              <a:buFont typeface="Wingdings" pitchFamily="2" charset="2"/>
              <a:buChar char="Ø"/>
            </a:pPr>
            <a:r>
              <a:rPr lang="es-ES"/>
              <a:t>COLOQUIAL</a:t>
            </a:r>
          </a:p>
          <a:p>
            <a:pPr>
              <a:buFont typeface="Wingdings" pitchFamily="2" charset="2"/>
              <a:buChar char="Ø"/>
            </a:pPr>
            <a:r>
              <a:rPr lang="es-ES"/>
              <a:t>VULGAR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 calcmode="lin" valueType="num">
                                      <p:cBhvr additive="base">
                                        <p:cTn id="13"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 calcmode="lin" valueType="num">
                                      <p:cBhvr additive="base">
                                        <p:cTn id="19"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 calcmode="lin" valueType="num">
                                      <p:cBhvr additive="base">
                                        <p:cTn id="25"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3" end="3"/>
                                            </p:txEl>
                                          </p:spTgt>
                                        </p:tgtEl>
                                        <p:attrNameLst>
                                          <p:attrName>style.visibility</p:attrName>
                                        </p:attrNameLst>
                                      </p:cBhvr>
                                      <p:to>
                                        <p:strVal val="visible"/>
                                      </p:to>
                                    </p:set>
                                    <p:anim calcmode="lin" valueType="num">
                                      <p:cBhvr additive="base">
                                        <p:cTn id="31"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4" end="4"/>
                                            </p:txEl>
                                          </p:spTgt>
                                        </p:tgtEl>
                                        <p:attrNameLst>
                                          <p:attrName>style.visibility</p:attrName>
                                        </p:attrNameLst>
                                      </p:cBhvr>
                                      <p:to>
                                        <p:strVal val="visible"/>
                                      </p:to>
                                    </p:set>
                                    <p:anim calcmode="lin" valueType="num">
                                      <p:cBhvr additive="base">
                                        <p:cTn id="37"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795">
                                            <p:txEl>
                                              <p:pRg st="5" end="5"/>
                                            </p:txEl>
                                          </p:spTgt>
                                        </p:tgtEl>
                                        <p:attrNameLst>
                                          <p:attrName>style.visibility</p:attrName>
                                        </p:attrNameLst>
                                      </p:cBhvr>
                                      <p:to>
                                        <p:strVal val="visible"/>
                                      </p:to>
                                    </p:set>
                                    <p:anim calcmode="lin" valueType="num">
                                      <p:cBhvr additive="base">
                                        <p:cTn id="43"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795">
                                            <p:txEl>
                                              <p:pRg st="6" end="6"/>
                                            </p:txEl>
                                          </p:spTgt>
                                        </p:tgtEl>
                                        <p:attrNameLst>
                                          <p:attrName>style.visibility</p:attrName>
                                        </p:attrNameLst>
                                      </p:cBhvr>
                                      <p:to>
                                        <p:strVal val="visible"/>
                                      </p:to>
                                    </p:set>
                                    <p:anim calcmode="lin" valueType="num">
                                      <p:cBhvr additive="base">
                                        <p:cTn id="49"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Lst>
  </p:timing>
</p:sld>
</file>

<file path=ppt/theme/theme1.xml><?xml version="1.0" encoding="utf-8"?>
<a:theme xmlns:a="http://schemas.openxmlformats.org/drawingml/2006/main" name="Guía">
  <a:themeElements>
    <a:clrScheme name="Guía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Guí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uía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Guía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Guía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Guía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Guía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Guía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Guía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Guía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presentaciones\Guía.pot</Template>
  <TotalTime>418</TotalTime>
  <Words>911</Words>
  <Application>Microsoft PowerPoint</Application>
  <PresentationFormat>Diapositivas de 35 mm</PresentationFormat>
  <Paragraphs>89</Paragraphs>
  <Slides>30</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Times New Roman</vt:lpstr>
      <vt:lpstr>Tahoma</vt:lpstr>
      <vt:lpstr>Wingdings</vt:lpstr>
      <vt:lpstr>Arial</vt:lpstr>
      <vt:lpstr>Copperplate33bc</vt:lpstr>
      <vt:lpstr>Verdana</vt:lpstr>
      <vt:lpstr>Times</vt:lpstr>
      <vt:lpstr>Guía</vt:lpstr>
      <vt:lpstr>VARIEDADES GEOGRÁFICAS, SOCIALES y ESTILÍSTICAS</vt:lpstr>
      <vt:lpstr>Diapositiva 2</vt:lpstr>
      <vt:lpstr>VARIEDADES DE LA LENGUA</vt:lpstr>
      <vt:lpstr>Diapositiva 4</vt:lpstr>
      <vt:lpstr>Diapositiva 5</vt:lpstr>
      <vt:lpstr>Diapositiva 6</vt:lpstr>
      <vt:lpstr>VARIEDADES ESTILÍSTICAS</vt:lpstr>
      <vt:lpstr>Aspectos que determinan nuestra forma de hablar:</vt:lpstr>
      <vt:lpstr>TIPOS DE REGISTRO</vt:lpstr>
      <vt:lpstr>Diapositiva 10</vt:lpstr>
      <vt:lpstr>REGISTRO CULTO</vt:lpstr>
      <vt:lpstr>Características:</vt:lpstr>
      <vt:lpstr>Diapositiva 13</vt:lpstr>
      <vt:lpstr>REGISTRO ESTÁNDAR</vt:lpstr>
      <vt:lpstr>  </vt:lpstr>
      <vt:lpstr>REGISTRO COLOQUIAL</vt:lpstr>
      <vt:lpstr>Características</vt:lpstr>
      <vt:lpstr>Diapositiva 18</vt:lpstr>
      <vt:lpstr>Diapositiva 19</vt:lpstr>
      <vt:lpstr>Diapositiva 20</vt:lpstr>
      <vt:lpstr>REGISTRO VULGAR</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jq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jq</dc:creator>
  <cp:lastModifiedBy>Francisco</cp:lastModifiedBy>
  <cp:revision>17</cp:revision>
  <dcterms:created xsi:type="dcterms:W3CDTF">2009-07-21T18:26:24Z</dcterms:created>
  <dcterms:modified xsi:type="dcterms:W3CDTF">2011-11-24T18:45:44Z</dcterms:modified>
</cp:coreProperties>
</file>