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57" r:id="rId6"/>
    <p:sldId id="263" r:id="rId7"/>
    <p:sldId id="264" r:id="rId8"/>
    <p:sldId id="262" r:id="rId9"/>
    <p:sldId id="265" r:id="rId10"/>
    <p:sldId id="267" r:id="rId11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22899E"/>
    <a:srgbClr val="00FF00"/>
    <a:srgbClr val="2906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8FE47-4AF8-48D3-8C4A-E1FCF353078F}" type="datetimeFigureOut">
              <a:rPr lang="ca-ES" smtClean="0"/>
              <a:pPr/>
              <a:t>30/11/2010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DB015-E42F-4038-9EEE-27138B39C14B}" type="slidenum">
              <a:rPr lang="ca-ES" smtClean="0"/>
              <a:pPr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Gabriel_Celay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Comentario</a:t>
            </a:r>
            <a:r>
              <a:rPr lang="ca-ES" b="1" dirty="0" smtClean="0"/>
              <a:t> de un poema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>
              <a:solidFill>
                <a:schemeClr val="tx1"/>
              </a:solidFill>
            </a:endParaRPr>
          </a:p>
          <a:p>
            <a:endParaRPr lang="ca-ES" dirty="0"/>
          </a:p>
          <a:p>
            <a:endParaRPr lang="ca-ES" dirty="0" smtClean="0">
              <a:solidFill>
                <a:schemeClr val="tx1"/>
              </a:solidFill>
            </a:endParaRPr>
          </a:p>
          <a:p>
            <a:endParaRPr lang="ca-ES" dirty="0"/>
          </a:p>
          <a:p>
            <a:pPr>
              <a:buNone/>
            </a:pPr>
            <a:r>
              <a:rPr lang="ca-ES" dirty="0" smtClean="0">
                <a:solidFill>
                  <a:schemeClr val="tx1"/>
                </a:solidFill>
              </a:rPr>
              <a:t>                       Sergi </a:t>
            </a:r>
            <a:r>
              <a:rPr lang="ca-ES" dirty="0" smtClean="0">
                <a:solidFill>
                  <a:schemeClr val="tx1"/>
                </a:solidFill>
              </a:rPr>
              <a:t>y Alejandro</a:t>
            </a:r>
          </a:p>
          <a:p>
            <a:pPr>
              <a:buNone/>
            </a:pPr>
            <a:r>
              <a:rPr lang="ca-ES" dirty="0" smtClean="0">
                <a:solidFill>
                  <a:schemeClr val="tx1"/>
                </a:solidFill>
              </a:rPr>
              <a:t>                                    2B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</a:t>
            </a:r>
            <a:r>
              <a:rPr lang="ca-ES" dirty="0" err="1" smtClean="0"/>
              <a:t>canción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http://www.youtube.com/watch?v=fNl0TVSR1r0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ca-ES" b="1" dirty="0" smtClean="0"/>
              <a:t>Gabriel </a:t>
            </a:r>
            <a:r>
              <a:rPr lang="ca-ES" b="1" dirty="0" err="1" smtClean="0"/>
              <a:t>Celaya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877272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Gabriel Celaya</a:t>
            </a:r>
            <a:r>
              <a:rPr lang="es-ES" dirty="0" smtClean="0"/>
              <a:t> (Hernani, Guipúzcoa, 18 de marzo de 1911 y murió en  Madrid, 18 de abril de 1991).</a:t>
            </a:r>
          </a:p>
          <a:p>
            <a:r>
              <a:rPr lang="es-ES" dirty="0"/>
              <a:t>F</a:t>
            </a:r>
            <a:r>
              <a:rPr lang="es-ES" dirty="0" smtClean="0"/>
              <a:t>ue un poeta español de la generación literaria de posguerra. </a:t>
            </a:r>
          </a:p>
          <a:p>
            <a:r>
              <a:rPr lang="es-ES" dirty="0" smtClean="0"/>
              <a:t>Es uno de los más destacados representantes de la que se denominó «poesía comprometida». </a:t>
            </a:r>
            <a:endParaRPr lang="es-ES" dirty="0" smtClean="0"/>
          </a:p>
          <a:p>
            <a:r>
              <a:rPr lang="es-ES" dirty="0" smtClean="0"/>
              <a:t>El escritor siente la necesidad de proclamar</a:t>
            </a:r>
          </a:p>
          <a:p>
            <a:r>
              <a:rPr lang="es-ES" dirty="0" smtClean="0"/>
              <a:t>sus nuevas convicciones, de comprometer su obra, de, someterla a unos</a:t>
            </a:r>
          </a:p>
          <a:p>
            <a:r>
              <a:rPr lang="es-ES" dirty="0" smtClean="0"/>
              <a:t>objetivos prescritos por la sociedad en lucha. En revistas y periódicos-se</a:t>
            </a:r>
          </a:p>
          <a:p>
            <a:r>
              <a:rPr lang="es-ES" dirty="0" smtClean="0"/>
              <a:t>proclama a voz en grito la intención teórica de dar una proyección artística</a:t>
            </a:r>
          </a:p>
          <a:p>
            <a:r>
              <a:rPr lang="es-ES" dirty="0" smtClean="0"/>
              <a:t>a las urgencias políticas y sociales del momento.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ca-ES" b="1" dirty="0" err="1" smtClean="0"/>
              <a:t>Sus</a:t>
            </a:r>
            <a:r>
              <a:rPr lang="ca-ES" b="1" dirty="0" smtClean="0"/>
              <a:t> </a:t>
            </a:r>
            <a:r>
              <a:rPr lang="ca-ES" b="1" dirty="0" err="1" smtClean="0"/>
              <a:t>obras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2500" lnSpcReduction="10000"/>
          </a:bodyPr>
          <a:lstStyle/>
          <a:p>
            <a:r>
              <a:rPr lang="es-ES" i="1" dirty="0" smtClean="0"/>
              <a:t>Marea del silencio</a:t>
            </a:r>
            <a:r>
              <a:rPr lang="es-ES" dirty="0" smtClean="0"/>
              <a:t> (1935)</a:t>
            </a:r>
          </a:p>
          <a:p>
            <a:r>
              <a:rPr lang="es-ES" i="1" dirty="0" smtClean="0"/>
              <a:t>La soledad cerrada</a:t>
            </a:r>
            <a:r>
              <a:rPr lang="es-ES" dirty="0" smtClean="0"/>
              <a:t> (1947)</a:t>
            </a:r>
          </a:p>
          <a:p>
            <a:r>
              <a:rPr lang="es-ES" i="1" dirty="0" smtClean="0"/>
              <a:t>Movimientos elementales</a:t>
            </a:r>
            <a:r>
              <a:rPr lang="es-ES" dirty="0" smtClean="0"/>
              <a:t> (1947)</a:t>
            </a:r>
          </a:p>
          <a:p>
            <a:r>
              <a:rPr lang="es-ES" i="1" dirty="0" smtClean="0"/>
              <a:t>Tranquilamente hablando</a:t>
            </a:r>
            <a:r>
              <a:rPr lang="es-ES" dirty="0" smtClean="0"/>
              <a:t> (1947) (firmado como </a:t>
            </a:r>
            <a:r>
              <a:rPr lang="es-ES" i="1" dirty="0" smtClean="0"/>
              <a:t>Juan de </a:t>
            </a:r>
            <a:r>
              <a:rPr lang="es-ES" i="1" dirty="0" err="1" smtClean="0"/>
              <a:t>Leceta</a:t>
            </a:r>
            <a:r>
              <a:rPr lang="es-ES" dirty="0" smtClean="0"/>
              <a:t>)</a:t>
            </a:r>
          </a:p>
          <a:p>
            <a:r>
              <a:rPr lang="es-ES" i="1" dirty="0" smtClean="0"/>
              <a:t>Las cosas como son</a:t>
            </a:r>
            <a:r>
              <a:rPr lang="es-ES" dirty="0" smtClean="0"/>
              <a:t> (1949)</a:t>
            </a:r>
          </a:p>
          <a:p>
            <a:r>
              <a:rPr lang="es-ES" i="1" dirty="0" smtClean="0"/>
              <a:t>Las cartas boca arriba</a:t>
            </a:r>
            <a:r>
              <a:rPr lang="es-ES" dirty="0" smtClean="0"/>
              <a:t> (1951)</a:t>
            </a:r>
          </a:p>
          <a:p>
            <a:r>
              <a:rPr lang="es-ES" i="1" dirty="0" smtClean="0"/>
              <a:t>Lo demás es silencio</a:t>
            </a:r>
            <a:r>
              <a:rPr lang="es-ES" dirty="0" smtClean="0"/>
              <a:t> (1952)</a:t>
            </a:r>
          </a:p>
          <a:p>
            <a:r>
              <a:rPr lang="es-ES" i="1" dirty="0" smtClean="0"/>
              <a:t>Cantos Íberos</a:t>
            </a:r>
            <a:r>
              <a:rPr lang="es-ES" dirty="0" smtClean="0"/>
              <a:t> (1955)</a:t>
            </a:r>
          </a:p>
          <a:p>
            <a:r>
              <a:rPr lang="es-ES" i="1" dirty="0" smtClean="0"/>
              <a:t>Campos semánticos</a:t>
            </a:r>
            <a:r>
              <a:rPr lang="es-ES" dirty="0" smtClean="0"/>
              <a:t> (1971)</a:t>
            </a:r>
          </a:p>
          <a:p>
            <a:r>
              <a:rPr lang="es-ES" i="1" dirty="0" smtClean="0"/>
              <a:t>Itinerario poética</a:t>
            </a:r>
            <a:r>
              <a:rPr lang="es-ES" dirty="0" smtClean="0"/>
              <a:t> (1973)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24744"/>
          </a:xfrm>
        </p:spPr>
        <p:txBody>
          <a:bodyPr/>
          <a:lstStyle/>
          <a:p>
            <a:r>
              <a:rPr lang="ca-ES" b="1" dirty="0" err="1" smtClean="0"/>
              <a:t>Premios</a:t>
            </a:r>
            <a:r>
              <a:rPr lang="ca-ES" b="1" dirty="0" smtClean="0"/>
              <a:t> </a:t>
            </a:r>
            <a:r>
              <a:rPr lang="ca-ES" b="1" dirty="0" err="1" smtClean="0"/>
              <a:t>recibidos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es-ES" dirty="0" smtClean="0"/>
              <a:t> Premio Nacional de las Letras Españolas en </a:t>
            </a:r>
            <a:r>
              <a:rPr lang="es-ES" u="sng" dirty="0" smtClean="0"/>
              <a:t>1986.</a:t>
            </a:r>
          </a:p>
          <a:p>
            <a:r>
              <a:rPr lang="es-ES" dirty="0" smtClean="0"/>
              <a:t>Obtuvo en 1956 el Premio de la Crítica por su libro </a:t>
            </a:r>
            <a:r>
              <a:rPr lang="ca-ES" dirty="0" smtClean="0"/>
              <a:t>«De </a:t>
            </a:r>
            <a:r>
              <a:rPr lang="ca-ES" dirty="0" err="1" smtClean="0"/>
              <a:t>claro</a:t>
            </a:r>
            <a:r>
              <a:rPr lang="ca-ES" dirty="0" smtClean="0"/>
              <a:t> en </a:t>
            </a:r>
            <a:r>
              <a:rPr lang="ca-ES" dirty="0" err="1" smtClean="0"/>
              <a:t>claro</a:t>
            </a:r>
            <a:r>
              <a:rPr lang="ca-ES" dirty="0" smtClean="0"/>
              <a:t>».</a:t>
            </a:r>
          </a:p>
          <a:p>
            <a:r>
              <a:rPr lang="ca-ES" dirty="0" smtClean="0"/>
              <a:t> «Plural» 1935.</a:t>
            </a:r>
          </a:p>
          <a:p>
            <a:r>
              <a:rPr lang="ca-ES" dirty="0" smtClean="0"/>
              <a:t>«</a:t>
            </a:r>
            <a:r>
              <a:rPr lang="ca-ES" dirty="0" err="1" smtClean="0"/>
              <a:t>Cantos</a:t>
            </a:r>
            <a:r>
              <a:rPr lang="ca-ES" dirty="0" smtClean="0"/>
              <a:t> </a:t>
            </a:r>
            <a:r>
              <a:rPr lang="ca-ES" dirty="0" err="1" smtClean="0"/>
              <a:t>Íberos</a:t>
            </a:r>
            <a:r>
              <a:rPr lang="ca-ES" dirty="0" smtClean="0"/>
              <a:t>» 1955.</a:t>
            </a:r>
          </a:p>
          <a:p>
            <a:r>
              <a:rPr lang="ca-ES" dirty="0" smtClean="0"/>
              <a:t>«Casi en prosa» 1972.</a:t>
            </a:r>
          </a:p>
          <a:p>
            <a:r>
              <a:rPr lang="es-ES" dirty="0" smtClean="0"/>
              <a:t>«Buenos días, buenas noches» 1976 y.</a:t>
            </a:r>
          </a:p>
          <a:p>
            <a:r>
              <a:rPr lang="es-ES" dirty="0" smtClean="0"/>
              <a:t>Y «Penúltimos poemas» en 1982. En 1986 recibió el Premio Nacional de las Letras Españolas. Falleció en 1991.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ca-ES" b="1" dirty="0" smtClean="0"/>
              <a:t>Poema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No cojas la cuchara con la mano izquierda.</a:t>
            </a:r>
            <a:br>
              <a:rPr lang="es-ES" dirty="0" smtClean="0"/>
            </a:br>
            <a:r>
              <a:rPr lang="es-ES" dirty="0" smtClean="0"/>
              <a:t>No pongas los codos en la mesa.</a:t>
            </a:r>
            <a:br>
              <a:rPr lang="es-ES" dirty="0" smtClean="0"/>
            </a:br>
            <a:r>
              <a:rPr lang="es-ES" dirty="0" smtClean="0"/>
              <a:t>Dobla bien la servilleta.</a:t>
            </a:r>
            <a:br>
              <a:rPr lang="es-ES" dirty="0" smtClean="0"/>
            </a:br>
            <a:r>
              <a:rPr lang="es-ES" dirty="0" smtClean="0"/>
              <a:t>Eso, para empezar.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Extraiga la raíz cuadrada de tres mil trescientos trece.</a:t>
            </a:r>
            <a:br>
              <a:rPr lang="es-ES" dirty="0" smtClean="0"/>
            </a:br>
            <a:r>
              <a:rPr lang="es-ES" dirty="0" smtClean="0"/>
              <a:t>¿Dónde está </a:t>
            </a:r>
            <a:r>
              <a:rPr lang="es-ES" dirty="0" err="1" smtClean="0"/>
              <a:t>Tanganika</a:t>
            </a:r>
            <a:r>
              <a:rPr lang="es-ES" dirty="0" smtClean="0"/>
              <a:t>? ¿Qué año nació Cervantes?</a:t>
            </a:r>
            <a:br>
              <a:rPr lang="es-ES" dirty="0" smtClean="0"/>
            </a:br>
            <a:r>
              <a:rPr lang="es-ES" dirty="0" smtClean="0"/>
              <a:t>Le pondré un cero en conducta si habla con su compañero.</a:t>
            </a:r>
            <a:br>
              <a:rPr lang="es-ES" dirty="0" smtClean="0"/>
            </a:br>
            <a:r>
              <a:rPr lang="es-ES" dirty="0" smtClean="0"/>
              <a:t>Eso, para seguir.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¿Le parece a usted correcto que un ingeniero haga versos?</a:t>
            </a:r>
            <a:br>
              <a:rPr lang="es-ES" dirty="0" smtClean="0"/>
            </a:br>
            <a:r>
              <a:rPr lang="es-ES" dirty="0" smtClean="0"/>
              <a:t>La cultura es un adorno y el negocio es el negocio.</a:t>
            </a:r>
            <a:br>
              <a:rPr lang="es-ES" dirty="0" smtClean="0"/>
            </a:br>
            <a:r>
              <a:rPr lang="es-ES" dirty="0" smtClean="0"/>
              <a:t>Si sigues con esa chica te cerraremos las puertas.</a:t>
            </a:r>
            <a:br>
              <a:rPr lang="es-ES" dirty="0" smtClean="0"/>
            </a:br>
            <a:r>
              <a:rPr lang="es-ES" dirty="0" smtClean="0"/>
              <a:t>Eso, para vivir.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No seas tan loco. Sé educado. Sé correcto.</a:t>
            </a:r>
            <a:br>
              <a:rPr lang="es-ES" dirty="0" smtClean="0"/>
            </a:br>
            <a:r>
              <a:rPr lang="es-ES" dirty="0" smtClean="0"/>
              <a:t>No bebas. No fumes. No tosas. No respires.</a:t>
            </a:r>
            <a:br>
              <a:rPr lang="es-ES" dirty="0" smtClean="0"/>
            </a:br>
            <a:r>
              <a:rPr lang="es-ES" dirty="0" smtClean="0"/>
              <a:t>¡Ay, sí, no respirar! Dar el no a todos los nos.</a:t>
            </a:r>
            <a:br>
              <a:rPr lang="es-ES" dirty="0" smtClean="0"/>
            </a:br>
            <a:r>
              <a:rPr lang="es-ES" dirty="0" smtClean="0"/>
              <a:t>Y descansar: morir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89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/>
              <a:t>El tema del poema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Trata de todas las fases por las que pasamos las personas</a:t>
            </a:r>
            <a:r>
              <a:rPr lang="es-ES_tradnl" dirty="0" smtClean="0"/>
              <a:t>, </a:t>
            </a:r>
            <a:r>
              <a:rPr lang="es-ES_tradnl" dirty="0" smtClean="0"/>
              <a:t>desde que nacemos hasta que morimos.</a:t>
            </a:r>
          </a:p>
          <a:p>
            <a:r>
              <a:rPr lang="es-ES_tradnl" dirty="0" smtClean="0"/>
              <a:t>Con un toque de humor prohibiciones y obligaciones.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ca-ES" b="1" dirty="0" err="1" smtClean="0"/>
              <a:t>Nuestra</a:t>
            </a:r>
            <a:r>
              <a:rPr lang="ca-ES" b="1" dirty="0" smtClean="0"/>
              <a:t> </a:t>
            </a:r>
            <a:r>
              <a:rPr lang="ca-ES" b="1" dirty="0" err="1" smtClean="0"/>
              <a:t>opinión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797152"/>
          </a:xfrm>
        </p:spPr>
        <p:txBody>
          <a:bodyPr/>
          <a:lstStyle/>
          <a:p>
            <a:r>
              <a:rPr lang="es-ES_tradnl" dirty="0" smtClean="0"/>
              <a:t>Nos ha gustado porque resume la vida con todo lo que ella conlleva,  prohibir cosas y obligar ha hacer cosas.</a:t>
            </a:r>
          </a:p>
          <a:p>
            <a:r>
              <a:rPr lang="es-ES_tradnl" dirty="0" smtClean="0"/>
              <a:t>Es la pura realidad.</a:t>
            </a: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Hemos </a:t>
            </a:r>
            <a:r>
              <a:rPr lang="ca-ES" dirty="0" err="1" smtClean="0"/>
              <a:t>buscado</a:t>
            </a:r>
            <a:r>
              <a:rPr lang="ca-ES" dirty="0" smtClean="0"/>
              <a:t> la </a:t>
            </a:r>
            <a:r>
              <a:rPr lang="ca-ES" dirty="0" err="1" smtClean="0"/>
              <a:t>información</a:t>
            </a:r>
            <a:r>
              <a:rPr lang="ca-ES" dirty="0" smtClean="0"/>
              <a:t> </a:t>
            </a:r>
            <a:r>
              <a:rPr lang="ca-ES" dirty="0" smtClean="0">
                <a:hlinkClick r:id="rId2"/>
              </a:rPr>
              <a:t>http://es.wikipedia.org/wiki/Gabriel_Celaya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a-ES" dirty="0" smtClean="0"/>
              <a:t>Biografia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Poeta español, uno de los más representativos de la poesía social de los cincuenta. </a:t>
            </a:r>
            <a:endParaRPr lang="es-ES" dirty="0" smtClean="0"/>
          </a:p>
          <a:p>
            <a:r>
              <a:rPr lang="es-ES" dirty="0" smtClean="0"/>
              <a:t>Su mujer y él </a:t>
            </a:r>
            <a:r>
              <a:rPr lang="es-ES" dirty="0" smtClean="0"/>
              <a:t>ingresaron en las filas del Partido Comunista. Esa militancia llegó hasta el final de sus días y los marcó para siempre</a:t>
            </a:r>
            <a:r>
              <a:rPr lang="es-ES" dirty="0" smtClean="0"/>
              <a:t>.</a:t>
            </a:r>
          </a:p>
          <a:p>
            <a:r>
              <a:rPr lang="es-ES" dirty="0" smtClean="0"/>
              <a:t>El año 1946 fue decisivo en el impulso vital y poético de Celaya. A partir de ese momento desplegó una actividad </a:t>
            </a:r>
            <a:r>
              <a:rPr lang="es-ES" dirty="0" smtClean="0"/>
              <a:t>incesante.</a:t>
            </a:r>
          </a:p>
          <a:p>
            <a:r>
              <a:rPr lang="es-ES" dirty="0" smtClean="0"/>
              <a:t>Su producción, adscrita a la corriente de poesía social, es la expresión de experiencias colectivas, cargada siempre de un propósito de denuncia para el cual recurre a un deliberado prosaísmo. Autor muy prolífico, de casi un centenar de obras, encuentra su voz propia -un decir sencillo y cordial, humano y prosaico- con los libros </a:t>
            </a:r>
            <a:r>
              <a:rPr lang="es-ES" i="1" dirty="0" smtClean="0"/>
              <a:t>Movimientos elementales</a:t>
            </a:r>
            <a:r>
              <a:rPr lang="es-ES" dirty="0" smtClean="0"/>
              <a:t> (1947) y, sobre todo, con </a:t>
            </a:r>
            <a:r>
              <a:rPr lang="es-ES" i="1" dirty="0" smtClean="0"/>
              <a:t>Tranquilamente hablando</a:t>
            </a:r>
            <a:r>
              <a:rPr lang="es-ES" dirty="0" smtClean="0"/>
              <a:t> (1947) y </a:t>
            </a:r>
            <a:r>
              <a:rPr lang="es-ES" i="1" dirty="0" smtClean="0"/>
              <a:t>Las cosas como son</a:t>
            </a:r>
            <a:r>
              <a:rPr lang="es-ES" dirty="0" smtClean="0"/>
              <a:t> (1949). 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00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423</Words>
  <Application>Microsoft Office PowerPoint</Application>
  <PresentationFormat>Presentació en pantalla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1" baseType="lpstr">
      <vt:lpstr>Tema de l'Office</vt:lpstr>
      <vt:lpstr>Comentario de un poema</vt:lpstr>
      <vt:lpstr>Gabriel Celaya</vt:lpstr>
      <vt:lpstr>Sus obras</vt:lpstr>
      <vt:lpstr>Premios recibidos</vt:lpstr>
      <vt:lpstr>Poema</vt:lpstr>
      <vt:lpstr>El tema del poema</vt:lpstr>
      <vt:lpstr>Nuestra opinión</vt:lpstr>
      <vt:lpstr>Diapositiva 8</vt:lpstr>
      <vt:lpstr>Biografia</vt:lpstr>
      <vt:lpstr>La canción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Biografia</dc:title>
  <dc:creator>Generalitat de Catalunya</dc:creator>
  <cp:lastModifiedBy>Generalitat de Catalunya</cp:lastModifiedBy>
  <cp:revision>29</cp:revision>
  <dcterms:created xsi:type="dcterms:W3CDTF">2010-11-05T07:30:53Z</dcterms:created>
  <dcterms:modified xsi:type="dcterms:W3CDTF">2010-11-30T20:01:24Z</dcterms:modified>
</cp:coreProperties>
</file>