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ca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22" autoAdjust="0"/>
    <p:restoredTop sz="94660"/>
  </p:normalViewPr>
  <p:slideViewPr>
    <p:cSldViewPr>
      <p:cViewPr>
        <p:scale>
          <a:sx n="51" d="100"/>
          <a:sy n="51" d="100"/>
        </p:scale>
        <p:origin x="-1716" y="-5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4 Rectángulo redondeado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7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5405510-3999-4D93-A8DE-887ABB01840D}" type="datetimeFigureOut">
              <a:rPr lang="ca-ES"/>
              <a:pPr>
                <a:defRPr/>
              </a:pPr>
              <a:t>11/12/2010</a:t>
            </a:fld>
            <a:endParaRPr lang="ca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a-ES"/>
          </a:p>
        </p:txBody>
      </p:sp>
      <p:sp>
        <p:nvSpPr>
          <p:cNvPr id="9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39675FD-7DEF-4766-87FA-EA3FF2121737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DF640-120B-4509-B2DE-4308F2F65DF4}" type="datetimeFigureOut">
              <a:rPr lang="ca-ES"/>
              <a:pPr>
                <a:defRPr/>
              </a:pPr>
              <a:t>11/12/2010</a:t>
            </a:fld>
            <a:endParaRPr lang="ca-ES"/>
          </a:p>
        </p:txBody>
      </p:sp>
      <p:sp>
        <p:nvSpPr>
          <p:cNvPr id="5" name="1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5E92A-1EE0-4B47-BA1B-24DB43523A8B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E60620-0C4A-42BE-90E1-DB9343848EA0}" type="datetimeFigureOut">
              <a:rPr lang="ca-ES"/>
              <a:pPr>
                <a:defRPr/>
              </a:pPr>
              <a:t>11/12/2010</a:t>
            </a:fld>
            <a:endParaRPr lang="ca-ES"/>
          </a:p>
        </p:txBody>
      </p:sp>
      <p:sp>
        <p:nvSpPr>
          <p:cNvPr id="5" name="1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141F1-C6CE-45AD-B66C-876EF035CA58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C495B-2921-4864-86D3-4A4BF6463DAC}" type="datetimeFigureOut">
              <a:rPr lang="ca-ES"/>
              <a:pPr>
                <a:defRPr/>
              </a:pPr>
              <a:t>11/12/2010</a:t>
            </a:fld>
            <a:endParaRPr lang="ca-ES"/>
          </a:p>
        </p:txBody>
      </p:sp>
      <p:sp>
        <p:nvSpPr>
          <p:cNvPr id="5" name="1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EA947-BFEA-4510-A532-7B7A4C11376E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3 Rectángulo redondeado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96F826A-C3FD-4266-A4CF-B17F7D0547D7}" type="datetimeFigureOut">
              <a:rPr lang="ca-ES"/>
              <a:pPr>
                <a:defRPr/>
              </a:pPr>
              <a:t>11/12/2010</a:t>
            </a:fld>
            <a:endParaRPr lang="ca-ES"/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a-ES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107816A-9F27-4E79-A909-1CBD171BDB50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50606-1394-42AB-B694-B5B2462ED1EB}" type="datetimeFigureOut">
              <a:rPr lang="ca-ES"/>
              <a:pPr>
                <a:defRPr/>
              </a:pPr>
              <a:t>11/12/2010</a:t>
            </a:fld>
            <a:endParaRPr lang="ca-ES"/>
          </a:p>
        </p:txBody>
      </p:sp>
      <p:sp>
        <p:nvSpPr>
          <p:cNvPr id="6" name="1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CAA1A-9060-479C-A3F3-6A270B1C3B8F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4D9B3-D190-4780-9E19-B964DBFAE5F8}" type="datetimeFigureOut">
              <a:rPr lang="ca-ES"/>
              <a:pPr>
                <a:defRPr/>
              </a:pPr>
              <a:t>11/12/2010</a:t>
            </a:fld>
            <a:endParaRPr lang="ca-ES"/>
          </a:p>
        </p:txBody>
      </p:sp>
      <p:sp>
        <p:nvSpPr>
          <p:cNvPr id="8" name="1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9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A75EC-CCFF-4957-9AAF-B7522D0DECD6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07C16E-325A-49BB-9D2B-28622A5732F6}" type="datetimeFigureOut">
              <a:rPr lang="ca-ES"/>
              <a:pPr>
                <a:defRPr/>
              </a:pPr>
              <a:t>11/12/2010</a:t>
            </a:fld>
            <a:endParaRPr lang="ca-ES"/>
          </a:p>
        </p:txBody>
      </p:sp>
      <p:sp>
        <p:nvSpPr>
          <p:cNvPr id="4" name="1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4B426-569D-48FD-8B59-B63D34530430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6 Rectángulo redondeado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7A7A75C-DE21-4404-BD30-B47625FDC85F}" type="datetimeFigureOut">
              <a:rPr lang="ca-ES"/>
              <a:pPr>
                <a:defRPr/>
              </a:pPr>
              <a:t>11/12/2010</a:t>
            </a:fld>
            <a:endParaRPr lang="ca-ES"/>
          </a:p>
        </p:txBody>
      </p:sp>
      <p:sp>
        <p:nvSpPr>
          <p:cNvPr id="4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a-ES"/>
          </a:p>
        </p:txBody>
      </p:sp>
      <p:sp>
        <p:nvSpPr>
          <p:cNvPr id="5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957B833-F2D4-4E4F-A7D2-8BA8D7BB54C4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2BE0F-AE0D-43B4-B433-C2E5456CDD71}" type="datetimeFigureOut">
              <a:rPr lang="ca-ES"/>
              <a:pPr>
                <a:defRPr/>
              </a:pPr>
              <a:t>11/12/2010</a:t>
            </a:fld>
            <a:endParaRPr lang="ca-ES"/>
          </a:p>
        </p:txBody>
      </p:sp>
      <p:sp>
        <p:nvSpPr>
          <p:cNvPr id="6" name="1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573391-F673-405A-AD75-C21CFEBEC2ED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4 Rectángulo redondeado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10 Redondear rectángulo de esquina sencilla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/>
          </a:p>
        </p:txBody>
      </p:sp>
      <p:sp>
        <p:nvSpPr>
          <p:cNvPr id="7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33358CF-D044-44E6-8751-4C3DECF7B129}" type="datetimeFigureOut">
              <a:rPr lang="ca-ES"/>
              <a:pPr>
                <a:defRPr/>
              </a:pPr>
              <a:t>11/12/2010</a:t>
            </a:fld>
            <a:endParaRPr lang="ca-ES"/>
          </a:p>
        </p:txBody>
      </p:sp>
      <p:sp>
        <p:nvSpPr>
          <p:cNvPr id="8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ca-ES"/>
          </a:p>
        </p:txBody>
      </p:sp>
      <p:sp>
        <p:nvSpPr>
          <p:cNvPr id="9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1423652-FE0D-47B5-B59C-22050068A070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31" name="3 Marcador de texto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7C4BBA99-116F-4AF2-9614-72D2244B74BD}" type="datetimeFigureOut">
              <a:rPr lang="ca-ES"/>
              <a:pPr>
                <a:defRPr/>
              </a:pPr>
              <a:t>11/12/2010</a:t>
            </a:fld>
            <a:endParaRPr lang="ca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03C8B2C1-FB5A-4973-BCD6-E3033A9A03F8}" type="slidenum">
              <a:rPr lang="ca-ES"/>
              <a:pPr>
                <a:defRPr/>
              </a:pPr>
              <a:t>‹Nº›</a:t>
            </a:fld>
            <a:endParaRPr 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1" r:id="rId2"/>
    <p:sldLayoutId id="2147483709" r:id="rId3"/>
    <p:sldLayoutId id="2147483702" r:id="rId4"/>
    <p:sldLayoutId id="2147483703" r:id="rId5"/>
    <p:sldLayoutId id="2147483704" r:id="rId6"/>
    <p:sldLayoutId id="2147483710" r:id="rId7"/>
    <p:sldLayoutId id="2147483705" r:id="rId8"/>
    <p:sldLayoutId id="2147483711" r:id="rId9"/>
    <p:sldLayoutId id="2147483706" r:id="rId10"/>
    <p:sldLayoutId id="214748370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fontAlgn="base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fontAlgn="base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fontAlgn="base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fontAlgn="base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fontAlgn="base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Mario_Benedetti" TargetMode="External"/><Relationship Id="rId2" Type="http://schemas.openxmlformats.org/officeDocument/2006/relationships/hyperlink" Target="http://www.cervantesvirtual.com/bib_autor/mariobenedetti/include/pbenedettipremios.js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187450" y="908050"/>
            <a:ext cx="6400800" cy="17526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ca-ES" sz="4000" dirty="0" err="1" smtClean="0">
                <a:latin typeface="+mj-lt"/>
              </a:rPr>
              <a:t>Viceversa</a:t>
            </a:r>
            <a:endParaRPr lang="ca-ES" sz="4000" dirty="0" smtClean="0">
              <a:latin typeface="+mj-lt"/>
            </a:endParaRP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ca-ES" sz="4000" dirty="0" smtClean="0">
                <a:latin typeface="+mj-lt"/>
              </a:rPr>
              <a:t>Mario Benedetti</a:t>
            </a:r>
            <a:endParaRPr lang="ca-ES" sz="4000" dirty="0">
              <a:latin typeface="+mj-lt"/>
            </a:endParaRPr>
          </a:p>
        </p:txBody>
      </p:sp>
      <p:sp>
        <p:nvSpPr>
          <p:cNvPr id="4" name="QuadreDeText 3"/>
          <p:cNvSpPr txBox="1"/>
          <p:nvPr/>
        </p:nvSpPr>
        <p:spPr>
          <a:xfrm>
            <a:off x="323850" y="5157788"/>
            <a:ext cx="7056438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a-ES" sz="2400" dirty="0">
                <a:latin typeface="+mj-lt"/>
              </a:rPr>
              <a:t>Tarik El </a:t>
            </a:r>
            <a:r>
              <a:rPr lang="ca-ES" sz="2400" dirty="0" err="1">
                <a:latin typeface="+mj-lt"/>
              </a:rPr>
              <a:t>Khadiri</a:t>
            </a:r>
            <a:r>
              <a:rPr lang="ca-ES" sz="2400" dirty="0">
                <a:latin typeface="+mj-lt"/>
              </a:rPr>
              <a:t>  y Xavier López         2 B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500063" y="571500"/>
            <a:ext cx="8183562" cy="10509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a-ES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Bibliografía</a:t>
            </a:r>
            <a:endParaRPr lang="ca-ES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21506" name="Contenidor de contingut 2"/>
          <p:cNvSpPr>
            <a:spLocks noGrp="1"/>
          </p:cNvSpPr>
          <p:nvPr>
            <p:ph idx="1"/>
          </p:nvPr>
        </p:nvSpPr>
        <p:spPr>
          <a:xfrm>
            <a:off x="428625" y="2071688"/>
            <a:ext cx="8183563" cy="4187825"/>
          </a:xfrm>
        </p:spPr>
        <p:txBody>
          <a:bodyPr/>
          <a:lstStyle/>
          <a:p>
            <a:r>
              <a:rPr lang="ca-ES" smtClean="0">
                <a:hlinkClick r:id="rId2"/>
              </a:rPr>
              <a:t>http://www.cervantesvirtual.com/bib_autor/mariobenedetti/include/pbenedettipremios.jsp</a:t>
            </a:r>
            <a:endParaRPr lang="ca-ES" smtClean="0"/>
          </a:p>
          <a:p>
            <a:r>
              <a:rPr lang="ca-ES" smtClean="0">
                <a:hlinkClick r:id="rId3"/>
              </a:rPr>
              <a:t>http://es.wikipedia.org/wiki/Mario_Benedetti</a:t>
            </a:r>
            <a:endParaRPr lang="ca-ES" smtClean="0"/>
          </a:p>
          <a:p>
            <a:pPr>
              <a:buFont typeface="Wingdings 2" pitchFamily="18" charset="2"/>
              <a:buNone/>
            </a:pPr>
            <a:endParaRPr lang="ca-ES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500063" y="428625"/>
            <a:ext cx="8183562" cy="10509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a-ES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          Mario Benedetti</a:t>
            </a:r>
            <a:endParaRPr lang="ca-ES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14338" name="Contenidor de contingut 2"/>
          <p:cNvSpPr>
            <a:spLocks noGrp="1"/>
          </p:cNvSpPr>
          <p:nvPr>
            <p:ph idx="1"/>
          </p:nvPr>
        </p:nvSpPr>
        <p:spPr>
          <a:xfrm>
            <a:off x="571500" y="1714500"/>
            <a:ext cx="8183563" cy="4187825"/>
          </a:xfrm>
        </p:spPr>
        <p:txBody>
          <a:bodyPr/>
          <a:lstStyle/>
          <a:p>
            <a:r>
              <a:rPr lang="es-ES" sz="2400" smtClean="0"/>
              <a:t>Nacimiento 14 de septiembre de 1920</a:t>
            </a:r>
            <a:br>
              <a:rPr lang="es-ES" sz="2400" smtClean="0"/>
            </a:br>
            <a:r>
              <a:rPr lang="es-ES" sz="2400" smtClean="0"/>
              <a:t>Paso de los Toros, Tacuarembó, Uruguay</a:t>
            </a:r>
          </a:p>
          <a:p>
            <a:r>
              <a:rPr lang="es-ES" sz="2400" smtClean="0"/>
              <a:t> Defunción 17 de mayo de 2009 (88 años)</a:t>
            </a:r>
            <a:br>
              <a:rPr lang="es-ES" sz="2400" smtClean="0"/>
            </a:br>
            <a:r>
              <a:rPr lang="es-ES" sz="2400" smtClean="0"/>
              <a:t>Montevideo, Uruguay</a:t>
            </a:r>
          </a:p>
          <a:p>
            <a:r>
              <a:rPr lang="es-ES" sz="2400" smtClean="0"/>
              <a:t>La época de Mario Benedetti es el siglo XX</a:t>
            </a:r>
          </a:p>
          <a:p>
            <a:r>
              <a:rPr lang="es-ES" sz="2400" smtClean="0"/>
              <a:t>su estilo es muy diverso, depende de lo que se encuentre escribiendo, pero en si sus obras son muy intimistas, con un profundo trasfondo psicológico dándole sustento a sus personajes, donde el lector se vuelve parte de la obra. </a:t>
            </a:r>
          </a:p>
          <a:p>
            <a:endParaRPr lang="ca-ES" sz="200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Contenidor de contingut 2"/>
          <p:cNvSpPr>
            <a:spLocks noGrp="1"/>
          </p:cNvSpPr>
          <p:nvPr>
            <p:ph idx="1"/>
          </p:nvPr>
        </p:nvSpPr>
        <p:spPr>
          <a:xfrm>
            <a:off x="468313" y="549275"/>
            <a:ext cx="8183562" cy="4187825"/>
          </a:xfrm>
        </p:spPr>
        <p:txBody>
          <a:bodyPr/>
          <a:lstStyle/>
          <a:p>
            <a:r>
              <a:rPr lang="es-ES_tradnl" sz="2400" smtClean="0"/>
              <a:t>Algunas de sus obras poéticas son</a:t>
            </a:r>
            <a:r>
              <a:rPr lang="es-ES_tradnl" sz="2400" i="1" smtClean="0"/>
              <a:t>:  Solo mientras tanto, Poemas de la oficina,  Poemas del hoyporhoy, Noción de patria, Próximo prójimo , </a:t>
            </a:r>
            <a:r>
              <a:rPr lang="es-ES_tradnl" sz="2400" b="1" i="1" u="sng" smtClean="0"/>
              <a:t>Viceversa</a:t>
            </a:r>
          </a:p>
          <a:p>
            <a:r>
              <a:rPr lang="es-ES_tradnl" sz="2400" i="1" smtClean="0"/>
              <a:t>Otras: La borra del café, Andamios, La muerte y otras sorpresas, etc.</a:t>
            </a:r>
          </a:p>
          <a:p>
            <a:endParaRPr lang="es-ES_tradnl" sz="2400" i="1" smtClean="0"/>
          </a:p>
          <a:p>
            <a:endParaRPr lang="es-ES_tradnl" sz="2400" i="1" smtClean="0"/>
          </a:p>
          <a:p>
            <a:pPr>
              <a:buFont typeface="Wingdings 2" pitchFamily="18" charset="2"/>
              <a:buNone/>
            </a:pPr>
            <a:endParaRPr lang="es-ES_tradnl" sz="2400" i="1" smtClean="0"/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2997200"/>
            <a:ext cx="2343150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3575" y="2997200"/>
            <a:ext cx="3455988" cy="269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571500" y="500063"/>
            <a:ext cx="8183563" cy="10509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a-ES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Algunos</a:t>
            </a:r>
            <a:r>
              <a:rPr lang="ca-ES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</a:t>
            </a:r>
            <a:r>
              <a:rPr lang="ca-ES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premios</a:t>
            </a:r>
            <a:r>
              <a:rPr lang="ca-ES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que ganó</a:t>
            </a:r>
            <a:endParaRPr lang="ca-ES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500063" y="1500188"/>
            <a:ext cx="8183562" cy="4187825"/>
          </a:xfrm>
        </p:spPr>
        <p:txBody>
          <a:bodyPr>
            <a:normAutofit fontScale="92500"/>
          </a:bodyPr>
          <a:lstStyle/>
          <a:p>
            <a:pPr marL="265176" indent="-265176" fontAlgn="auto">
              <a:spcAft>
                <a:spcPts val="0"/>
              </a:spcAft>
              <a:buFont typeface="Wingdings 2"/>
              <a:buNone/>
              <a:defRPr/>
            </a:pPr>
            <a:endParaRPr lang="ca-ES" sz="2400" dirty="0" smtClean="0"/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ES" sz="2400" dirty="0" smtClean="0"/>
              <a:t>1984 Premio </a:t>
            </a:r>
            <a:r>
              <a:rPr lang="es-ES" sz="2400" i="1" dirty="0" smtClean="0"/>
              <a:t>Jristo Botev</a:t>
            </a:r>
            <a:r>
              <a:rPr lang="es-ES" sz="2400" dirty="0" smtClean="0"/>
              <a:t> de literatura de Bulgaria.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ES" sz="2400" dirty="0" smtClean="0"/>
              <a:t>1987 Premio Llama de Oro 1987 de Amnistía Internacional por su novela </a:t>
            </a:r>
            <a:r>
              <a:rPr lang="es-ES" sz="2400" i="1" dirty="0" smtClean="0"/>
              <a:t>Primavera con una esquina rota</a:t>
            </a:r>
            <a:r>
              <a:rPr lang="es-ES" sz="2400" dirty="0" smtClean="0"/>
              <a:t>.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ES" sz="2400" dirty="0" smtClean="0"/>
              <a:t>1996 Premio</a:t>
            </a:r>
            <a:r>
              <a:rPr lang="es-ES" sz="2400" i="1" dirty="0" smtClean="0"/>
              <a:t> </a:t>
            </a:r>
            <a:r>
              <a:rPr lang="es-ES" sz="2400" i="1" dirty="0" err="1" smtClean="0"/>
              <a:t>Morosoli</a:t>
            </a:r>
            <a:r>
              <a:rPr lang="es-ES" sz="2400" i="1" dirty="0" smtClean="0"/>
              <a:t> de Plata</a:t>
            </a:r>
            <a:r>
              <a:rPr lang="es-ES" sz="2400" dirty="0" smtClean="0"/>
              <a:t> de la Fundación uruguaya Lolita Rubial.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ES" sz="2400" dirty="0" smtClean="0"/>
              <a:t>1997 Premio </a:t>
            </a:r>
            <a:r>
              <a:rPr lang="es-ES" sz="2400" i="1" dirty="0" smtClean="0"/>
              <a:t>León Felipe</a:t>
            </a:r>
            <a:r>
              <a:rPr lang="es-ES" sz="2400" dirty="0" smtClean="0"/>
              <a:t> de España a los valores cívicos.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ES" sz="2400" dirty="0" smtClean="0"/>
              <a:t>1999 VII Premio </a:t>
            </a:r>
            <a:r>
              <a:rPr lang="es-ES" sz="2400" i="1" dirty="0" smtClean="0"/>
              <a:t>Reina Sofía de Poesía Iberoamericana</a:t>
            </a:r>
            <a:r>
              <a:rPr lang="es-ES" sz="2400" dirty="0" smtClean="0"/>
              <a:t>. 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endParaRPr lang="ca-E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Contenidor de contingut 2"/>
          <p:cNvSpPr>
            <a:spLocks noGrp="1"/>
          </p:cNvSpPr>
          <p:nvPr>
            <p:ph idx="1"/>
          </p:nvPr>
        </p:nvSpPr>
        <p:spPr>
          <a:xfrm>
            <a:off x="468313" y="404813"/>
            <a:ext cx="8218487" cy="6049962"/>
          </a:xfrm>
        </p:spPr>
        <p:txBody>
          <a:bodyPr/>
          <a:lstStyle/>
          <a:p>
            <a:r>
              <a:rPr lang="es-ES" sz="2400" smtClean="0"/>
              <a:t>2000 Premio </a:t>
            </a:r>
            <a:r>
              <a:rPr lang="es-ES" sz="2400" i="1" smtClean="0"/>
              <a:t>Son Latinos.</a:t>
            </a:r>
            <a:endParaRPr lang="es-ES" sz="2400" smtClean="0"/>
          </a:p>
          <a:p>
            <a:r>
              <a:rPr lang="es-ES" sz="2400" smtClean="0"/>
              <a:t>2001 Premio Iberoamericano </a:t>
            </a:r>
            <a:r>
              <a:rPr lang="es-ES" sz="2400" i="1" smtClean="0"/>
              <a:t>José Martí.</a:t>
            </a:r>
            <a:endParaRPr lang="es-ES" sz="2400" smtClean="0"/>
          </a:p>
          <a:p>
            <a:r>
              <a:rPr lang="es-ES" sz="2400" smtClean="0"/>
              <a:t>2004 </a:t>
            </a:r>
            <a:r>
              <a:rPr lang="es-ES" sz="2400" i="1" smtClean="0"/>
              <a:t>Premio Etnosur.</a:t>
            </a:r>
            <a:endParaRPr lang="es-ES" sz="2400" smtClean="0"/>
          </a:p>
          <a:p>
            <a:r>
              <a:rPr lang="es-ES" sz="2400" smtClean="0"/>
              <a:t>2005 </a:t>
            </a:r>
            <a:r>
              <a:rPr lang="es-ES" sz="2400" i="1" smtClean="0"/>
              <a:t>XIX Premio Internacional Menéndez Pelayo.</a:t>
            </a:r>
            <a:endParaRPr lang="es-ES" sz="2400" smtClean="0"/>
          </a:p>
          <a:p>
            <a:r>
              <a:rPr lang="es-ES" sz="2400" smtClean="0"/>
              <a:t>2006 Premio</a:t>
            </a:r>
            <a:r>
              <a:rPr lang="es-ES" sz="2400" i="1" smtClean="0"/>
              <a:t> Morosoli de Oro</a:t>
            </a:r>
            <a:r>
              <a:rPr lang="es-ES" sz="2400" smtClean="0"/>
              <a:t> de la Fundación Lolita Rubial.</a:t>
            </a:r>
          </a:p>
          <a:p>
            <a:r>
              <a:rPr lang="es-ES" sz="2400" smtClean="0"/>
              <a:t>2008 Premio de Letras del Fondo Cultural de la Alternativa Bolivariana para las Américas.</a:t>
            </a:r>
          </a:p>
          <a:p>
            <a:r>
              <a:rPr lang="es-ES" sz="2400" smtClean="0"/>
              <a:t>Era un gran poeta, muy premiado por sus grandes obras literarias.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428625" y="428625"/>
            <a:ext cx="7964488" cy="6072188"/>
          </a:xfrm>
        </p:spPr>
        <p:txBody>
          <a:bodyPr>
            <a:normAutofit fontScale="70000" lnSpcReduction="20000"/>
          </a:bodyPr>
          <a:lstStyle/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ES" dirty="0" smtClean="0"/>
              <a:t>Tengo miedo de verte </a:t>
            </a:r>
            <a:br>
              <a:rPr lang="es-ES" dirty="0" smtClean="0"/>
            </a:br>
            <a:r>
              <a:rPr lang="es-ES" dirty="0" smtClean="0"/>
              <a:t>necesidad de verte </a:t>
            </a:r>
            <a:br>
              <a:rPr lang="es-ES" dirty="0" smtClean="0"/>
            </a:br>
            <a:r>
              <a:rPr lang="es-ES" dirty="0" smtClean="0"/>
              <a:t>esperanza de verte </a:t>
            </a:r>
            <a:br>
              <a:rPr lang="es-ES" dirty="0" smtClean="0"/>
            </a:br>
            <a:r>
              <a:rPr lang="es-ES" dirty="0" smtClean="0"/>
              <a:t>desazones de verte 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tengo ganas de hallarte </a:t>
            </a:r>
            <a:br>
              <a:rPr lang="es-ES" dirty="0" smtClean="0"/>
            </a:br>
            <a:r>
              <a:rPr lang="es-ES" dirty="0" smtClean="0"/>
              <a:t>preocupación de hallarte </a:t>
            </a:r>
            <a:br>
              <a:rPr lang="es-ES" dirty="0" smtClean="0"/>
            </a:br>
            <a:r>
              <a:rPr lang="es-ES" dirty="0" smtClean="0"/>
              <a:t>certidumbre de hallarte </a:t>
            </a:r>
            <a:br>
              <a:rPr lang="es-ES" dirty="0" smtClean="0"/>
            </a:br>
            <a:r>
              <a:rPr lang="es-ES" dirty="0" smtClean="0"/>
              <a:t>pobres dudas de hallarte 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tengo urgencia de oírte </a:t>
            </a:r>
            <a:br>
              <a:rPr lang="es-ES" dirty="0" smtClean="0"/>
            </a:br>
            <a:r>
              <a:rPr lang="es-ES" dirty="0" smtClean="0"/>
              <a:t>alegría de oírte </a:t>
            </a:r>
            <a:br>
              <a:rPr lang="es-ES" dirty="0" smtClean="0"/>
            </a:br>
            <a:r>
              <a:rPr lang="es-ES" dirty="0" smtClean="0"/>
              <a:t>buena suerte de oírte </a:t>
            </a:r>
            <a:br>
              <a:rPr lang="es-ES" dirty="0" smtClean="0"/>
            </a:br>
            <a:r>
              <a:rPr lang="es-ES" dirty="0" smtClean="0"/>
              <a:t>y temores de oírte 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o sea </a:t>
            </a:r>
            <a:br>
              <a:rPr lang="es-ES" dirty="0" smtClean="0"/>
            </a:br>
            <a:r>
              <a:rPr lang="es-ES" dirty="0" smtClean="0"/>
              <a:t>resumiendo </a:t>
            </a:r>
            <a:br>
              <a:rPr lang="es-ES" dirty="0" smtClean="0"/>
            </a:br>
            <a:r>
              <a:rPr lang="es-ES" dirty="0" smtClean="0"/>
              <a:t>estoy jodido </a:t>
            </a:r>
            <a:br>
              <a:rPr lang="es-ES" dirty="0" smtClean="0"/>
            </a:br>
            <a:r>
              <a:rPr lang="es-ES" dirty="0" smtClean="0"/>
              <a:t>y radiante </a:t>
            </a:r>
            <a:br>
              <a:rPr lang="es-ES" dirty="0" smtClean="0"/>
            </a:br>
            <a:r>
              <a:rPr lang="es-ES" dirty="0" smtClean="0"/>
              <a:t>quizá más lo primero </a:t>
            </a:r>
            <a:br>
              <a:rPr lang="es-ES" dirty="0" smtClean="0"/>
            </a:br>
            <a:r>
              <a:rPr lang="es-ES" dirty="0" smtClean="0"/>
              <a:t>que lo segundo </a:t>
            </a:r>
            <a:br>
              <a:rPr lang="es-ES" dirty="0" smtClean="0"/>
            </a:br>
            <a:r>
              <a:rPr lang="es-ES" dirty="0" smtClean="0"/>
              <a:t>y también </a:t>
            </a:r>
            <a:br>
              <a:rPr lang="es-ES" dirty="0" smtClean="0"/>
            </a:br>
            <a:r>
              <a:rPr lang="es-ES" dirty="0" smtClean="0"/>
              <a:t>viceversa.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23850" y="260350"/>
            <a:ext cx="8362950" cy="6194425"/>
          </a:xfrm>
        </p:spPr>
        <p:txBody>
          <a:bodyPr>
            <a:normAutofit fontScale="92500" lnSpcReduction="10000"/>
          </a:bodyPr>
          <a:lstStyle/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ES" sz="3200" dirty="0" smtClean="0">
                <a:solidFill>
                  <a:schemeClr val="accent2"/>
                </a:solidFill>
              </a:rPr>
              <a:t>Métrica y rima de los diez primeros versos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ES" sz="2400" dirty="0" smtClean="0"/>
              <a:t>Es un estilo repetitivo.  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endParaRPr lang="es-ES" sz="2400" dirty="0" smtClean="0"/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s-ES" sz="2400" dirty="0" smtClean="0"/>
              <a:t>Tengo miedo de verte		7	a   </a:t>
            </a:r>
            <a:br>
              <a:rPr lang="es-ES" sz="2400" dirty="0" smtClean="0"/>
            </a:br>
            <a:r>
              <a:rPr lang="es-ES" sz="2400" dirty="0" smtClean="0"/>
              <a:t>necesidad de verte 		7	a</a:t>
            </a:r>
            <a:br>
              <a:rPr lang="es-ES" sz="2400" dirty="0" smtClean="0"/>
            </a:br>
            <a:r>
              <a:rPr lang="es-ES" sz="2400" dirty="0" smtClean="0"/>
              <a:t>esperanza de verte 		7	a</a:t>
            </a:r>
            <a:br>
              <a:rPr lang="es-ES" sz="2400" dirty="0" smtClean="0"/>
            </a:br>
            <a:r>
              <a:rPr lang="es-ES" sz="2400" dirty="0" smtClean="0"/>
              <a:t>desazones de verte 		7	a</a:t>
            </a:r>
            <a:br>
              <a:rPr lang="es-ES" sz="2400" dirty="0" smtClean="0"/>
            </a:b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smtClean="0"/>
              <a:t>tengo ganas de hallarte		7 	b</a:t>
            </a:r>
            <a:br>
              <a:rPr lang="es-ES" sz="2400" dirty="0" smtClean="0"/>
            </a:br>
            <a:r>
              <a:rPr lang="es-ES" sz="2400" dirty="0" smtClean="0"/>
              <a:t>preocupación de hallarte 	7	b</a:t>
            </a:r>
            <a:br>
              <a:rPr lang="es-ES" sz="2400" dirty="0" smtClean="0"/>
            </a:br>
            <a:r>
              <a:rPr lang="es-ES" sz="2400" dirty="0" smtClean="0"/>
              <a:t>certidumbre de hallarte 	7	b</a:t>
            </a:r>
            <a:br>
              <a:rPr lang="es-ES" sz="2400" dirty="0" smtClean="0"/>
            </a:br>
            <a:r>
              <a:rPr lang="es-ES" sz="2400" dirty="0" smtClean="0"/>
              <a:t>pobres dudas de hallarte 	7	b</a:t>
            </a:r>
            <a:br>
              <a:rPr lang="es-ES" sz="2400" dirty="0" smtClean="0"/>
            </a:br>
            <a:r>
              <a:rPr lang="es-ES" sz="2400" dirty="0" smtClean="0"/>
              <a:t/>
            </a:r>
            <a:br>
              <a:rPr lang="es-ES" sz="2400" dirty="0" smtClean="0"/>
            </a:br>
            <a:r>
              <a:rPr lang="es-ES" sz="2400" dirty="0" smtClean="0"/>
              <a:t>tengo urgencia de oírte 		7	c</a:t>
            </a:r>
            <a:br>
              <a:rPr lang="es-ES" sz="2400" dirty="0" smtClean="0"/>
            </a:br>
            <a:r>
              <a:rPr lang="es-ES" sz="2400" dirty="0" smtClean="0"/>
              <a:t>alegría de oírte			7 	c</a:t>
            </a:r>
            <a:r>
              <a:rPr lang="es-ES" dirty="0" smtClean="0"/>
              <a:t/>
            </a:r>
            <a:br>
              <a:rPr lang="es-ES" dirty="0" smtClean="0"/>
            </a:br>
            <a:endParaRPr lang="ca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827088" y="476250"/>
            <a:ext cx="7345362" cy="93662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a-ES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Explicación</a:t>
            </a:r>
            <a:r>
              <a:rPr lang="ca-ES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del tema del poema</a:t>
            </a:r>
            <a:endParaRPr lang="ca-ES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19458" name="Contenidor de contingut 2"/>
          <p:cNvSpPr>
            <a:spLocks noGrp="1"/>
          </p:cNvSpPr>
          <p:nvPr>
            <p:ph idx="1"/>
          </p:nvPr>
        </p:nvSpPr>
        <p:spPr>
          <a:xfrm>
            <a:off x="539750" y="1341438"/>
            <a:ext cx="8147050" cy="5113337"/>
          </a:xfrm>
        </p:spPr>
        <p:txBody>
          <a:bodyPr/>
          <a:lstStyle/>
          <a:p>
            <a:r>
              <a:rPr lang="ca-ES" smtClean="0"/>
              <a:t>Este poema trata sobre la contradicción del sentimiento del amor. Un ejemplo ya empieza en los dos primeros versos: </a:t>
            </a:r>
          </a:p>
          <a:p>
            <a:r>
              <a:rPr lang="ca-ES" i="1" smtClean="0"/>
              <a:t>Tengo miedo de verte</a:t>
            </a:r>
          </a:p>
          <a:p>
            <a:pPr>
              <a:buFont typeface="Wingdings 2" pitchFamily="18" charset="2"/>
              <a:buNone/>
            </a:pPr>
            <a:r>
              <a:rPr lang="ca-ES" i="1" smtClean="0"/>
              <a:t>    necesidad de verte</a:t>
            </a:r>
          </a:p>
          <a:p>
            <a:pPr>
              <a:buFont typeface="Wingdings 2" pitchFamily="18" charset="2"/>
              <a:buNone/>
            </a:pPr>
            <a:endParaRPr lang="ca-ES" i="1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785813" y="500063"/>
            <a:ext cx="6851650" cy="9017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a-ES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      </a:t>
            </a:r>
            <a:r>
              <a:rPr lang="ca-ES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Opinion</a:t>
            </a:r>
            <a:r>
              <a:rPr lang="ca-ES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personal</a:t>
            </a:r>
            <a:endParaRPr lang="ca-ES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20482" name="Contenidor de contingut 2"/>
          <p:cNvSpPr>
            <a:spLocks noGrp="1"/>
          </p:cNvSpPr>
          <p:nvPr>
            <p:ph idx="1"/>
          </p:nvPr>
        </p:nvSpPr>
        <p:spPr>
          <a:xfrm>
            <a:off x="642938" y="1571625"/>
            <a:ext cx="8183562" cy="4187825"/>
          </a:xfrm>
        </p:spPr>
        <p:txBody>
          <a:bodyPr/>
          <a:lstStyle/>
          <a:p>
            <a:r>
              <a:rPr lang="es-ES_tradnl" dirty="0" smtClean="0"/>
              <a:t>A nosotros nos ha parecido que el autor </a:t>
            </a:r>
            <a:r>
              <a:rPr lang="es-ES_tradnl" dirty="0" smtClean="0"/>
              <a:t>está </a:t>
            </a:r>
            <a:r>
              <a:rPr lang="es-ES_tradnl" dirty="0" smtClean="0"/>
              <a:t>enamorado de una chica, pero no sabe si la mujer le quiere o no </a:t>
            </a:r>
            <a:r>
              <a:rPr lang="es-ES_tradnl" dirty="0" smtClean="0"/>
              <a:t>y </a:t>
            </a:r>
            <a:r>
              <a:rPr lang="es-ES_tradnl" dirty="0" smtClean="0"/>
              <a:t>es lo que le hace la contradicción.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151</TotalTime>
  <Words>287</Words>
  <Application>Microsoft Office PowerPoint</Application>
  <PresentationFormat>Presentación en pantalla (4:3)</PresentationFormat>
  <Paragraphs>39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Aspecto</vt:lpstr>
      <vt:lpstr>Diapositiva 1</vt:lpstr>
      <vt:lpstr>           Mario Benedetti</vt:lpstr>
      <vt:lpstr>Diapositiva 3</vt:lpstr>
      <vt:lpstr>Algunos premios que ganó</vt:lpstr>
      <vt:lpstr>Diapositiva 5</vt:lpstr>
      <vt:lpstr>Diapositiva 6</vt:lpstr>
      <vt:lpstr>Diapositiva 7</vt:lpstr>
      <vt:lpstr>Explicación del tema del poema</vt:lpstr>
      <vt:lpstr>       Opinion personal</vt:lpstr>
      <vt:lpstr>Bibliografía</vt:lpstr>
    </vt:vector>
  </TitlesOfParts>
  <Company>Departament d'Educació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Generalitat de Catalunya</dc:creator>
  <cp:lastModifiedBy>Francisco</cp:lastModifiedBy>
  <cp:revision>20</cp:revision>
  <dcterms:created xsi:type="dcterms:W3CDTF">2010-11-05T07:34:22Z</dcterms:created>
  <dcterms:modified xsi:type="dcterms:W3CDTF">2010-12-11T20:28:44Z</dcterms:modified>
</cp:coreProperties>
</file>