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74" r:id="rId13"/>
    <p:sldId id="268" r:id="rId14"/>
    <p:sldId id="269" r:id="rId15"/>
    <p:sldId id="270" r:id="rId16"/>
    <p:sldId id="275" r:id="rId17"/>
    <p:sldId id="271" r:id="rId18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 autoAdjust="0"/>
    <p:restoredTop sz="94660"/>
  </p:normalViewPr>
  <p:slideViewPr>
    <p:cSldViewPr>
      <p:cViewPr varScale="1">
        <p:scale>
          <a:sx n="60" d="100"/>
          <a:sy n="60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48483-4FC6-4532-8163-BFDC2AC24491}" type="datetimeFigureOut">
              <a:rPr lang="es-ES_tradnl" smtClean="0"/>
              <a:pPr/>
              <a:t>04/12/2010</a:t>
            </a:fld>
            <a:endParaRPr lang="es-ES_tradnl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_tradnl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68F97-FDAB-4881-8BB8-5F6A19ED67E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68F97-FDAB-4881-8BB8-5F6A19ED67E0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de cantonada lateral rodona i retallada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10" name="Forma lliu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liu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5BC33-CA91-4750-9637-CFC1E727A7A1}" type="datetimeFigureOut">
              <a:rPr lang="ca-ES" smtClean="0"/>
              <a:pPr/>
              <a:t>04/12/2010</a:t>
            </a:fld>
            <a:endParaRPr lang="ca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81B6B5-41FC-40A3-83C9-42E2D8CFB9BA}" type="slidenum">
              <a:rPr lang="ca-ES" smtClean="0"/>
              <a:pPr/>
              <a:t>‹Nº›</a:t>
            </a:fld>
            <a:endParaRPr lang="ca-ES"/>
          </a:p>
        </p:txBody>
      </p:sp>
      <p:grpSp>
        <p:nvGrpSpPr>
          <p:cNvPr id="2" name="A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liu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liu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youtube.com/watch?v=C7Zsb0Y8Tpg" TargetMode="External"/><Relationship Id="rId4" Type="http://schemas.openxmlformats.org/officeDocument/2006/relationships/hyperlink" Target="http://www.youtube.com/watch?v=IKc8ub5rj-U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Kc8ub5rj-U" TargetMode="External"/><Relationship Id="rId2" Type="http://schemas.openxmlformats.org/officeDocument/2006/relationships/hyperlink" Target="http://es.wikipedia.org/wiki/Jos%C3%A9_Agust%C3%ADn_Goytisolo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oogle.es/images?hl=ca&amp;biw=1003&amp;bih=400&amp;q=jose%20agustin%20goytisolo&amp;rlz=1W1ADFA_ca&amp;um=1&amp;ie=UTF-8&amp;source=og&amp;sa=N&amp;tab=wi" TargetMode="External"/><Relationship Id="rId4" Type="http://schemas.openxmlformats.org/officeDocument/2006/relationships/hyperlink" Target="http://www.youtube.com/watch?v=C7Zsb0Y8T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1976" TargetMode="External"/><Relationship Id="rId13" Type="http://schemas.openxmlformats.org/officeDocument/2006/relationships/hyperlink" Target="http://es.wikipedia.org/wiki/1983" TargetMode="External"/><Relationship Id="rId18" Type="http://schemas.openxmlformats.org/officeDocument/2006/relationships/slide" Target="slide2.xml"/><Relationship Id="rId3" Type="http://schemas.openxmlformats.org/officeDocument/2006/relationships/hyperlink" Target="http://es.wikipedia.org/wiki/1956" TargetMode="External"/><Relationship Id="rId7" Type="http://schemas.openxmlformats.org/officeDocument/2006/relationships/hyperlink" Target="http://es.wikipedia.org/wiki/1973" TargetMode="External"/><Relationship Id="rId12" Type="http://schemas.openxmlformats.org/officeDocument/2006/relationships/hyperlink" Target="http://es.wikipedia.org/wiki/1981" TargetMode="External"/><Relationship Id="rId17" Type="http://schemas.openxmlformats.org/officeDocument/2006/relationships/hyperlink" Target="http://es.wikipedia.org/wiki/1995" TargetMode="External"/><Relationship Id="rId2" Type="http://schemas.openxmlformats.org/officeDocument/2006/relationships/hyperlink" Target="http://es.wikipedia.org/wiki/1955" TargetMode="External"/><Relationship Id="rId16" Type="http://schemas.openxmlformats.org/officeDocument/2006/relationships/hyperlink" Target="http://es.wikipedia.org/wiki/19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1968" TargetMode="External"/><Relationship Id="rId11" Type="http://schemas.openxmlformats.org/officeDocument/2006/relationships/hyperlink" Target="http://es.wikipedia.org/wiki/1980" TargetMode="External"/><Relationship Id="rId5" Type="http://schemas.openxmlformats.org/officeDocument/2006/relationships/hyperlink" Target="http://es.wikipedia.org/wiki/1961" TargetMode="External"/><Relationship Id="rId15" Type="http://schemas.openxmlformats.org/officeDocument/2006/relationships/hyperlink" Target="http://es.wikipedia.org/wiki/1993" TargetMode="External"/><Relationship Id="rId10" Type="http://schemas.openxmlformats.org/officeDocument/2006/relationships/hyperlink" Target="http://es.wikipedia.org/wiki/1979" TargetMode="External"/><Relationship Id="rId4" Type="http://schemas.openxmlformats.org/officeDocument/2006/relationships/hyperlink" Target="http://es.wikipedia.org/wiki/1959" TargetMode="External"/><Relationship Id="rId9" Type="http://schemas.openxmlformats.org/officeDocument/2006/relationships/hyperlink" Target="http://es.wikipedia.org/wiki/1977" TargetMode="External"/><Relationship Id="rId14" Type="http://schemas.openxmlformats.org/officeDocument/2006/relationships/hyperlink" Target="http://es.wikipedia.org/wiki/1984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a-ES" sz="4200" dirty="0" err="1" smtClean="0">
                <a:solidFill>
                  <a:schemeClr val="tx1"/>
                </a:solidFill>
                <a:latin typeface="Cooper Black" pitchFamily="18" charset="0"/>
              </a:rPr>
              <a:t>Palabras</a:t>
            </a:r>
            <a:r>
              <a:rPr lang="ca-ES" sz="4200" dirty="0" smtClean="0">
                <a:solidFill>
                  <a:schemeClr val="tx1"/>
                </a:solidFill>
                <a:latin typeface="Cooper Black" pitchFamily="18" charset="0"/>
              </a:rPr>
              <a:t> para Julia</a:t>
            </a:r>
            <a:endParaRPr lang="ca-ES" sz="42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>
                <a:latin typeface="Cooper Black" pitchFamily="18" charset="0"/>
              </a:rPr>
              <a:t>Andrea y Sana 2-c</a:t>
            </a:r>
            <a:endParaRPr lang="ca-ES" dirty="0">
              <a:latin typeface="Cooper Black" pitchFamily="18" charset="0"/>
            </a:endParaRPr>
          </a:p>
        </p:txBody>
      </p:sp>
      <p:sp>
        <p:nvSpPr>
          <p:cNvPr id="4" name="Cor 3"/>
          <p:cNvSpPr/>
          <p:nvPr/>
        </p:nvSpPr>
        <p:spPr>
          <a:xfrm>
            <a:off x="539552" y="1700808"/>
            <a:ext cx="2088232" cy="187220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1026" name="Picture 2" descr="D:\Documents\Mis imágenes\nici\pimboli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348880"/>
            <a:ext cx="1905000" cy="22193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19077344">
            <a:off x="-2064397" y="1673155"/>
            <a:ext cx="11609544" cy="2209146"/>
          </a:xfrm>
        </p:spPr>
        <p:txBody>
          <a:bodyPr/>
          <a:lstStyle/>
          <a:p>
            <a:pPr algn="ctr"/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Imágenes 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7164288" y="5229200"/>
            <a:ext cx="1714512" cy="135732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tge 3" descr="Goytiso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343956">
            <a:off x="6633416" y="556721"/>
            <a:ext cx="2081481" cy="26642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Imatge 4" descr="Palabras_para_Juli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208971">
            <a:off x="449499" y="517942"/>
            <a:ext cx="3235828" cy="29473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Imatge 5" descr="8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802902">
            <a:off x="4639007" y="3197211"/>
            <a:ext cx="3963709" cy="2924944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7" name="il_fi" descr="http://4.bp.blogspot.com/_sBb3629GxIA/SZNhJn9UjEI/AAAAAAAABPg/xBh149j5rYg/s400/Jos%C3%A9+Agust%C3%ADn+Goytisolo+y+Luc%C3%ADa+r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229100"/>
            <a:ext cx="3810000" cy="26289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5030" y="704422"/>
            <a:ext cx="8305800" cy="69851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Palabras para julia (poema)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Flecha a la derecha con bandas"/>
          <p:cNvSpPr/>
          <p:nvPr/>
        </p:nvSpPr>
        <p:spPr>
          <a:xfrm>
            <a:off x="7524328" y="476672"/>
            <a:ext cx="1285884" cy="121444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4269472"/>
            <a:ext cx="5508104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800" b="1" i="0" u="none" strike="noStrike" cap="none" normalizeH="0" baseline="0" dirty="0" smtClean="0">
                <a:ln>
                  <a:noFill/>
                </a:ln>
                <a:solidFill>
                  <a:srgbClr val="FF0066"/>
                </a:solidFill>
                <a:effectLst/>
                <a:latin typeface="Arial Black" pitchFamily="34" charset="0"/>
                <a:ea typeface="Times New Roman" pitchFamily="18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solidFill>
                <a:srgbClr val="FF0066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solidFill>
                <a:srgbClr val="FF0066"/>
              </a:solidFill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a-ES" sz="800" b="1" dirty="0" smtClean="0"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a-ES" sz="800" b="1" i="0" u="none" strike="noStrike" cap="none" normalizeH="0" baseline="0" dirty="0" smtClean="0">
              <a:ln>
                <a:noFill/>
              </a:ln>
              <a:effectLst/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11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</a:rPr>
              <a:t/>
            </a:r>
            <a:br>
              <a:rPr kumimoji="0" lang="ca-ES" sz="1100" b="0" i="0" u="none" strike="noStrike" cap="none" normalizeH="0" baseline="0" dirty="0" smtClean="0">
                <a:ln>
                  <a:noFill/>
                </a:ln>
                <a:effectLst/>
                <a:latin typeface="Arial Black" pitchFamily="34" charset="0"/>
                <a:ea typeface="Times New Roman" pitchFamily="18" charset="0"/>
              </a:rPr>
            </a:br>
            <a:endParaRPr kumimoji="0" 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1302633"/>
            <a:ext cx="792088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a-ES" sz="1300" b="1" u="sng" dirty="0" smtClean="0">
                <a:solidFill>
                  <a:schemeClr val="accent1"/>
                </a:solidFill>
                <a:latin typeface="Arial Black" pitchFamily="34" charset="0"/>
                <a:ea typeface="Times New Roman" pitchFamily="18" charset="0"/>
              </a:rPr>
              <a:t>PALABRAS PARA JULIA</a:t>
            </a:r>
            <a:endParaRPr lang="ca-ES" sz="1300" u="sng" dirty="0" smtClean="0">
              <a:solidFill>
                <a:schemeClr val="accent1"/>
              </a:solidFill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puedes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volver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atrás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porque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la vida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empuja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aullido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interminable.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Hija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mejor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vivir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con la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alegría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de los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hombres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llorar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ante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el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ciego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sentirás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acorralada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sentirás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perdida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o sola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tal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vez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querrás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haber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nacido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sé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bien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que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dirán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la vida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tiene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objeto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es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asunto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desgraciado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Entonces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La vida es bella,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a pesar de los pesares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amigos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amor.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Un hombre solo, una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mujer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889844"/>
            <a:ext cx="58143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así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tomados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de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uno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uno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son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polvo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, no son nada.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cuando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hablo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cuando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palabras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también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otra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gente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destino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está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los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futuro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propia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vida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dignidad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es la de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todos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Otros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esperan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resistas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les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ayude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alegría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canción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entre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sus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canciones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Entonces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Nunca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te entregues ni te apartes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junto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al camino,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nunca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digas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puedo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y aquí me quedo.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14356"/>
            <a:ext cx="8305800" cy="4939490"/>
          </a:xfrm>
        </p:spPr>
        <p:txBody>
          <a:bodyPr/>
          <a:lstStyle/>
          <a:p>
            <a:r>
              <a:rPr lang="es-ES" dirty="0" smtClean="0"/>
              <a:t>   </a:t>
            </a:r>
            <a:endParaRPr lang="es-ES" dirty="0"/>
          </a:p>
        </p:txBody>
      </p:sp>
      <p:sp>
        <p:nvSpPr>
          <p:cNvPr id="3" name="2 Botón de acción: Película">
            <a:hlinkClick r:id="" action="ppaction://hlinkshowjump?jump=nextslide" highlightClick="1"/>
          </p:cNvPr>
          <p:cNvSpPr/>
          <p:nvPr/>
        </p:nvSpPr>
        <p:spPr>
          <a:xfrm>
            <a:off x="6929454" y="4429132"/>
            <a:ext cx="1785950" cy="1857388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angle 3"/>
          <p:cNvSpPr/>
          <p:nvPr/>
        </p:nvSpPr>
        <p:spPr>
          <a:xfrm>
            <a:off x="1331640" y="206084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La vida es bella,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verás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como a pesar de los pesares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amor,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tendrás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amigos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Por lo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hay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elección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y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mundo tal como es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será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todo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tu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patrimonio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Perdóname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no sé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decirte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nada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más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pero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tú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comprende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que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aún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estoy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el camino.</a:t>
            </a:r>
            <a:endParaRPr lang="ca-ES" sz="2000" dirty="0" smtClean="0"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Y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siempre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acuérdate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latin typeface="Arial Black" pitchFamily="34" charset="0"/>
                <a:ea typeface="Times New Roman" pitchFamily="18" charset="0"/>
              </a:rPr>
            </a:b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de lo que un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día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yo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escribí</a:t>
            </a:r>
            <a:r>
              <a:rPr lang="ca-ES" dirty="0" smtClean="0">
                <a:solidFill>
                  <a:srgbClr val="FF0066"/>
                </a:solidFill>
                <a:latin typeface="Arial Black" pitchFamily="34" charset="0"/>
                <a:ea typeface="Times New Roman" pitchFamily="18" charset="0"/>
              </a:rPr>
              <a:t> </a:t>
            </a:r>
            <a:br>
              <a:rPr lang="ca-ES" dirty="0" smtClean="0">
                <a:solidFill>
                  <a:srgbClr val="FF0066"/>
                </a:solidFill>
                <a:latin typeface="Arial Black" pitchFamily="34" charset="0"/>
                <a:ea typeface="Times New Roman" pitchFamily="18" charset="0"/>
              </a:rPr>
            </a:b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pensando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en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ti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como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ahora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 </a:t>
            </a:r>
            <a:r>
              <a:rPr lang="ca-ES" dirty="0" err="1" smtClean="0">
                <a:latin typeface="Arial Black" pitchFamily="34" charset="0"/>
                <a:ea typeface="Times New Roman" pitchFamily="18" charset="0"/>
              </a:rPr>
              <a:t>pienso</a:t>
            </a:r>
            <a:r>
              <a:rPr lang="ca-ES" dirty="0" smtClean="0">
                <a:latin typeface="Arial Black" pitchFamily="34" charset="0"/>
                <a:ea typeface="Times New Roman" pitchFamily="18" charset="0"/>
              </a:rPr>
              <a:t>.</a:t>
            </a:r>
            <a:endParaRPr lang="ca-ES" sz="32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Videos </a:t>
            </a:r>
            <a:endParaRPr lang="es-E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 rot="895700">
            <a:off x="457200" y="836712"/>
            <a:ext cx="4040188" cy="1677888"/>
          </a:xfrm>
        </p:spPr>
        <p:txBody>
          <a:bodyPr/>
          <a:lstStyle/>
          <a:p>
            <a:r>
              <a:rPr lang="es-ES" dirty="0" smtClean="0"/>
              <a:t>Video 1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 rot="173407">
            <a:off x="4598090" y="1267173"/>
            <a:ext cx="4041775" cy="776557"/>
          </a:xfrm>
        </p:spPr>
        <p:txBody>
          <a:bodyPr/>
          <a:lstStyle/>
          <a:p>
            <a:r>
              <a:rPr lang="es-ES" dirty="0" smtClean="0"/>
              <a:t>Video 2</a:t>
            </a:r>
            <a:endParaRPr lang="es-ES" dirty="0"/>
          </a:p>
        </p:txBody>
      </p:sp>
      <p:pic>
        <p:nvPicPr>
          <p:cNvPr id="7" name="Imagen 1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824"/>
            <a:ext cx="4040188" cy="374806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8" name="Imagen 4"/>
          <p:cNvPicPr>
            <a:picLocks noGrp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204864"/>
            <a:ext cx="4041775" cy="36766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C0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528" y="609329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a-E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rId4"/>
              </a:rPr>
              <a:t>http://www.youtube.com/watch?v=IKc8ub5rj-U</a:t>
            </a:r>
            <a:endParaRPr kumimoji="0" lang="ca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58772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a-ES" u="sng" dirty="0" smtClean="0">
                <a:hlinkClick r:id="rId5"/>
              </a:rPr>
              <a:t>http://www.youtube.com/watch?v=C7Zsb0Y8Tpg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0" y="1316736"/>
            <a:ext cx="9144000" cy="1536200"/>
          </a:xfrm>
        </p:spPr>
        <p:txBody>
          <a:bodyPr>
            <a:prstTxWarp prst="textCurveUp">
              <a:avLst/>
            </a:prstTxWarp>
          </a:bodyPr>
          <a:lstStyle/>
          <a:p>
            <a:pPr algn="ctr"/>
            <a:r>
              <a:rPr lang="es-ES_tradnl" sz="123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¿Preguntas?</a:t>
            </a:r>
            <a:endParaRPr lang="es-ES_tradnl" sz="1230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Botó d'acció: ajuda 3">
            <a:hlinkClick r:id="" action="ppaction://hlinkshowjump?jump=nextslide" highlightClick="1"/>
          </p:cNvPr>
          <p:cNvSpPr/>
          <p:nvPr/>
        </p:nvSpPr>
        <p:spPr>
          <a:xfrm>
            <a:off x="5076056" y="3212976"/>
            <a:ext cx="3168352" cy="3096344"/>
          </a:xfrm>
          <a:prstGeom prst="actionButtonHelp">
            <a:avLst/>
          </a:prstGeom>
          <a:solidFill>
            <a:schemeClr val="tx1"/>
          </a:solidFill>
          <a:ln>
            <a:solidFill>
              <a:schemeClr val="accent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 smtClean="0"/>
              <a:t>Bibliografia</a:t>
            </a:r>
            <a:r>
              <a:rPr lang="es-ES_tradnl" dirty="0" smtClean="0"/>
              <a:t>:</a:t>
            </a:r>
            <a:endParaRPr lang="es-ES_tradnl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es-ES_tradnl" dirty="0" smtClean="0">
                <a:latin typeface="Cooper Black" pitchFamily="18" charset="0"/>
              </a:rPr>
              <a:t>Internet: </a:t>
            </a:r>
            <a:r>
              <a:rPr lang="es-ES_tradnl" dirty="0" smtClean="0">
                <a:latin typeface="Cooper Black" pitchFamily="18" charset="0"/>
                <a:hlinkClick r:id="rId2"/>
              </a:rPr>
              <a:t>http://es.wikipedia.org/wiki/Jos%C3%A9_Agust%C3%ADn_Goytisolo</a:t>
            </a:r>
            <a:r>
              <a:rPr lang="es-ES_tradnl" dirty="0" smtClean="0">
                <a:latin typeface="Cooper Black" pitchFamily="18" charset="0"/>
              </a:rPr>
              <a:t>.</a:t>
            </a:r>
          </a:p>
          <a:p>
            <a:pPr>
              <a:buNone/>
            </a:pPr>
            <a:endParaRPr lang="es-ES_tradnl" dirty="0" smtClean="0">
              <a:latin typeface="Cooper Black" pitchFamily="18" charset="0"/>
            </a:endParaRPr>
          </a:p>
          <a:p>
            <a:pPr lvl="0"/>
            <a:r>
              <a:rPr lang="ca-ES" sz="2800" dirty="0" smtClean="0">
                <a:latin typeface="Calibri" pitchFamily="34" charset="0"/>
                <a:ea typeface="Calibri" pitchFamily="34" charset="0"/>
                <a:cs typeface="Times New Roman" pitchFamily="18" charset="0"/>
                <a:hlinkClick r:id="rId3"/>
              </a:rPr>
              <a:t>http://www.youtube.com/watch?v=IKc8ub5rj-U</a:t>
            </a:r>
            <a:endParaRPr lang="ca-ES" sz="4400" dirty="0" smtClean="0">
              <a:latin typeface="Arial" pitchFamily="34" charset="0"/>
            </a:endParaRPr>
          </a:p>
          <a:p>
            <a:endParaRPr lang="es-ES_tradnl" dirty="0" smtClean="0">
              <a:latin typeface="Cooper Black" pitchFamily="18" charset="0"/>
            </a:endParaRPr>
          </a:p>
          <a:p>
            <a:r>
              <a:rPr lang="ca-ES" u="sng" dirty="0" smtClean="0">
                <a:hlinkClick r:id="rId4"/>
              </a:rPr>
              <a:t>http://www.youtube.com/watch?v=C7Zsb0Y8Tpg</a:t>
            </a:r>
            <a:endParaRPr lang="ca-ES" dirty="0" smtClean="0"/>
          </a:p>
          <a:p>
            <a:pPr>
              <a:buNone/>
            </a:pPr>
            <a:endParaRPr lang="es-ES_tradnl" dirty="0" smtClean="0">
              <a:latin typeface="Cooper Black" pitchFamily="18" charset="0"/>
            </a:endParaRPr>
          </a:p>
          <a:p>
            <a:r>
              <a:rPr lang="es-ES_tradnl" dirty="0" smtClean="0">
                <a:latin typeface="Cooper Black" pitchFamily="18" charset="0"/>
                <a:hlinkClick r:id="rId5"/>
              </a:rPr>
              <a:t>http://www.google.es/images?hl=ca&amp;biw=1003&amp;bih=400&amp;q=jose%20agustin%20goytisolo&amp;rlz=1W1ADFA_ca&amp;um=1&amp;ie=UTF-8&amp;source=og&amp;sa=N&amp;tab=wi</a:t>
            </a:r>
            <a:endParaRPr lang="es-ES_tradnl" dirty="0" smtClean="0">
              <a:latin typeface="Cooper Black" pitchFamily="18" charset="0"/>
            </a:endParaRPr>
          </a:p>
          <a:p>
            <a:endParaRPr lang="es-ES_tradnl" dirty="0"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2564904"/>
            <a:ext cx="8748464" cy="5088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0" dirty="0" smtClean="0"/>
              <a:t>fin</a:t>
            </a:r>
            <a:endParaRPr lang="es-ES_tradnl" sz="32000" dirty="0"/>
          </a:p>
        </p:txBody>
      </p:sp>
      <p:pic>
        <p:nvPicPr>
          <p:cNvPr id="6" name="Imatge 5" descr="Pimboly3-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440668"/>
            <a:ext cx="3304406" cy="35404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Índice.</a:t>
            </a:r>
            <a:endParaRPr lang="es-ES_tradnl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u="sng" smtClean="0">
                <a:latin typeface="Cooper Black" pitchFamily="18" charset="0"/>
                <a:hlinkClick r:id="rId2" action="ppaction://hlinksldjump"/>
              </a:rPr>
              <a:t>De </a:t>
            </a:r>
            <a:r>
              <a:rPr lang="es-ES_tradnl" u="sng" smtClean="0">
                <a:latin typeface="Cooper Black" pitchFamily="18" charset="0"/>
                <a:hlinkClick r:id="rId2" action="ppaction://hlinksldjump"/>
              </a:rPr>
              <a:t>qué </a:t>
            </a:r>
            <a:r>
              <a:rPr lang="es-ES_tradnl" u="sng" dirty="0" smtClean="0">
                <a:latin typeface="Cooper Black" pitchFamily="18" charset="0"/>
                <a:hlinkClick r:id="rId2" action="ppaction://hlinksldjump"/>
              </a:rPr>
              <a:t>va el poema.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3" action="ppaction://hlinksldjump"/>
              </a:rPr>
              <a:t>Quién </a:t>
            </a:r>
            <a:r>
              <a:rPr lang="es-ES_tradnl" u="sng" dirty="0" smtClean="0">
                <a:latin typeface="Cooper Black" pitchFamily="18" charset="0"/>
                <a:hlinkClick r:id="rId3" action="ppaction://hlinksldjump"/>
              </a:rPr>
              <a:t>es el autor.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4" action="ppaction://hlinksldjump"/>
              </a:rPr>
              <a:t>Sus obras.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5" action="ppaction://hlinksldjump"/>
              </a:rPr>
              <a:t>Sus premios.</a:t>
            </a:r>
            <a:endParaRPr lang="es-ES_tradnl" u="sng" dirty="0" smtClean="0">
              <a:latin typeface="Cooper Black" pitchFamily="18" charset="0"/>
            </a:endParaRPr>
          </a:p>
          <a:p>
            <a:r>
              <a:rPr lang="es-ES_tradnl" u="sng" dirty="0" smtClean="0">
                <a:latin typeface="Cooper Black" pitchFamily="18" charset="0"/>
                <a:hlinkClick r:id="rId6" action="ppaction://hlinksldjump"/>
              </a:rPr>
              <a:t>Métrica </a:t>
            </a:r>
            <a:r>
              <a:rPr lang="es-ES" u="sng" dirty="0" smtClean="0">
                <a:latin typeface="Cooper Black" pitchFamily="18" charset="0"/>
                <a:hlinkClick r:id="rId6" action="ppaction://hlinksldjump"/>
              </a:rPr>
              <a:t>y </a:t>
            </a:r>
            <a:r>
              <a:rPr lang="es-ES" u="sng" dirty="0" smtClean="0">
                <a:latin typeface="Cooper Black" pitchFamily="18" charset="0"/>
                <a:hlinkClick r:id="rId6" action="ppaction://hlinksldjump"/>
              </a:rPr>
              <a:t>la rima.</a:t>
            </a:r>
            <a:endParaRPr lang="es-ES" u="sng" dirty="0" smtClean="0">
              <a:latin typeface="Cooper Black" pitchFamily="18" charset="0"/>
            </a:endParaRPr>
          </a:p>
          <a:p>
            <a:r>
              <a:rPr lang="es-ES" u="sng" dirty="0" smtClean="0">
                <a:latin typeface="Cooper Black" pitchFamily="18" charset="0"/>
                <a:hlinkClick r:id="rId7" action="ppaction://hlinksldjump"/>
              </a:rPr>
              <a:t>Conclusión</a:t>
            </a:r>
            <a:endParaRPr lang="es-ES" u="sng" dirty="0" smtClean="0">
              <a:latin typeface="Cooper Black" pitchFamily="18" charset="0"/>
            </a:endParaRPr>
          </a:p>
          <a:p>
            <a:r>
              <a:rPr lang="es-ES" u="sng" dirty="0" smtClean="0">
                <a:latin typeface="Cooper Black" pitchFamily="18" charset="0"/>
                <a:hlinkClick r:id="rId8" action="ppaction://hlinksldjump"/>
              </a:rPr>
              <a:t>Extras</a:t>
            </a:r>
            <a:endParaRPr lang="es-ES" u="sng" dirty="0" smtClean="0">
              <a:latin typeface="Cooper Black" pitchFamily="18" charset="0"/>
            </a:endParaRPr>
          </a:p>
          <a:p>
            <a:endParaRPr lang="es-ES" u="sng" dirty="0" smtClean="0">
              <a:latin typeface="Cooper Black" pitchFamily="18" charset="0"/>
            </a:endParaRPr>
          </a:p>
        </p:txBody>
      </p:sp>
      <p:sp>
        <p:nvSpPr>
          <p:cNvPr id="4" name="Estel de 5 puntes 3"/>
          <p:cNvSpPr/>
          <p:nvPr/>
        </p:nvSpPr>
        <p:spPr>
          <a:xfrm>
            <a:off x="6660232" y="836712"/>
            <a:ext cx="2088232" cy="18722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b="1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_tradnl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Palabras</a:t>
            </a:r>
            <a:r>
              <a:rPr lang="ca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para Julia:			</a:t>
            </a:r>
            <a:endParaRPr lang="ca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2054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a-ES" dirty="0" smtClean="0">
                <a:latin typeface="Cooper Black" pitchFamily="18" charset="0"/>
              </a:rPr>
              <a:t>Es el poema que José Agustín Goytisolo  </a:t>
            </a:r>
            <a:r>
              <a:rPr lang="ca-ES" dirty="0" err="1" smtClean="0">
                <a:latin typeface="Cooper Black" pitchFamily="18" charset="0"/>
              </a:rPr>
              <a:t>le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es-ES_tradnl" dirty="0" smtClean="0">
                <a:latin typeface="Cooper Black" pitchFamily="18" charset="0"/>
              </a:rPr>
              <a:t>hace</a:t>
            </a:r>
            <a:r>
              <a:rPr lang="ca-ES" dirty="0" smtClean="0">
                <a:latin typeface="Cooper Black" pitchFamily="18" charset="0"/>
              </a:rPr>
              <a:t> a </a:t>
            </a:r>
            <a:r>
              <a:rPr lang="es-ES" dirty="0" smtClean="0">
                <a:latin typeface="Cooper Black" pitchFamily="18" charset="0"/>
              </a:rPr>
              <a:t>su</a:t>
            </a:r>
            <a:r>
              <a:rPr lang="ca-ES" dirty="0" smtClean="0">
                <a:latin typeface="Cooper Black" pitchFamily="18" charset="0"/>
              </a:rPr>
              <a:t> hija para </a:t>
            </a:r>
            <a:r>
              <a:rPr lang="ca-ES" dirty="0" err="1" smtClean="0">
                <a:latin typeface="Cooper Black" pitchFamily="18" charset="0"/>
              </a:rPr>
              <a:t>darle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ánimos</a:t>
            </a:r>
            <a:r>
              <a:rPr lang="ca-ES" dirty="0" smtClean="0">
                <a:latin typeface="Cooper Black" pitchFamily="18" charset="0"/>
              </a:rPr>
              <a:t> en </a:t>
            </a:r>
            <a:r>
              <a:rPr lang="ca-ES" dirty="0" err="1" smtClean="0">
                <a:latin typeface="Cooper Black" pitchFamily="18" charset="0"/>
              </a:rPr>
              <a:t>momentos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dificiles</a:t>
            </a:r>
            <a:r>
              <a:rPr lang="ca-ES" dirty="0" smtClean="0">
                <a:latin typeface="Cooper Black" pitchFamily="18" charset="0"/>
              </a:rPr>
              <a:t>. </a:t>
            </a:r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  <a:p>
            <a:pPr>
              <a:buNone/>
            </a:pPr>
            <a:endParaRPr lang="ca-ES" dirty="0" smtClean="0"/>
          </a:p>
        </p:txBody>
      </p:sp>
      <p:pic>
        <p:nvPicPr>
          <p:cNvPr id="1027" name="Picture 3" descr="C:\Archivos de programa\Microsoft Office\MEDIA\CAGCAT10\j0286034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483768" y="3501008"/>
            <a:ext cx="3086241" cy="2972618"/>
          </a:xfrm>
          <a:prstGeom prst="rect">
            <a:avLst/>
          </a:prstGeom>
          <a:noFill/>
        </p:spPr>
      </p:pic>
      <p:sp>
        <p:nvSpPr>
          <p:cNvPr id="7" name="Botó d'acció: final 6">
            <a:hlinkClick r:id="rId3" action="ppaction://hlinksldjump" highlightClick="1"/>
          </p:cNvPr>
          <p:cNvSpPr/>
          <p:nvPr/>
        </p:nvSpPr>
        <p:spPr>
          <a:xfrm>
            <a:off x="5940152" y="332656"/>
            <a:ext cx="2160240" cy="1296144"/>
          </a:xfrm>
          <a:prstGeom prst="actionButtonEnd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594 2.22222E-6 L -0.01406 2.22222E-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Quién es el autor: 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>
                <a:latin typeface="Cooper Black" pitchFamily="18" charset="0"/>
              </a:rPr>
              <a:t>El autor es  José Agustín </a:t>
            </a:r>
            <a:r>
              <a:rPr lang="ca-ES" dirty="0" err="1" smtClean="0">
                <a:latin typeface="Cooper Black" pitchFamily="18" charset="0"/>
              </a:rPr>
              <a:t>Goytisolo</a:t>
            </a:r>
            <a:r>
              <a:rPr lang="ca-ES" dirty="0" smtClean="0">
                <a:latin typeface="Cooper Black" pitchFamily="18" charset="0"/>
              </a:rPr>
              <a:t>  nació el 13 de abril 1928 y </a:t>
            </a:r>
            <a:r>
              <a:rPr lang="ca-ES" dirty="0" err="1" smtClean="0">
                <a:latin typeface="Cooper Black" pitchFamily="18" charset="0"/>
              </a:rPr>
              <a:t>murió</a:t>
            </a:r>
            <a:r>
              <a:rPr lang="ca-ES" dirty="0" smtClean="0">
                <a:latin typeface="Cooper Black" pitchFamily="18" charset="0"/>
              </a:rPr>
              <a:t> el 19 de </a:t>
            </a:r>
            <a:r>
              <a:rPr lang="ca-ES" dirty="0" err="1" smtClean="0">
                <a:latin typeface="Cooper Black" pitchFamily="18" charset="0"/>
              </a:rPr>
              <a:t>marzo</a:t>
            </a:r>
            <a:r>
              <a:rPr lang="ca-ES" dirty="0" smtClean="0">
                <a:latin typeface="Cooper Black" pitchFamily="18" charset="0"/>
              </a:rPr>
              <a:t> del 1999.</a:t>
            </a:r>
          </a:p>
          <a:p>
            <a:r>
              <a:rPr lang="ca-ES" dirty="0" smtClean="0">
                <a:latin typeface="Cooper Black" pitchFamily="18" charset="0"/>
              </a:rPr>
              <a:t>Jose </a:t>
            </a:r>
            <a:r>
              <a:rPr lang="ca-ES" dirty="0" err="1" smtClean="0">
                <a:latin typeface="Cooper Black" pitchFamily="18" charset="0"/>
              </a:rPr>
              <a:t>Agustin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vivió</a:t>
            </a:r>
            <a:r>
              <a:rPr lang="ca-ES" dirty="0" smtClean="0">
                <a:latin typeface="Cooper Black" pitchFamily="18" charset="0"/>
              </a:rPr>
              <a:t> en la </a:t>
            </a:r>
            <a:r>
              <a:rPr lang="ca-ES" dirty="0" err="1" smtClean="0">
                <a:latin typeface="Cooper Black" pitchFamily="18" charset="0"/>
              </a:rPr>
              <a:t>época</a:t>
            </a:r>
            <a:r>
              <a:rPr lang="ca-ES" dirty="0" smtClean="0">
                <a:latin typeface="Cooper Black" pitchFamily="18" charset="0"/>
              </a:rPr>
              <a:t> franquista.</a:t>
            </a:r>
          </a:p>
          <a:p>
            <a:r>
              <a:rPr lang="ca-ES" dirty="0" smtClean="0">
                <a:latin typeface="Cooper Black" pitchFamily="18" charset="0"/>
              </a:rPr>
              <a:t>El poema  de </a:t>
            </a:r>
            <a:r>
              <a:rPr lang="ca-ES" dirty="0" err="1" smtClean="0">
                <a:latin typeface="Cooper Black" pitchFamily="18" charset="0"/>
              </a:rPr>
              <a:t>palabras</a:t>
            </a:r>
            <a:r>
              <a:rPr lang="ca-ES" dirty="0" smtClean="0">
                <a:latin typeface="Cooper Black" pitchFamily="18" charset="0"/>
              </a:rPr>
              <a:t> para Julia es de estilo </a:t>
            </a:r>
            <a:r>
              <a:rPr lang="ca-ES" dirty="0" err="1" smtClean="0">
                <a:latin typeface="Cooper Black" pitchFamily="18" charset="0"/>
              </a:rPr>
              <a:t>coloquial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porque</a:t>
            </a:r>
            <a:r>
              <a:rPr lang="ca-ES" dirty="0" smtClean="0">
                <a:latin typeface="Cooper Black" pitchFamily="18" charset="0"/>
              </a:rPr>
              <a:t> el autor usa </a:t>
            </a:r>
            <a:r>
              <a:rPr lang="ca-ES" dirty="0" err="1" smtClean="0">
                <a:latin typeface="Cooper Black" pitchFamily="18" charset="0"/>
              </a:rPr>
              <a:t>palabras</a:t>
            </a:r>
            <a:r>
              <a:rPr lang="ca-ES" dirty="0" smtClean="0">
                <a:latin typeface="Cooper Black" pitchFamily="18" charset="0"/>
              </a:rPr>
              <a:t> </a:t>
            </a:r>
            <a:r>
              <a:rPr lang="ca-ES" dirty="0" err="1" smtClean="0">
                <a:latin typeface="Cooper Black" pitchFamily="18" charset="0"/>
              </a:rPr>
              <a:t>fáciles</a:t>
            </a:r>
            <a:r>
              <a:rPr lang="ca-ES" dirty="0" smtClean="0">
                <a:latin typeface="Cooper Black" pitchFamily="18" charset="0"/>
              </a:rPr>
              <a:t>/</a:t>
            </a:r>
            <a:r>
              <a:rPr lang="ca-ES" dirty="0" err="1" smtClean="0">
                <a:latin typeface="Cooper Black" pitchFamily="18" charset="0"/>
              </a:rPr>
              <a:t>sencillas</a:t>
            </a:r>
            <a:r>
              <a:rPr lang="ca-ES" dirty="0" smtClean="0">
                <a:latin typeface="Cooper Black" pitchFamily="18" charset="0"/>
              </a:rPr>
              <a:t>.</a:t>
            </a:r>
          </a:p>
          <a:p>
            <a:endParaRPr lang="es-ES_tradnl" dirty="0"/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5724128" y="260648"/>
            <a:ext cx="2448272" cy="1368152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Sus obras son: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55000" lnSpcReduction="20000"/>
          </a:bodyPr>
          <a:lstStyle/>
          <a:p>
            <a:r>
              <a:rPr lang="es-ES" sz="3300" i="1" dirty="0" smtClean="0">
                <a:latin typeface="Cooper Black" pitchFamily="18" charset="0"/>
              </a:rPr>
              <a:t>El retorno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2" tooltip="1955"/>
              </a:rPr>
              <a:t>1955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Salmos al viento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3" tooltip="1956"/>
              </a:rPr>
              <a:t>1956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Claridad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4" tooltip="1959"/>
              </a:rPr>
              <a:t>1959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Años decisivos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5" tooltip="1961"/>
              </a:rPr>
              <a:t>1961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Algo sucede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6" tooltip="1968"/>
              </a:rPr>
              <a:t>1968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Bajo tolerancia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7" tooltip="1973"/>
              </a:rPr>
              <a:t>1973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Taller de Arquitectura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8" tooltip="1976"/>
              </a:rPr>
              <a:t>1976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Del tiempo y del olvido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9" tooltip="1977"/>
              </a:rPr>
              <a:t>1977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Palabras para Julia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0" tooltip="1979"/>
              </a:rPr>
              <a:t>1979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Los pasos del cazador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1" tooltip="1980"/>
              </a:rPr>
              <a:t>1980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A veces gran amor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2" tooltip="1981"/>
              </a:rPr>
              <a:t>1981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Sobre las circunstancias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3" tooltip="1983"/>
              </a:rPr>
              <a:t>1983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Final de un adiós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4" tooltip="1984"/>
              </a:rPr>
              <a:t>1984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El ángel verde y otros poemas encontrados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5" tooltip="1993"/>
              </a:rPr>
              <a:t>1993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Como los trenes de la noche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6" tooltip="1994"/>
              </a:rPr>
              <a:t>1994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Cuadernos de El Escorial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7" tooltip="1995"/>
              </a:rPr>
              <a:t>1995</a:t>
            </a:r>
            <a:endParaRPr lang="es-ES" sz="3300" dirty="0" smtClean="0">
              <a:latin typeface="Cooper Black" pitchFamily="18" charset="0"/>
            </a:endParaRPr>
          </a:p>
          <a:p>
            <a:r>
              <a:rPr lang="es-ES" sz="3300" i="1" dirty="0" smtClean="0">
                <a:latin typeface="Cooper Black" pitchFamily="18" charset="0"/>
              </a:rPr>
              <a:t>Elegías a Julia Gay</a:t>
            </a:r>
            <a:r>
              <a:rPr lang="es-ES" sz="3300" dirty="0" smtClean="0">
                <a:latin typeface="Cooper Black" pitchFamily="18" charset="0"/>
              </a:rPr>
              <a:t> </a:t>
            </a:r>
            <a:r>
              <a:rPr lang="es-ES" sz="3300" dirty="0" smtClean="0">
                <a:latin typeface="Cooper Black" pitchFamily="18" charset="0"/>
                <a:hlinkClick r:id="rId15" tooltip="1993"/>
              </a:rPr>
              <a:t>1993</a:t>
            </a:r>
            <a:endParaRPr lang="es-ES" sz="3300" dirty="0" smtClean="0">
              <a:latin typeface="Cooper Black" pitchFamily="18" charset="0"/>
            </a:endParaRPr>
          </a:p>
          <a:p>
            <a:endParaRPr lang="es-ES_tradnl" dirty="0"/>
          </a:p>
        </p:txBody>
      </p:sp>
      <p:sp>
        <p:nvSpPr>
          <p:cNvPr id="4" name="Botó d'acció: final 3">
            <a:hlinkClick r:id="rId18" action="ppaction://hlinksldjump" highlightClick="1"/>
          </p:cNvPr>
          <p:cNvSpPr/>
          <p:nvPr/>
        </p:nvSpPr>
        <p:spPr>
          <a:xfrm>
            <a:off x="5940152" y="332656"/>
            <a:ext cx="2160240" cy="1296144"/>
          </a:xfrm>
          <a:prstGeom prst="actionButtonEnd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Los premios que ganó fueron: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3400" dirty="0" smtClean="0">
                <a:latin typeface="Cooper Black" pitchFamily="18" charset="0"/>
              </a:rPr>
              <a:t>Premio critica 1992(la noche le es propicia).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Adonais</a:t>
            </a:r>
            <a:r>
              <a:rPr lang="es-ES_tradnl" sz="3400" dirty="0" smtClean="0">
                <a:latin typeface="Cooper Black" pitchFamily="18" charset="0"/>
              </a:rPr>
              <a:t> 1954. 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Boscan</a:t>
            </a:r>
            <a:r>
              <a:rPr lang="es-ES_tradnl" sz="3400" dirty="0" smtClean="0">
                <a:latin typeface="Cooper Black" pitchFamily="18" charset="0"/>
              </a:rPr>
              <a:t> 1956.</a:t>
            </a:r>
          </a:p>
          <a:p>
            <a:r>
              <a:rPr lang="es-ES_tradnl" sz="3400" dirty="0" smtClean="0">
                <a:latin typeface="Cooper Black" pitchFamily="18" charset="0"/>
              </a:rPr>
              <a:t>Premio </a:t>
            </a:r>
            <a:r>
              <a:rPr lang="es-ES_tradnl" sz="3400" dirty="0" err="1" smtClean="0">
                <a:latin typeface="Cooper Black" pitchFamily="18" charset="0"/>
              </a:rPr>
              <a:t>March</a:t>
            </a:r>
            <a:r>
              <a:rPr lang="es-ES_tradnl" sz="3400" dirty="0" smtClean="0">
                <a:latin typeface="Cooper Black" pitchFamily="18" charset="0"/>
              </a:rPr>
              <a:t> 1959.</a:t>
            </a:r>
            <a:endParaRPr lang="es-ES_tradnl" sz="3400" dirty="0">
              <a:latin typeface="Cooper Black" pitchFamily="18" charset="0"/>
            </a:endParaRPr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5796136" y="4797152"/>
            <a:ext cx="2808312" cy="151216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métrica y la rima.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Cooper Black" pitchFamily="18" charset="0"/>
              </a:rPr>
              <a:t>Un verso  libre porque no riman.</a:t>
            </a:r>
          </a:p>
          <a:p>
            <a:r>
              <a:rPr lang="es-ES_tradnl" dirty="0" smtClean="0">
                <a:latin typeface="Cooper Black" pitchFamily="18" charset="0"/>
              </a:rPr>
              <a:t>No tienen ni métrica ni rima.</a:t>
            </a:r>
          </a:p>
        </p:txBody>
      </p:sp>
      <p:sp>
        <p:nvSpPr>
          <p:cNvPr id="4" name="Botó d'acció: final 3">
            <a:hlinkClick r:id="rId2" action="ppaction://hlinksldjump" highlightClick="1"/>
          </p:cNvPr>
          <p:cNvSpPr/>
          <p:nvPr/>
        </p:nvSpPr>
        <p:spPr>
          <a:xfrm>
            <a:off x="6300192" y="620688"/>
            <a:ext cx="2448272" cy="187220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143000"/>
          </a:xfrm>
        </p:spPr>
        <p:txBody>
          <a:bodyPr/>
          <a:lstStyle/>
          <a:p>
            <a:r>
              <a:rPr lang="es-ES_tradnl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Conclusión:</a:t>
            </a:r>
            <a:endParaRPr lang="es-ES_tradnl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latin typeface="Cooper Black" pitchFamily="18" charset="0"/>
              </a:rPr>
              <a:t>Nuestra conclusión es que el padre tuvo un bonito detalle con su hija. Pero que le pidió que siguiera un consejo que el nunca llegó a realizar, pues parece ser que terminó suicidándose por depresión.</a:t>
            </a:r>
          </a:p>
          <a:p>
            <a:endParaRPr lang="es-ES_tradnl" dirty="0">
              <a:latin typeface="Cooper Black" pitchFamily="18" charset="0"/>
            </a:endParaRPr>
          </a:p>
        </p:txBody>
      </p:sp>
      <p:sp>
        <p:nvSpPr>
          <p:cNvPr id="4" name="Pergamí vertical 3"/>
          <p:cNvSpPr/>
          <p:nvPr/>
        </p:nvSpPr>
        <p:spPr>
          <a:xfrm>
            <a:off x="6084168" y="3645024"/>
            <a:ext cx="2808312" cy="2952328"/>
          </a:xfrm>
          <a:prstGeom prst="verticalScroll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>
              <a:ln w="76200"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87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¿Extras? </a:t>
            </a:r>
            <a:endParaRPr lang="es-ES" sz="87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>
                <a:latin typeface="Cooper Black" pitchFamily="18" charset="0"/>
              </a:rPr>
              <a:t>Imágenes, poema videos.</a:t>
            </a:r>
            <a:endParaRPr lang="es-ES" dirty="0">
              <a:latin typeface="Cooper Black" pitchFamily="18" charset="0"/>
            </a:endParaRPr>
          </a:p>
        </p:txBody>
      </p:sp>
      <p:sp>
        <p:nvSpPr>
          <p:cNvPr id="4" name="3 Botón de acción: Hacia delante o Siguiente">
            <a:hlinkClick r:id="" action="ppaction://hlinkshowjump?jump=nextslide" highlightClick="1"/>
          </p:cNvPr>
          <p:cNvSpPr/>
          <p:nvPr/>
        </p:nvSpPr>
        <p:spPr>
          <a:xfrm>
            <a:off x="6357950" y="5072074"/>
            <a:ext cx="2143140" cy="121444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9 Imagen" descr="Pimboli-1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3143248"/>
            <a:ext cx="3333750" cy="3057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">
  <a:themeElements>
    <a:clrScheme name="Inspiració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x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255</TotalTime>
  <Words>265</Words>
  <Application>Microsoft Office PowerPoint</Application>
  <PresentationFormat>Presentación en pantalla (4:3)</PresentationFormat>
  <Paragraphs>136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Flux</vt:lpstr>
      <vt:lpstr>Palabras para Julia</vt:lpstr>
      <vt:lpstr>Índice.</vt:lpstr>
      <vt:lpstr>Palabras para Julia:   </vt:lpstr>
      <vt:lpstr>Quién es el autor: </vt:lpstr>
      <vt:lpstr>Sus obras son:</vt:lpstr>
      <vt:lpstr>  Los premios que ganó fueron:</vt:lpstr>
      <vt:lpstr>La métrica y la rima.</vt:lpstr>
      <vt:lpstr>Conclusión:</vt:lpstr>
      <vt:lpstr>¿Extras? </vt:lpstr>
      <vt:lpstr>      Imágenes </vt:lpstr>
      <vt:lpstr>Palabras para julia (poema)</vt:lpstr>
      <vt:lpstr>Diapositiva 12</vt:lpstr>
      <vt:lpstr>   </vt:lpstr>
      <vt:lpstr>Videos </vt:lpstr>
      <vt:lpstr>¿Preguntas?</vt:lpstr>
      <vt:lpstr>Bibliografia:</vt:lpstr>
      <vt:lpstr>Diapositiva 17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Palabras para Julia</dc:title>
  <dc:creator>Generalitat de Catalunya</dc:creator>
  <cp:lastModifiedBy>Francisco</cp:lastModifiedBy>
  <cp:revision>45</cp:revision>
  <dcterms:created xsi:type="dcterms:W3CDTF">2010-11-19T14:21:07Z</dcterms:created>
  <dcterms:modified xsi:type="dcterms:W3CDTF">2010-12-04T09:11:40Z</dcterms:modified>
</cp:coreProperties>
</file>