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òsceles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ol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9" name="Subtítol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a-ES" smtClean="0"/>
              <a:t>Feu clic aquí per editar l'estil de subtítols del patró.</a:t>
            </a:r>
            <a:endParaRPr kumimoji="0" lang="en-US"/>
          </a:p>
        </p:txBody>
      </p:sp>
      <p:sp>
        <p:nvSpPr>
          <p:cNvPr id="28" name="Contenidor de dat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DFEC635-54FA-4C12-ABD7-DB5B12EDB3E1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17" name="Contenidor de peu de pàgina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a-ES"/>
          </a:p>
        </p:txBody>
      </p:sp>
      <p:sp>
        <p:nvSpPr>
          <p:cNvPr id="29" name="Contenidor de número de diapositiva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A9E8CA2-7DC7-4A5C-B0FC-E576FE7D3F5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C635-54FA-4C12-ABD7-DB5B12EDB3E1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8CA2-7DC7-4A5C-B0FC-E576FE7D3F5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C635-54FA-4C12-ABD7-DB5B12EDB3E1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8CA2-7DC7-4A5C-B0FC-E576FE7D3F5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DFEC635-54FA-4C12-ABD7-DB5B12EDB3E1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8CA2-7DC7-4A5C-B0FC-E576FE7D3F5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pçalera de la secció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òsceles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DFEC635-54FA-4C12-ABD7-DB5B12EDB3E1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A9E8CA2-7DC7-4A5C-B0FC-E576FE7D3F50}" type="slidenum">
              <a:rPr lang="ca-ES" smtClean="0"/>
              <a:pPr/>
              <a:t>‹Nº›</a:t>
            </a:fld>
            <a:endParaRPr lang="ca-ES"/>
          </a:p>
        </p:txBody>
      </p:sp>
      <p:cxnSp>
        <p:nvCxnSpPr>
          <p:cNvPr id="11" name="Connector recte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recte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DFEC635-54FA-4C12-ABD7-DB5B12EDB3E1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A9E8CA2-7DC7-4A5C-B0FC-E576FE7D3F5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5" name="Contenidor de contingut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DFEC635-54FA-4C12-ABD7-DB5B12EDB3E1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A9E8CA2-7DC7-4A5C-B0FC-E576FE7D3F5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C635-54FA-4C12-ABD7-DB5B12EDB3E1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E8CA2-7DC7-4A5C-B0FC-E576FE7D3F5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DFEC635-54FA-4C12-ABD7-DB5B12EDB3E1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A9E8CA2-7DC7-4A5C-B0FC-E576FE7D3F5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ingut amb l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DFEC635-54FA-4C12-ABD7-DB5B12EDB3E1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A9E8CA2-7DC7-4A5C-B0FC-E576FE7D3F5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a-ES" smtClean="0"/>
              <a:t>Feu clic a la icona per afegir una imatge</a:t>
            </a:r>
            <a:endParaRPr kumimoji="0" lang="en-US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DFEC635-54FA-4C12-ABD7-DB5B12EDB3E1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A9E8CA2-7DC7-4A5C-B0FC-E576FE7D3F5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or recte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recte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ontenidor de títol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3" name="Contenidor de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  <a:p>
            <a:pPr lvl="1" eaLnBrk="1" latinLnBrk="0" hangingPunct="1"/>
            <a:r>
              <a:rPr kumimoji="0" lang="ca-ES" smtClean="0"/>
              <a:t>Segon nivell</a:t>
            </a:r>
          </a:p>
          <a:p>
            <a:pPr lvl="2" eaLnBrk="1" latinLnBrk="0" hangingPunct="1"/>
            <a:r>
              <a:rPr kumimoji="0" lang="ca-ES" smtClean="0"/>
              <a:t>Tercer nivell</a:t>
            </a:r>
          </a:p>
          <a:p>
            <a:pPr lvl="3" eaLnBrk="1" latinLnBrk="0" hangingPunct="1"/>
            <a:r>
              <a:rPr kumimoji="0" lang="ca-ES" smtClean="0"/>
              <a:t>Quart nivell</a:t>
            </a:r>
          </a:p>
          <a:p>
            <a:pPr lvl="4" eaLnBrk="1" latinLnBrk="0" hangingPunct="1"/>
            <a:r>
              <a:rPr kumimoji="0" lang="ca-ES" smtClean="0"/>
              <a:t>Cinquè nivell</a:t>
            </a:r>
            <a:endParaRPr kumimoji="0" lang="en-US"/>
          </a:p>
        </p:txBody>
      </p:sp>
      <p:sp>
        <p:nvSpPr>
          <p:cNvPr id="14" name="Contenidor de dat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DFEC635-54FA-4C12-ABD7-DB5B12EDB3E1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a-ES"/>
          </a:p>
        </p:txBody>
      </p:sp>
      <p:sp>
        <p:nvSpPr>
          <p:cNvPr id="23" name="Contenidor de número de diapositiva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9E8CA2-7DC7-4A5C-B0FC-E576FE7D3F5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1976" TargetMode="External"/><Relationship Id="rId13" Type="http://schemas.openxmlformats.org/officeDocument/2006/relationships/hyperlink" Target="http://es.wikipedia.org/wiki/1983" TargetMode="External"/><Relationship Id="rId3" Type="http://schemas.openxmlformats.org/officeDocument/2006/relationships/hyperlink" Target="http://es.wikipedia.org/wiki/1956" TargetMode="External"/><Relationship Id="rId7" Type="http://schemas.openxmlformats.org/officeDocument/2006/relationships/hyperlink" Target="http://es.wikipedia.org/wiki/1973" TargetMode="External"/><Relationship Id="rId12" Type="http://schemas.openxmlformats.org/officeDocument/2006/relationships/hyperlink" Target="http://es.wikipedia.org/wiki/1981" TargetMode="External"/><Relationship Id="rId17" Type="http://schemas.openxmlformats.org/officeDocument/2006/relationships/hyperlink" Target="http://es.wikipedia.org/wiki/1995" TargetMode="External"/><Relationship Id="rId2" Type="http://schemas.openxmlformats.org/officeDocument/2006/relationships/hyperlink" Target="http://es.wikipedia.org/wiki/1955" TargetMode="External"/><Relationship Id="rId16" Type="http://schemas.openxmlformats.org/officeDocument/2006/relationships/hyperlink" Target="http://es.wikipedia.org/wiki/199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1968" TargetMode="External"/><Relationship Id="rId11" Type="http://schemas.openxmlformats.org/officeDocument/2006/relationships/hyperlink" Target="http://es.wikipedia.org/wiki/1980" TargetMode="External"/><Relationship Id="rId5" Type="http://schemas.openxmlformats.org/officeDocument/2006/relationships/hyperlink" Target="http://es.wikipedia.org/wiki/1961" TargetMode="External"/><Relationship Id="rId15" Type="http://schemas.openxmlformats.org/officeDocument/2006/relationships/hyperlink" Target="http://es.wikipedia.org/wiki/1993" TargetMode="External"/><Relationship Id="rId10" Type="http://schemas.openxmlformats.org/officeDocument/2006/relationships/hyperlink" Target="http://es.wikipedia.org/wiki/1979" TargetMode="External"/><Relationship Id="rId4" Type="http://schemas.openxmlformats.org/officeDocument/2006/relationships/hyperlink" Target="http://es.wikipedia.org/wiki/1959" TargetMode="External"/><Relationship Id="rId9" Type="http://schemas.openxmlformats.org/officeDocument/2006/relationships/hyperlink" Target="http://es.wikipedia.org/wiki/1977" TargetMode="External"/><Relationship Id="rId14" Type="http://schemas.openxmlformats.org/officeDocument/2006/relationships/hyperlink" Target="http://es.wikipedia.org/wiki/1984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/>
              <a:t>PALABRAS PARA JÚLIA</a:t>
            </a:r>
            <a:br>
              <a:rPr lang="ca-ES" dirty="0" smtClean="0"/>
            </a:br>
            <a:r>
              <a:rPr lang="ca-ES" dirty="0" smtClean="0"/>
              <a:t>(José Agustín </a:t>
            </a:r>
            <a:r>
              <a:rPr lang="ca-ES" dirty="0" err="1" smtClean="0"/>
              <a:t>Goytisolo</a:t>
            </a:r>
            <a:r>
              <a:rPr lang="ca-ES" dirty="0" smtClean="0"/>
              <a:t>) </a:t>
            </a:r>
            <a:endParaRPr lang="ca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395536" y="3645024"/>
            <a:ext cx="8062912" cy="1752600"/>
          </a:xfrm>
        </p:spPr>
        <p:txBody>
          <a:bodyPr/>
          <a:lstStyle/>
          <a:p>
            <a:r>
              <a:rPr lang="ca-ES" dirty="0" err="1" smtClean="0"/>
              <a:t>Rachida</a:t>
            </a:r>
            <a:r>
              <a:rPr lang="ca-ES" dirty="0" smtClean="0"/>
              <a:t> </a:t>
            </a:r>
            <a:r>
              <a:rPr lang="ca-ES" dirty="0" err="1" smtClean="0"/>
              <a:t>Charif</a:t>
            </a:r>
            <a:r>
              <a:rPr lang="ca-ES" dirty="0" smtClean="0"/>
              <a:t> y Yasmina </a:t>
            </a:r>
            <a:r>
              <a:rPr lang="ca-ES" dirty="0" err="1" smtClean="0"/>
              <a:t>Hauari</a:t>
            </a:r>
            <a:endParaRPr lang="ca-ES" dirty="0" smtClean="0"/>
          </a:p>
          <a:p>
            <a:r>
              <a:rPr lang="ca-ES" dirty="0" smtClean="0"/>
              <a:t>2º B 2010-2011</a:t>
            </a:r>
          </a:p>
          <a:p>
            <a:r>
              <a:rPr lang="ca-ES" dirty="0" err="1" smtClean="0"/>
              <a:t>Castellano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CONCLUSIÓN Y VALORACIÓN PERSONAL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Nos ha </a:t>
            </a:r>
            <a:r>
              <a:rPr lang="ca-ES" dirty="0" err="1" smtClean="0"/>
              <a:t>gustado</a:t>
            </a:r>
            <a:r>
              <a:rPr lang="ca-ES" dirty="0" smtClean="0"/>
              <a:t> </a:t>
            </a:r>
            <a:r>
              <a:rPr lang="ca-ES" dirty="0" err="1" smtClean="0"/>
              <a:t>leer</a:t>
            </a:r>
            <a:r>
              <a:rPr lang="ca-ES" dirty="0" smtClean="0"/>
              <a:t> </a:t>
            </a:r>
            <a:r>
              <a:rPr lang="ca-ES" dirty="0" err="1" smtClean="0"/>
              <a:t>este</a:t>
            </a:r>
            <a:r>
              <a:rPr lang="ca-ES" dirty="0" smtClean="0"/>
              <a:t> poema, </a:t>
            </a:r>
            <a:r>
              <a:rPr lang="ca-ES" dirty="0" err="1" smtClean="0"/>
              <a:t>porque</a:t>
            </a:r>
            <a:r>
              <a:rPr lang="ca-ES" dirty="0" smtClean="0"/>
              <a:t> ha </a:t>
            </a:r>
            <a:r>
              <a:rPr lang="ca-ES" dirty="0" err="1" smtClean="0"/>
              <a:t>estado</a:t>
            </a:r>
            <a:r>
              <a:rPr lang="ca-ES" dirty="0" smtClean="0"/>
              <a:t> </a:t>
            </a:r>
            <a:r>
              <a:rPr lang="ca-ES" dirty="0" err="1" smtClean="0"/>
              <a:t>muy</a:t>
            </a:r>
            <a:r>
              <a:rPr lang="ca-ES" dirty="0" smtClean="0"/>
              <a:t> </a:t>
            </a:r>
            <a:r>
              <a:rPr lang="ca-ES" dirty="0" err="1" smtClean="0"/>
              <a:t>interesante</a:t>
            </a:r>
            <a:r>
              <a:rPr lang="ca-ES" dirty="0" smtClean="0"/>
              <a:t>, por lo </a:t>
            </a:r>
            <a:r>
              <a:rPr lang="ca-ES" dirty="0" err="1" smtClean="0"/>
              <a:t>menos</a:t>
            </a:r>
            <a:r>
              <a:rPr lang="ca-ES" dirty="0" smtClean="0"/>
              <a:t> nos ha </a:t>
            </a:r>
            <a:r>
              <a:rPr lang="ca-ES" dirty="0" err="1" smtClean="0"/>
              <a:t>echo</a:t>
            </a:r>
            <a:r>
              <a:rPr lang="ca-ES" dirty="0" smtClean="0"/>
              <a:t> sentir alegres y </a:t>
            </a:r>
            <a:r>
              <a:rPr lang="ca-ES" smtClean="0"/>
              <a:t>pensativas</a:t>
            </a:r>
            <a:r>
              <a:rPr lang="ca-ES" dirty="0" smtClean="0"/>
              <a:t>. Nos ha </a:t>
            </a:r>
            <a:r>
              <a:rPr lang="ca-ES" dirty="0" err="1" smtClean="0"/>
              <a:t>gustado</a:t>
            </a:r>
            <a:r>
              <a:rPr lang="ca-ES" dirty="0" smtClean="0"/>
              <a:t> </a:t>
            </a:r>
            <a:r>
              <a:rPr lang="ca-ES" dirty="0" err="1" smtClean="0"/>
              <a:t>todo</a:t>
            </a:r>
            <a:r>
              <a:rPr lang="ca-ES" dirty="0" smtClean="0"/>
              <a:t> y lo hemos </a:t>
            </a:r>
            <a:r>
              <a:rPr lang="ca-ES" dirty="0" err="1" smtClean="0"/>
              <a:t>leeído</a:t>
            </a:r>
            <a:r>
              <a:rPr lang="ca-ES" dirty="0" smtClean="0"/>
              <a:t> </a:t>
            </a:r>
            <a:r>
              <a:rPr lang="ca-ES" dirty="0" err="1" smtClean="0"/>
              <a:t>todo</a:t>
            </a:r>
            <a:r>
              <a:rPr lang="ca-ES" dirty="0" smtClean="0"/>
              <a:t> </a:t>
            </a:r>
            <a:r>
              <a:rPr lang="ca-ES" dirty="0" err="1" smtClean="0"/>
              <a:t>porque</a:t>
            </a:r>
            <a:r>
              <a:rPr lang="ca-ES" dirty="0" smtClean="0"/>
              <a:t> nos ha </a:t>
            </a:r>
            <a:r>
              <a:rPr lang="ca-ES" dirty="0" err="1" smtClean="0"/>
              <a:t>gustado</a:t>
            </a:r>
            <a:r>
              <a:rPr lang="ca-ES" dirty="0" smtClean="0"/>
              <a:t>. 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BIBLIOGRAFÍA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Internet:</a:t>
            </a:r>
          </a:p>
          <a:p>
            <a:r>
              <a:rPr lang="ca-ES" dirty="0" err="1" smtClean="0"/>
              <a:t>Wikipédia</a:t>
            </a:r>
            <a:r>
              <a:rPr lang="ca-ES" dirty="0" smtClean="0"/>
              <a:t>: buscar </a:t>
            </a:r>
            <a:r>
              <a:rPr lang="ca-ES" dirty="0" err="1" smtClean="0"/>
              <a:t>información</a:t>
            </a:r>
            <a:r>
              <a:rPr lang="ca-ES" dirty="0" smtClean="0"/>
              <a:t> sobre el autor, </a:t>
            </a:r>
            <a:r>
              <a:rPr lang="ca-ES" dirty="0" err="1" smtClean="0"/>
              <a:t>premios</a:t>
            </a:r>
            <a:r>
              <a:rPr lang="ca-ES" dirty="0" smtClean="0"/>
              <a:t>...</a:t>
            </a:r>
          </a:p>
          <a:p>
            <a:r>
              <a:rPr lang="ca-ES" dirty="0" smtClean="0"/>
              <a:t>Google: </a:t>
            </a:r>
            <a:r>
              <a:rPr lang="ca-ES" dirty="0" err="1" smtClean="0"/>
              <a:t>imagénes</a:t>
            </a:r>
            <a:r>
              <a:rPr lang="ca-ES" dirty="0" smtClean="0"/>
              <a:t> sobre el autor.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FOTOGRAFÍAS</a:t>
            </a:r>
            <a:endParaRPr lang="ca-ES" dirty="0"/>
          </a:p>
        </p:txBody>
      </p:sp>
      <p:pic>
        <p:nvPicPr>
          <p:cNvPr id="6" name="Contenidor de contingut 5" descr="imagesCAEA228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85786" y="2000240"/>
            <a:ext cx="3286148" cy="4308878"/>
          </a:xfrm>
        </p:spPr>
      </p:pic>
      <p:pic>
        <p:nvPicPr>
          <p:cNvPr id="1026" name="Picture 2" descr="D:\Documents\Mis imágenes\imagesCAKISF1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2143116"/>
            <a:ext cx="4214810" cy="3786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AUTOR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Nació el 13 de </a:t>
            </a:r>
            <a:r>
              <a:rPr lang="ca-ES" dirty="0" smtClean="0"/>
              <a:t>a</a:t>
            </a:r>
            <a:r>
              <a:rPr lang="ca-ES" dirty="0" smtClean="0"/>
              <a:t>bril </a:t>
            </a:r>
            <a:r>
              <a:rPr lang="ca-ES" dirty="0" smtClean="0"/>
              <a:t>del 1928 (Barcelona) y </a:t>
            </a:r>
            <a:r>
              <a:rPr lang="ca-ES" dirty="0" err="1" smtClean="0"/>
              <a:t>murió</a:t>
            </a:r>
            <a:r>
              <a:rPr lang="ca-ES" dirty="0" smtClean="0"/>
              <a:t> el 19 de </a:t>
            </a:r>
            <a:r>
              <a:rPr lang="ca-ES" dirty="0" err="1" smtClean="0"/>
              <a:t>m</a:t>
            </a:r>
            <a:r>
              <a:rPr lang="ca-ES" dirty="0" err="1" smtClean="0"/>
              <a:t>arzo</a:t>
            </a:r>
            <a:r>
              <a:rPr lang="ca-ES" dirty="0" smtClean="0"/>
              <a:t> </a:t>
            </a:r>
            <a:r>
              <a:rPr lang="ca-ES" dirty="0" smtClean="0"/>
              <a:t>del 1999 (Barcelona). </a:t>
            </a:r>
            <a:endParaRPr lang="es-ES" dirty="0" smtClean="0">
              <a:ea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ÉPOCA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ea typeface="Times New Roman"/>
                <a:cs typeface="Times New Roman"/>
              </a:rPr>
              <a:t>Durante esa época se aprecia cierta vida bohemia y liberal que lo aleja de academicismos y reglas.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Estilo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ea typeface="Times New Roman"/>
                <a:cs typeface="Times New Roman"/>
              </a:rPr>
              <a:t>El escribe con un estilo moral o político</a:t>
            </a:r>
            <a:br>
              <a:rPr lang="es-ES" dirty="0" smtClean="0">
                <a:ea typeface="Times New Roman"/>
                <a:cs typeface="Times New Roman"/>
              </a:rPr>
            </a:br>
            <a:r>
              <a:rPr lang="es-ES" dirty="0" smtClean="0"/>
              <a:t>y una renovada atención al lenguaje y la lírica. </a:t>
            </a:r>
            <a:endParaRPr lang="ca-ES" dirty="0" smtClean="0"/>
          </a:p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Obras que </a:t>
            </a:r>
            <a:r>
              <a:rPr lang="ca-ES" dirty="0" err="1" smtClean="0"/>
              <a:t>escribió</a:t>
            </a:r>
            <a:r>
              <a:rPr lang="ca-ES" dirty="0" smtClean="0"/>
              <a:t> ...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77500" lnSpcReduction="20000"/>
          </a:bodyPr>
          <a:lstStyle/>
          <a:p>
            <a:pPr lvl="0"/>
            <a:r>
              <a:rPr lang="es-ES" i="1" dirty="0" smtClean="0"/>
              <a:t>El retorno</a:t>
            </a:r>
            <a:r>
              <a:rPr lang="es-ES" dirty="0" smtClean="0"/>
              <a:t> </a:t>
            </a:r>
            <a:r>
              <a:rPr lang="es-ES" dirty="0" smtClean="0">
                <a:hlinkClick r:id="rId2" tooltip="1955"/>
              </a:rPr>
              <a:t>1955</a:t>
            </a:r>
            <a:endParaRPr lang="ca-ES" dirty="0" smtClean="0"/>
          </a:p>
          <a:p>
            <a:pPr lvl="0"/>
            <a:r>
              <a:rPr lang="es-ES" i="1" dirty="0" smtClean="0"/>
              <a:t>Salmos al viento</a:t>
            </a:r>
            <a:r>
              <a:rPr lang="es-ES" dirty="0" smtClean="0"/>
              <a:t> </a:t>
            </a:r>
            <a:r>
              <a:rPr lang="es-ES" dirty="0" smtClean="0">
                <a:hlinkClick r:id="rId3" tooltip="1956"/>
              </a:rPr>
              <a:t>1956</a:t>
            </a:r>
            <a:endParaRPr lang="ca-ES" dirty="0" smtClean="0"/>
          </a:p>
          <a:p>
            <a:pPr lvl="0"/>
            <a:r>
              <a:rPr lang="es-ES" i="1" dirty="0" smtClean="0"/>
              <a:t>Claridad</a:t>
            </a:r>
            <a:r>
              <a:rPr lang="es-ES" dirty="0" smtClean="0"/>
              <a:t> </a:t>
            </a:r>
            <a:r>
              <a:rPr lang="es-ES" dirty="0" smtClean="0">
                <a:hlinkClick r:id="rId4" tooltip="1959"/>
              </a:rPr>
              <a:t>1959</a:t>
            </a:r>
            <a:endParaRPr lang="ca-ES" dirty="0" smtClean="0"/>
          </a:p>
          <a:p>
            <a:pPr lvl="0"/>
            <a:r>
              <a:rPr lang="es-ES" i="1" dirty="0" smtClean="0"/>
              <a:t>Años decisivos</a:t>
            </a:r>
            <a:r>
              <a:rPr lang="es-ES" dirty="0" smtClean="0"/>
              <a:t> </a:t>
            </a:r>
            <a:r>
              <a:rPr lang="es-ES" dirty="0" smtClean="0">
                <a:hlinkClick r:id="rId5" tooltip="1961"/>
              </a:rPr>
              <a:t>1961</a:t>
            </a:r>
            <a:endParaRPr lang="ca-ES" dirty="0" smtClean="0"/>
          </a:p>
          <a:p>
            <a:pPr lvl="0"/>
            <a:r>
              <a:rPr lang="es-ES" i="1" dirty="0" smtClean="0"/>
              <a:t>Algo sucede</a:t>
            </a:r>
            <a:r>
              <a:rPr lang="es-ES" dirty="0" smtClean="0"/>
              <a:t> </a:t>
            </a:r>
            <a:r>
              <a:rPr lang="es-ES" dirty="0" smtClean="0">
                <a:hlinkClick r:id="rId6" tooltip="1968"/>
              </a:rPr>
              <a:t>1968</a:t>
            </a:r>
            <a:endParaRPr lang="ca-ES" dirty="0" smtClean="0"/>
          </a:p>
          <a:p>
            <a:pPr lvl="0"/>
            <a:r>
              <a:rPr lang="es-ES" i="1" dirty="0" smtClean="0"/>
              <a:t>Bajo tolerancia</a:t>
            </a:r>
            <a:r>
              <a:rPr lang="es-ES" dirty="0" smtClean="0"/>
              <a:t> </a:t>
            </a:r>
            <a:r>
              <a:rPr lang="es-ES" dirty="0" smtClean="0">
                <a:hlinkClick r:id="rId7" tooltip="1973"/>
              </a:rPr>
              <a:t>1973</a:t>
            </a:r>
            <a:endParaRPr lang="ca-ES" dirty="0" smtClean="0"/>
          </a:p>
          <a:p>
            <a:pPr lvl="0"/>
            <a:r>
              <a:rPr lang="es-ES" i="1" dirty="0" smtClean="0"/>
              <a:t>Taller de Arquitectura</a:t>
            </a:r>
            <a:r>
              <a:rPr lang="es-ES" dirty="0" smtClean="0"/>
              <a:t> </a:t>
            </a:r>
            <a:r>
              <a:rPr lang="es-ES" dirty="0" smtClean="0">
                <a:hlinkClick r:id="rId8" tooltip="1976"/>
              </a:rPr>
              <a:t>1976</a:t>
            </a:r>
            <a:endParaRPr lang="ca-ES" dirty="0" smtClean="0"/>
          </a:p>
          <a:p>
            <a:pPr lvl="0"/>
            <a:r>
              <a:rPr lang="es-ES" i="1" dirty="0" smtClean="0"/>
              <a:t>Del tiempo y del olvido</a:t>
            </a:r>
            <a:r>
              <a:rPr lang="es-ES" dirty="0" smtClean="0"/>
              <a:t> </a:t>
            </a:r>
            <a:r>
              <a:rPr lang="es-ES" dirty="0" smtClean="0">
                <a:hlinkClick r:id="rId9" tooltip="1977"/>
              </a:rPr>
              <a:t>1977</a:t>
            </a:r>
            <a:endParaRPr lang="ca-ES" dirty="0" smtClean="0"/>
          </a:p>
          <a:p>
            <a:pPr lvl="0"/>
            <a:r>
              <a:rPr lang="es-ES" i="1" dirty="0" smtClean="0"/>
              <a:t>Palabras para Julia</a:t>
            </a:r>
            <a:r>
              <a:rPr lang="es-ES" dirty="0" smtClean="0"/>
              <a:t> </a:t>
            </a:r>
            <a:r>
              <a:rPr lang="es-ES" dirty="0" smtClean="0">
                <a:hlinkClick r:id="rId10" tooltip="1979"/>
              </a:rPr>
              <a:t>1979</a:t>
            </a:r>
            <a:endParaRPr lang="ca-ES" dirty="0" smtClean="0"/>
          </a:p>
          <a:p>
            <a:pPr lvl="0"/>
            <a:r>
              <a:rPr lang="es-ES" i="1" dirty="0" smtClean="0"/>
              <a:t>Los pasos del cazador</a:t>
            </a:r>
            <a:r>
              <a:rPr lang="es-ES" dirty="0" smtClean="0"/>
              <a:t> </a:t>
            </a:r>
            <a:r>
              <a:rPr lang="es-ES" dirty="0" smtClean="0">
                <a:hlinkClick r:id="rId11" tooltip="1980"/>
              </a:rPr>
              <a:t>1980</a:t>
            </a:r>
            <a:endParaRPr lang="ca-ES" dirty="0" smtClean="0"/>
          </a:p>
          <a:p>
            <a:pPr lvl="0"/>
            <a:r>
              <a:rPr lang="es-ES" i="1" dirty="0" smtClean="0"/>
              <a:t>A veces gran amor</a:t>
            </a:r>
            <a:r>
              <a:rPr lang="es-ES" dirty="0" smtClean="0"/>
              <a:t> </a:t>
            </a:r>
            <a:r>
              <a:rPr lang="es-ES" dirty="0" smtClean="0">
                <a:hlinkClick r:id="rId12" tooltip="1981"/>
              </a:rPr>
              <a:t>1981</a:t>
            </a:r>
            <a:endParaRPr lang="ca-ES" dirty="0" smtClean="0"/>
          </a:p>
          <a:p>
            <a:pPr lvl="0"/>
            <a:r>
              <a:rPr lang="es-ES" i="1" dirty="0" smtClean="0"/>
              <a:t>Sobre las circunstancias</a:t>
            </a:r>
            <a:r>
              <a:rPr lang="es-ES" dirty="0" smtClean="0"/>
              <a:t> </a:t>
            </a:r>
            <a:r>
              <a:rPr lang="es-ES" dirty="0" smtClean="0">
                <a:hlinkClick r:id="rId13" tooltip="1983"/>
              </a:rPr>
              <a:t>1983</a:t>
            </a:r>
            <a:endParaRPr lang="ca-ES" dirty="0" smtClean="0"/>
          </a:p>
          <a:p>
            <a:pPr lvl="0"/>
            <a:r>
              <a:rPr lang="es-ES" i="1" dirty="0" smtClean="0"/>
              <a:t>Final de un adiós</a:t>
            </a:r>
            <a:r>
              <a:rPr lang="es-ES" dirty="0" smtClean="0"/>
              <a:t> </a:t>
            </a:r>
            <a:r>
              <a:rPr lang="es-ES" dirty="0" smtClean="0">
                <a:hlinkClick r:id="rId14" tooltip="1984"/>
              </a:rPr>
              <a:t>1984</a:t>
            </a:r>
            <a:endParaRPr lang="ca-ES" dirty="0" smtClean="0"/>
          </a:p>
          <a:p>
            <a:pPr lvl="0"/>
            <a:r>
              <a:rPr lang="es-ES" i="1" dirty="0" smtClean="0"/>
              <a:t>El ángel verde y otros poemas encontrados</a:t>
            </a:r>
            <a:r>
              <a:rPr lang="es-ES" dirty="0" smtClean="0"/>
              <a:t> </a:t>
            </a:r>
            <a:r>
              <a:rPr lang="es-ES" dirty="0" smtClean="0">
                <a:hlinkClick r:id="rId15" tooltip="1993"/>
              </a:rPr>
              <a:t>1993</a:t>
            </a:r>
            <a:endParaRPr lang="ca-ES" dirty="0" smtClean="0"/>
          </a:p>
          <a:p>
            <a:pPr lvl="0"/>
            <a:r>
              <a:rPr lang="es-ES" i="1" dirty="0" smtClean="0"/>
              <a:t>Como los trenes de la noche</a:t>
            </a:r>
            <a:r>
              <a:rPr lang="es-ES" dirty="0" smtClean="0"/>
              <a:t> </a:t>
            </a:r>
            <a:r>
              <a:rPr lang="es-ES" dirty="0" smtClean="0">
                <a:hlinkClick r:id="rId16" tooltip="1994"/>
              </a:rPr>
              <a:t>1994</a:t>
            </a:r>
            <a:endParaRPr lang="ca-ES" dirty="0" smtClean="0"/>
          </a:p>
          <a:p>
            <a:pPr lvl="0"/>
            <a:r>
              <a:rPr lang="es-ES" i="1" dirty="0" smtClean="0"/>
              <a:t>Cuadernos de El Escorial</a:t>
            </a:r>
            <a:r>
              <a:rPr lang="es-ES" dirty="0" smtClean="0"/>
              <a:t> </a:t>
            </a:r>
            <a:r>
              <a:rPr lang="es-ES" dirty="0" smtClean="0">
                <a:hlinkClick r:id="rId17" tooltip="1995"/>
              </a:rPr>
              <a:t>1995</a:t>
            </a:r>
            <a:endParaRPr lang="ca-ES" dirty="0" smtClean="0"/>
          </a:p>
          <a:p>
            <a:pPr lvl="0"/>
            <a:r>
              <a:rPr lang="es-ES" i="1" dirty="0" smtClean="0"/>
              <a:t>Elegías a Julia Gay</a:t>
            </a:r>
            <a:r>
              <a:rPr lang="es-ES" dirty="0" smtClean="0"/>
              <a:t> </a:t>
            </a:r>
            <a:r>
              <a:rPr lang="es-ES" dirty="0" smtClean="0">
                <a:hlinkClick r:id="rId15" tooltip="1993"/>
              </a:rPr>
              <a:t>1993</a:t>
            </a:r>
            <a:endParaRPr lang="ca-ES" dirty="0" smtClean="0"/>
          </a:p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PREMIOS QUE RECIBIÓ EL AUTOR ...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s-ES" dirty="0" smtClean="0">
                <a:latin typeface="Times New Roman"/>
                <a:ea typeface="Times New Roman"/>
                <a:cs typeface="Times New Roman"/>
              </a:rPr>
              <a:t>Premio </a:t>
            </a:r>
            <a:r>
              <a:rPr lang="es-ES" dirty="0" err="1" smtClean="0">
                <a:latin typeface="Times New Roman"/>
                <a:ea typeface="Times New Roman"/>
                <a:cs typeface="Times New Roman"/>
              </a:rPr>
              <a:t>Adonais</a:t>
            </a:r>
            <a:r>
              <a:rPr lang="es-ES" dirty="0" smtClean="0">
                <a:latin typeface="Times New Roman"/>
                <a:ea typeface="Times New Roman"/>
                <a:cs typeface="Times New Roman"/>
              </a:rPr>
              <a:t> en 1954</a:t>
            </a:r>
            <a:endParaRPr lang="ca-ES" dirty="0" smtClean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s-ES" dirty="0" smtClean="0">
                <a:latin typeface="Times New Roman"/>
                <a:ea typeface="Times New Roman"/>
                <a:cs typeface="Times New Roman"/>
              </a:rPr>
              <a:t>Premio </a:t>
            </a:r>
            <a:r>
              <a:rPr lang="es-ES" dirty="0" err="1" smtClean="0">
                <a:latin typeface="Times New Roman"/>
                <a:ea typeface="Times New Roman"/>
                <a:cs typeface="Times New Roman"/>
              </a:rPr>
              <a:t>Boscán</a:t>
            </a:r>
            <a:r>
              <a:rPr lang="es-ES" dirty="0" smtClean="0">
                <a:latin typeface="Times New Roman"/>
                <a:ea typeface="Times New Roman"/>
                <a:cs typeface="Times New Roman"/>
              </a:rPr>
              <a:t> en 1956</a:t>
            </a:r>
            <a:endParaRPr lang="ca-ES" dirty="0" smtClean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s-ES" dirty="0" smtClean="0">
                <a:latin typeface="Times New Roman"/>
                <a:ea typeface="Times New Roman"/>
                <a:cs typeface="Times New Roman"/>
              </a:rPr>
              <a:t>Premio </a:t>
            </a:r>
            <a:r>
              <a:rPr lang="es-ES" dirty="0" err="1" smtClean="0">
                <a:latin typeface="Times New Roman"/>
                <a:ea typeface="Times New Roman"/>
                <a:cs typeface="Times New Roman"/>
              </a:rPr>
              <a:t>Ausias</a:t>
            </a:r>
            <a:r>
              <a:rPr lang="es-ES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es-ES" dirty="0" err="1" smtClean="0">
                <a:latin typeface="Times New Roman"/>
                <a:ea typeface="Times New Roman"/>
                <a:cs typeface="Times New Roman"/>
              </a:rPr>
              <a:t>March</a:t>
            </a:r>
            <a:r>
              <a:rPr lang="es-ES" dirty="0" smtClean="0">
                <a:latin typeface="Times New Roman"/>
                <a:ea typeface="Times New Roman"/>
                <a:cs typeface="Times New Roman"/>
              </a:rPr>
              <a:t> en 1959</a:t>
            </a:r>
            <a:endParaRPr lang="ca-ES" dirty="0" smtClean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s-ES" dirty="0" smtClean="0">
                <a:latin typeface="Times New Roman"/>
                <a:ea typeface="Times New Roman"/>
                <a:cs typeface="Times New Roman"/>
              </a:rPr>
              <a:t>Premio de la Critica (1992).</a:t>
            </a:r>
            <a:endParaRPr lang="ca-ES" dirty="0" smtClean="0">
              <a:latin typeface="Calibri"/>
              <a:ea typeface="Calibri"/>
              <a:cs typeface="Times New Roman"/>
            </a:endParaRPr>
          </a:p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POEMA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750"/>
              </a:spcAft>
              <a:buNone/>
            </a:pPr>
            <a:r>
              <a:rPr lang="ca-ES" sz="2000" b="1" i="1" dirty="0" err="1" smtClean="0"/>
              <a:t>Tú</a:t>
            </a:r>
            <a:r>
              <a:rPr lang="ca-ES" sz="2000" b="1" i="1" dirty="0" smtClean="0"/>
              <a:t> no </a:t>
            </a:r>
            <a:r>
              <a:rPr lang="ca-ES" sz="2000" b="1" i="1" dirty="0" err="1" smtClean="0"/>
              <a:t>puedes</a:t>
            </a:r>
            <a:r>
              <a:rPr lang="ca-ES" sz="2000" b="1" i="1" dirty="0" smtClean="0"/>
              <a:t> </a:t>
            </a:r>
            <a:r>
              <a:rPr lang="ca-ES" sz="2000" b="1" i="1" dirty="0" err="1" smtClean="0"/>
              <a:t>volver</a:t>
            </a:r>
            <a:r>
              <a:rPr lang="ca-ES" sz="2000" b="1" i="1" dirty="0" smtClean="0"/>
              <a:t> </a:t>
            </a:r>
            <a:r>
              <a:rPr lang="ca-ES" sz="2000" b="1" i="1" dirty="0" err="1" smtClean="0"/>
              <a:t>atràs</a:t>
            </a:r>
            <a:r>
              <a:rPr lang="ca-ES" sz="2000" b="1" i="1" dirty="0" smtClean="0"/>
              <a:t> 8+1=9</a:t>
            </a:r>
          </a:p>
          <a:p>
            <a:pPr>
              <a:lnSpc>
                <a:spcPct val="150000"/>
              </a:lnSpc>
              <a:spcAft>
                <a:spcPts val="750"/>
              </a:spcAft>
              <a:buNone/>
            </a:pPr>
            <a:r>
              <a:rPr lang="ca-ES" sz="2000" b="1" i="1" dirty="0" err="1" smtClean="0"/>
              <a:t>porque</a:t>
            </a:r>
            <a:r>
              <a:rPr lang="ca-ES" sz="2000" b="1" i="1" dirty="0" smtClean="0"/>
              <a:t> la vida </a:t>
            </a:r>
            <a:r>
              <a:rPr lang="ca-ES" sz="2000" b="1" i="1" dirty="0" err="1" smtClean="0"/>
              <a:t>ya</a:t>
            </a:r>
            <a:r>
              <a:rPr lang="ca-ES" sz="2000" b="1" i="1" dirty="0" smtClean="0"/>
              <a:t> te </a:t>
            </a:r>
            <a:r>
              <a:rPr lang="ca-ES" sz="2000" b="1" i="1" dirty="0" err="1" smtClean="0"/>
              <a:t>empuja</a:t>
            </a:r>
            <a:r>
              <a:rPr lang="ca-ES" sz="2000" b="1" i="1" dirty="0" smtClean="0"/>
              <a:t> 9</a:t>
            </a:r>
          </a:p>
          <a:p>
            <a:pPr>
              <a:lnSpc>
                <a:spcPct val="150000"/>
              </a:lnSpc>
              <a:spcAft>
                <a:spcPts val="750"/>
              </a:spcAft>
              <a:buNone/>
            </a:pPr>
            <a:r>
              <a:rPr lang="ca-ES" sz="2000" b="1" i="1" dirty="0" smtClean="0"/>
              <a:t>como un </a:t>
            </a:r>
            <a:r>
              <a:rPr lang="ca-ES" sz="2000" b="1" i="1" dirty="0" err="1" smtClean="0"/>
              <a:t>aullido</a:t>
            </a:r>
            <a:r>
              <a:rPr lang="ca-ES" sz="2000" b="1" i="1" dirty="0" smtClean="0"/>
              <a:t> </a:t>
            </a:r>
            <a:r>
              <a:rPr lang="ca-ES" sz="2000" b="1" i="1" dirty="0" err="1" smtClean="0"/>
              <a:t>interminante</a:t>
            </a:r>
            <a:r>
              <a:rPr lang="ca-ES" sz="2000" b="1" i="1" dirty="0" smtClean="0"/>
              <a:t>. 9</a:t>
            </a:r>
          </a:p>
          <a:p>
            <a:pPr>
              <a:lnSpc>
                <a:spcPct val="150000"/>
              </a:lnSpc>
              <a:spcAft>
                <a:spcPts val="750"/>
              </a:spcAft>
              <a:buNone/>
            </a:pPr>
            <a:endParaRPr lang="ca-ES" sz="2000" b="1" i="1" dirty="0" smtClean="0"/>
          </a:p>
          <a:p>
            <a:pPr>
              <a:lnSpc>
                <a:spcPct val="150000"/>
              </a:lnSpc>
              <a:spcAft>
                <a:spcPts val="750"/>
              </a:spcAft>
              <a:buNone/>
            </a:pPr>
            <a:r>
              <a:rPr lang="ca-ES" sz="2000" b="1" i="1" dirty="0" smtClean="0"/>
              <a:t>Te </a:t>
            </a:r>
            <a:r>
              <a:rPr lang="ca-ES" sz="2000" b="1" i="1" dirty="0" err="1" smtClean="0"/>
              <a:t>sentirás</a:t>
            </a:r>
            <a:r>
              <a:rPr lang="ca-ES" sz="2000" b="1" i="1" dirty="0" smtClean="0"/>
              <a:t> acorralada  9</a:t>
            </a:r>
          </a:p>
          <a:p>
            <a:pPr>
              <a:lnSpc>
                <a:spcPct val="150000"/>
              </a:lnSpc>
              <a:spcAft>
                <a:spcPts val="750"/>
              </a:spcAft>
              <a:buNone/>
            </a:pPr>
            <a:r>
              <a:rPr lang="ca-ES" sz="2000" b="1" i="1" dirty="0" smtClean="0"/>
              <a:t>te </a:t>
            </a:r>
            <a:r>
              <a:rPr lang="ca-ES" sz="2000" b="1" i="1" dirty="0" err="1" smtClean="0"/>
              <a:t>sentirás</a:t>
            </a:r>
            <a:r>
              <a:rPr lang="ca-ES" sz="2000" b="1" i="1" dirty="0" smtClean="0"/>
              <a:t> </a:t>
            </a:r>
            <a:r>
              <a:rPr lang="ca-ES" sz="2000" b="1" i="1" dirty="0" err="1" smtClean="0"/>
              <a:t>perdida</a:t>
            </a:r>
            <a:r>
              <a:rPr lang="ca-ES" sz="2000" b="1" i="1" dirty="0" smtClean="0"/>
              <a:t> y sola  9</a:t>
            </a:r>
          </a:p>
          <a:p>
            <a:pPr>
              <a:lnSpc>
                <a:spcPct val="150000"/>
              </a:lnSpc>
              <a:spcAft>
                <a:spcPts val="750"/>
              </a:spcAft>
              <a:buNone/>
            </a:pPr>
            <a:r>
              <a:rPr lang="ca-ES" sz="2000" b="1" i="1" dirty="0" smtClean="0"/>
              <a:t>tal </a:t>
            </a:r>
            <a:r>
              <a:rPr lang="ca-ES" sz="2000" b="1" i="1" dirty="0" err="1" smtClean="0"/>
              <a:t>vez</a:t>
            </a:r>
            <a:r>
              <a:rPr lang="ca-ES" sz="2000" b="1" i="1" dirty="0" smtClean="0"/>
              <a:t> </a:t>
            </a:r>
            <a:r>
              <a:rPr lang="ca-ES" sz="2000" b="1" i="1" dirty="0" err="1" smtClean="0"/>
              <a:t>querrás</a:t>
            </a:r>
            <a:r>
              <a:rPr lang="ca-ES" sz="2000" b="1" i="1" dirty="0" smtClean="0"/>
              <a:t> no </a:t>
            </a:r>
            <a:r>
              <a:rPr lang="ca-ES" sz="2000" b="1" i="1" dirty="0" err="1" smtClean="0"/>
              <a:t>haber</a:t>
            </a:r>
            <a:r>
              <a:rPr lang="ca-ES" sz="2000" b="1" i="1" dirty="0" smtClean="0"/>
              <a:t> </a:t>
            </a:r>
            <a:r>
              <a:rPr lang="ca-ES" sz="2000" b="1" i="1" dirty="0" err="1" smtClean="0"/>
              <a:t>nacido</a:t>
            </a:r>
            <a:r>
              <a:rPr lang="ca-ES" sz="2000" b="1" i="1" dirty="0" smtClean="0"/>
              <a:t>.  9</a:t>
            </a:r>
          </a:p>
          <a:p>
            <a:pPr>
              <a:lnSpc>
                <a:spcPct val="150000"/>
              </a:lnSpc>
              <a:spcAft>
                <a:spcPts val="750"/>
              </a:spcAft>
              <a:buNone/>
            </a:pPr>
            <a:endParaRPr lang="ca-ES" sz="1600" b="1" i="1" dirty="0" smtClean="0"/>
          </a:p>
          <a:p>
            <a:pPr>
              <a:lnSpc>
                <a:spcPct val="150000"/>
              </a:lnSpc>
              <a:spcAft>
                <a:spcPts val="750"/>
              </a:spcAft>
              <a:buNone/>
            </a:pPr>
            <a:endParaRPr lang="ca-ES" b="1" i="1" dirty="0" smtClean="0"/>
          </a:p>
          <a:p>
            <a:pPr>
              <a:lnSpc>
                <a:spcPct val="150000"/>
              </a:lnSpc>
              <a:spcAft>
                <a:spcPts val="750"/>
              </a:spcAft>
              <a:buNone/>
            </a:pPr>
            <a:endParaRPr lang="ca-ES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...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Aft>
                <a:spcPts val="750"/>
              </a:spcAft>
              <a:buNone/>
            </a:pPr>
            <a:r>
              <a:rPr lang="ca-ES" sz="2000" b="1" i="1" dirty="0" err="1" smtClean="0"/>
              <a:t>Entonces</a:t>
            </a:r>
            <a:r>
              <a:rPr lang="ca-ES" sz="2000" b="1" i="1" dirty="0" smtClean="0"/>
              <a:t> </a:t>
            </a:r>
            <a:r>
              <a:rPr lang="ca-ES" sz="2000" b="1" i="1" dirty="0" err="1" smtClean="0"/>
              <a:t>siempre</a:t>
            </a:r>
            <a:r>
              <a:rPr lang="ca-ES" sz="2000" b="1" i="1" dirty="0" smtClean="0"/>
              <a:t> </a:t>
            </a:r>
            <a:r>
              <a:rPr lang="ca-ES" sz="2000" b="1" i="1" dirty="0" err="1" smtClean="0"/>
              <a:t>acuérdate</a:t>
            </a:r>
            <a:r>
              <a:rPr lang="ca-ES" sz="2000" b="1" i="1" dirty="0" smtClean="0"/>
              <a:t>   8-1= 7</a:t>
            </a:r>
          </a:p>
          <a:p>
            <a:pPr>
              <a:lnSpc>
                <a:spcPct val="150000"/>
              </a:lnSpc>
              <a:spcAft>
                <a:spcPts val="750"/>
              </a:spcAft>
              <a:buNone/>
            </a:pPr>
            <a:r>
              <a:rPr lang="ca-ES" sz="2000" b="1" i="1" dirty="0" smtClean="0"/>
              <a:t>de lo que un </a:t>
            </a:r>
            <a:r>
              <a:rPr lang="ca-ES" sz="2000" b="1" i="1" dirty="0" err="1" smtClean="0"/>
              <a:t>día</a:t>
            </a:r>
            <a:r>
              <a:rPr lang="ca-ES" sz="2000" b="1" i="1" dirty="0" smtClean="0"/>
              <a:t> </a:t>
            </a:r>
            <a:r>
              <a:rPr lang="ca-ES" sz="2000" b="1" i="1" dirty="0" err="1" smtClean="0"/>
              <a:t>yo</a:t>
            </a:r>
            <a:r>
              <a:rPr lang="ca-ES" sz="2000" b="1" i="1" dirty="0" smtClean="0"/>
              <a:t> </a:t>
            </a:r>
            <a:r>
              <a:rPr lang="ca-ES" sz="2000" b="1" i="1" dirty="0" err="1" smtClean="0"/>
              <a:t>escribí</a:t>
            </a:r>
            <a:r>
              <a:rPr lang="ca-ES" sz="2000" b="1" i="1" dirty="0" smtClean="0"/>
              <a:t>  8+1= 9</a:t>
            </a:r>
          </a:p>
          <a:p>
            <a:pPr>
              <a:lnSpc>
                <a:spcPct val="150000"/>
              </a:lnSpc>
              <a:spcAft>
                <a:spcPts val="750"/>
              </a:spcAft>
              <a:buNone/>
            </a:pPr>
            <a:r>
              <a:rPr lang="ca-ES" sz="2000" b="1" i="1" dirty="0" err="1" smtClean="0"/>
              <a:t>pensando</a:t>
            </a:r>
            <a:r>
              <a:rPr lang="ca-ES" sz="2000" b="1" i="1" dirty="0" smtClean="0"/>
              <a:t> en </a:t>
            </a:r>
            <a:r>
              <a:rPr lang="ca-ES" sz="2000" b="1" i="1" dirty="0" err="1" smtClean="0"/>
              <a:t>ti</a:t>
            </a:r>
            <a:r>
              <a:rPr lang="ca-ES" sz="2000" b="1" i="1" dirty="0" smtClean="0"/>
              <a:t>  4+1= 5</a:t>
            </a:r>
          </a:p>
          <a:p>
            <a:pPr>
              <a:lnSpc>
                <a:spcPct val="150000"/>
              </a:lnSpc>
              <a:spcAft>
                <a:spcPts val="750"/>
              </a:spcAft>
              <a:buNone/>
            </a:pPr>
            <a:r>
              <a:rPr lang="ca-ES" sz="2000" b="1" i="1" dirty="0" smtClean="0"/>
              <a:t>como </a:t>
            </a:r>
            <a:r>
              <a:rPr lang="ca-ES" sz="2000" b="1" i="1" dirty="0" err="1" smtClean="0"/>
              <a:t>ahora</a:t>
            </a:r>
            <a:r>
              <a:rPr lang="ca-ES" sz="2000" b="1" i="1" dirty="0" smtClean="0"/>
              <a:t> </a:t>
            </a:r>
            <a:r>
              <a:rPr lang="ca-ES" sz="2000" b="1" i="1" dirty="0" err="1" smtClean="0"/>
              <a:t>pienso</a:t>
            </a:r>
            <a:r>
              <a:rPr lang="ca-ES" sz="2000" b="1" i="1" dirty="0" smtClean="0"/>
              <a:t>. 7</a:t>
            </a:r>
          </a:p>
          <a:p>
            <a:pPr>
              <a:lnSpc>
                <a:spcPct val="150000"/>
              </a:lnSpc>
              <a:spcAft>
                <a:spcPts val="750"/>
              </a:spcAft>
              <a:buNone/>
            </a:pPr>
            <a:endParaRPr lang="ca-ES" sz="2000" b="1" i="1" dirty="0" smtClean="0"/>
          </a:p>
          <a:p>
            <a:pPr>
              <a:lnSpc>
                <a:spcPct val="150000"/>
              </a:lnSpc>
              <a:spcAft>
                <a:spcPts val="750"/>
              </a:spcAft>
              <a:buNone/>
            </a:pPr>
            <a:r>
              <a:rPr lang="ca-ES" sz="2000" b="1" i="1" dirty="0" err="1" smtClean="0"/>
              <a:t>Este</a:t>
            </a:r>
            <a:r>
              <a:rPr lang="ca-ES" sz="2000" b="1" i="1" dirty="0" smtClean="0"/>
              <a:t> poema no </a:t>
            </a:r>
            <a:r>
              <a:rPr lang="ca-ES" sz="2000" b="1" i="1" dirty="0" err="1" smtClean="0"/>
              <a:t>tiene</a:t>
            </a:r>
            <a:r>
              <a:rPr lang="ca-ES" sz="2000" b="1" i="1" dirty="0" smtClean="0"/>
              <a:t> rima (no </a:t>
            </a:r>
            <a:r>
              <a:rPr lang="ca-ES" sz="2000" b="1" i="1" dirty="0" err="1" smtClean="0"/>
              <a:t>tiene</a:t>
            </a:r>
            <a:r>
              <a:rPr lang="ca-ES" sz="2000" b="1" i="1" dirty="0" smtClean="0"/>
              <a:t> </a:t>
            </a:r>
            <a:r>
              <a:rPr lang="ca-ES" sz="2000" b="1" i="1" dirty="0" err="1" smtClean="0"/>
              <a:t>acentos</a:t>
            </a:r>
            <a:r>
              <a:rPr lang="ca-ES" sz="2000" b="1" i="1" dirty="0" smtClean="0"/>
              <a:t>).</a:t>
            </a:r>
          </a:p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EXPLICACIÓN DEL POEMA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Te explica </a:t>
            </a:r>
            <a:r>
              <a:rPr lang="ca-ES" dirty="0" err="1" smtClean="0"/>
              <a:t>cosas</a:t>
            </a:r>
            <a:r>
              <a:rPr lang="ca-ES" dirty="0" smtClean="0"/>
              <a:t> de la vida y </a:t>
            </a:r>
            <a:r>
              <a:rPr lang="ca-ES" dirty="0" err="1" smtClean="0"/>
              <a:t>cómo</a:t>
            </a:r>
            <a:r>
              <a:rPr lang="ca-ES" dirty="0" smtClean="0"/>
              <a:t> te </a:t>
            </a:r>
            <a:r>
              <a:rPr lang="ca-ES" dirty="0" err="1" smtClean="0"/>
              <a:t>sentirás</a:t>
            </a:r>
            <a:r>
              <a:rPr lang="ca-ES" dirty="0" smtClean="0"/>
              <a:t> y a </a:t>
            </a:r>
            <a:r>
              <a:rPr lang="ca-ES" dirty="0" err="1" smtClean="0"/>
              <a:t>quién</a:t>
            </a:r>
            <a:r>
              <a:rPr lang="ca-ES" dirty="0" smtClean="0"/>
              <a:t> se lo dedica y </a:t>
            </a:r>
            <a:r>
              <a:rPr lang="ca-ES" dirty="0" err="1" smtClean="0"/>
              <a:t>cómo</a:t>
            </a:r>
            <a:r>
              <a:rPr lang="ca-ES" dirty="0" smtClean="0"/>
              <a:t> se </a:t>
            </a:r>
            <a:r>
              <a:rPr lang="ca-ES" dirty="0" err="1" smtClean="0"/>
              <a:t>sentirá</a:t>
            </a:r>
            <a:r>
              <a:rPr lang="ca-ES" dirty="0" smtClean="0"/>
              <a:t> </a:t>
            </a:r>
            <a:r>
              <a:rPr lang="ca-ES" dirty="0" err="1" smtClean="0"/>
              <a:t>esa</a:t>
            </a:r>
            <a:r>
              <a:rPr lang="ca-ES" dirty="0" smtClean="0"/>
              <a:t> persona.</a:t>
            </a:r>
          </a:p>
          <a:p>
            <a:r>
              <a:rPr lang="ca-ES" dirty="0" err="1" smtClean="0"/>
              <a:t>Cómo</a:t>
            </a:r>
            <a:r>
              <a:rPr lang="ca-ES" dirty="0" smtClean="0"/>
              <a:t>: que la vida </a:t>
            </a:r>
            <a:r>
              <a:rPr lang="ca-ES" dirty="0" err="1" smtClean="0"/>
              <a:t>ya</a:t>
            </a:r>
            <a:r>
              <a:rPr lang="ca-ES" dirty="0" smtClean="0"/>
              <a:t> te </a:t>
            </a:r>
            <a:r>
              <a:rPr lang="ca-ES" dirty="0" err="1" smtClean="0"/>
              <a:t>empuja</a:t>
            </a:r>
            <a:r>
              <a:rPr lang="ca-ES" dirty="0" smtClean="0"/>
              <a:t>; te </a:t>
            </a:r>
            <a:r>
              <a:rPr lang="ca-ES" dirty="0" err="1" smtClean="0"/>
              <a:t>sentirás</a:t>
            </a:r>
            <a:r>
              <a:rPr lang="ca-ES" dirty="0" smtClean="0"/>
              <a:t> acorralada, </a:t>
            </a:r>
            <a:r>
              <a:rPr lang="ca-ES" dirty="0" err="1" smtClean="0"/>
              <a:t>perdida</a:t>
            </a:r>
            <a:r>
              <a:rPr lang="ca-ES" dirty="0" smtClean="0"/>
              <a:t> y sola y </a:t>
            </a:r>
            <a:r>
              <a:rPr lang="ca-ES" dirty="0" err="1" smtClean="0"/>
              <a:t>querras</a:t>
            </a:r>
            <a:r>
              <a:rPr lang="ca-ES" dirty="0" smtClean="0"/>
              <a:t> no </a:t>
            </a:r>
            <a:r>
              <a:rPr lang="ca-ES" dirty="0" err="1" smtClean="0"/>
              <a:t>haber</a:t>
            </a:r>
            <a:r>
              <a:rPr lang="ca-ES" dirty="0" smtClean="0"/>
              <a:t> </a:t>
            </a:r>
            <a:r>
              <a:rPr lang="ca-ES" dirty="0" err="1" smtClean="0"/>
              <a:t>nacido</a:t>
            </a:r>
            <a:r>
              <a:rPr lang="ca-ES" dirty="0" smtClean="0"/>
              <a:t>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spiració">
  <a:themeElements>
    <a:clrScheme name="Inspiració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Inspiració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Inspiració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104</TotalTime>
  <Words>355</Words>
  <Application>Microsoft Office PowerPoint</Application>
  <PresentationFormat>Presentación en pantalla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Inspiració</vt:lpstr>
      <vt:lpstr>PALABRAS PARA JÚLIA (José Agustín Goytisolo) </vt:lpstr>
      <vt:lpstr>AUTOR</vt:lpstr>
      <vt:lpstr>ÉPOCA</vt:lpstr>
      <vt:lpstr>Estilo</vt:lpstr>
      <vt:lpstr>Obras que escribió ...</vt:lpstr>
      <vt:lpstr>PREMIOS QUE RECIBIÓ EL AUTOR ...</vt:lpstr>
      <vt:lpstr>POEMA</vt:lpstr>
      <vt:lpstr>...</vt:lpstr>
      <vt:lpstr>EXPLICACIÓN DEL POEMA</vt:lpstr>
      <vt:lpstr>CONCLUSIÓN Y VALORACIÓN PERSONAL</vt:lpstr>
      <vt:lpstr>BIBLIOGRAFÍA</vt:lpstr>
      <vt:lpstr>FOTOGRAFÍAS</vt:lpstr>
    </vt:vector>
  </TitlesOfParts>
  <Company>Departament d'Educació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Generalitat de Catalunya</dc:creator>
  <cp:lastModifiedBy>Francisco</cp:lastModifiedBy>
  <cp:revision>13</cp:revision>
  <dcterms:created xsi:type="dcterms:W3CDTF">2010-11-12T07:09:21Z</dcterms:created>
  <dcterms:modified xsi:type="dcterms:W3CDTF">2010-12-10T19:13:26Z</dcterms:modified>
</cp:coreProperties>
</file>