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5" r:id="rId4"/>
    <p:sldId id="266" r:id="rId5"/>
    <p:sldId id="264" r:id="rId6"/>
    <p:sldId id="260" r:id="rId7"/>
    <p:sldId id="259" r:id="rId8"/>
    <p:sldId id="261" r:id="rId9"/>
    <p:sldId id="262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8FE6E0-128C-4D32-A300-6239BD6F897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noProof="0" smtClean="0"/>
              <a:t>Haga clic para modificar el estilo de texto del patrón</a:t>
            </a:r>
          </a:p>
          <a:p>
            <a:pPr lvl="1"/>
            <a:r>
              <a:rPr lang="ca-ES" noProof="0" smtClean="0"/>
              <a:t>Segundo nivel</a:t>
            </a:r>
          </a:p>
          <a:p>
            <a:pPr lvl="2"/>
            <a:r>
              <a:rPr lang="ca-ES" noProof="0" smtClean="0"/>
              <a:t>Tercer nivel</a:t>
            </a:r>
          </a:p>
          <a:p>
            <a:pPr lvl="3"/>
            <a:r>
              <a:rPr lang="ca-ES" noProof="0" smtClean="0"/>
              <a:t>Cuarto nivel</a:t>
            </a:r>
          </a:p>
          <a:p>
            <a:pPr lvl="4"/>
            <a:r>
              <a:rPr lang="ca-ES" noProof="0" smtClean="0"/>
              <a:t>Quinto nivel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1AE06B-074B-4064-8490-24D0B8C0AF5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EB5FD3-5CB0-4F66-ACFA-5C28991E8202}" type="slidenum">
              <a:rPr lang="ca-ES" smtClean="0"/>
              <a:pPr/>
              <a:t>1</a:t>
            </a:fld>
            <a:endParaRPr lang="ca-E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998B27-4044-4262-86D9-F20B7842BEE9}" type="slidenum">
              <a:rPr lang="ca-ES" smtClean="0"/>
              <a:pPr/>
              <a:t>2</a:t>
            </a:fld>
            <a:endParaRPr lang="ca-E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25AD3B-8CEF-4240-8CE7-F1087F6B3401}" type="slidenum">
              <a:rPr lang="ca-ES" smtClean="0"/>
              <a:pPr/>
              <a:t>5</a:t>
            </a:fld>
            <a:endParaRPr lang="ca-E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650A3C-614A-4970-8E4A-0998AF3B8656}" type="slidenum">
              <a:rPr lang="ca-ES" smtClean="0"/>
              <a:pPr/>
              <a:t>6</a:t>
            </a:fld>
            <a:endParaRPr lang="ca-E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30C9F2-4A87-4A45-A9A6-13066DFBCB4C}" type="slidenum">
              <a:rPr lang="ca-ES" smtClean="0"/>
              <a:pPr/>
              <a:t>7</a:t>
            </a:fld>
            <a:endParaRPr lang="ca-E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FEAA8A-677D-4C94-A5CA-34D139C55B45}" type="slidenum">
              <a:rPr lang="ca-ES" smtClean="0"/>
              <a:pPr/>
              <a:t>8</a:t>
            </a:fld>
            <a:endParaRPr lang="ca-E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EEDE3-1438-419D-A787-C600CEC356FC}" type="slidenum">
              <a:rPr lang="ca-ES" smtClean="0"/>
              <a:pPr/>
              <a:t>9</a:t>
            </a:fld>
            <a:endParaRPr lang="ca-E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BA49C-AAC7-460E-AF2E-FED65B80A5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7C3B9-930F-417C-AC87-351767B893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E3A34-1586-414D-A092-EF1841B12A8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a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10DAF-411D-4651-8F10-2789B067C4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1BF92-B122-4F36-93B5-657945D65D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FBCDF-2EE6-4CF6-B7C0-D7BB477754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C6925-4266-4C59-90C2-B07324FDE7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A0816-18CE-4331-A603-D56CD148E9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426AE-2DF3-4E55-9A41-25706E55C2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B3B2D-3200-46E2-9DE2-35D2474F68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4C67B-ED65-4B11-9411-0D101AAEAD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0632F-AE87-4BE9-B936-B5F47891D7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77E1D83-999A-4758-848C-4FFBBC6864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2052" name="AutoShape 5"/>
          <p:cNvSpPr>
            <a:spLocks noChangeArrowheads="1"/>
          </p:cNvSpPr>
          <p:nvPr/>
        </p:nvSpPr>
        <p:spPr bwMode="auto">
          <a:xfrm>
            <a:off x="827088" y="1484313"/>
            <a:ext cx="7632700" cy="3529012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Substitució pronominal </a:t>
            </a:r>
          </a:p>
          <a:p>
            <a:pPr algn="ctr"/>
            <a:r>
              <a:rPr lang="ca-ES" sz="4000">
                <a:solidFill>
                  <a:schemeClr val="bg1"/>
                </a:solidFill>
              </a:rPr>
              <a:t>dels </a:t>
            </a:r>
          </a:p>
          <a:p>
            <a:pPr algn="ctr"/>
            <a:r>
              <a:rPr lang="ca-ES" sz="4000">
                <a:solidFill>
                  <a:schemeClr val="bg1"/>
                </a:solidFill>
              </a:rPr>
              <a:t>complements verbals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a-ES" sz="2000" smtClean="0"/>
              <a:t>Si el CD és un </a:t>
            </a:r>
            <a:r>
              <a:rPr lang="ca-ES" sz="2000" smtClean="0">
                <a:solidFill>
                  <a:srgbClr val="009900"/>
                </a:solidFill>
              </a:rPr>
              <a:t>SN determinat</a:t>
            </a:r>
            <a:r>
              <a:rPr lang="ca-ES" sz="2000" smtClean="0"/>
              <a:t>: </a:t>
            </a:r>
            <a:r>
              <a:rPr lang="ca-ES" sz="2000" b="1" smtClean="0">
                <a:solidFill>
                  <a:srgbClr val="FF0000"/>
                </a:solidFill>
              </a:rPr>
              <a:t>el</a:t>
            </a:r>
            <a:r>
              <a:rPr lang="ca-ES" sz="2000" b="1" smtClean="0"/>
              <a:t>, </a:t>
            </a:r>
            <a:r>
              <a:rPr lang="ca-ES" sz="2000" b="1" smtClean="0">
                <a:solidFill>
                  <a:srgbClr val="FF0000"/>
                </a:solidFill>
              </a:rPr>
              <a:t>la</a:t>
            </a:r>
            <a:r>
              <a:rPr lang="ca-ES" sz="2000" b="1" smtClean="0"/>
              <a:t>, </a:t>
            </a:r>
            <a:r>
              <a:rPr lang="ca-ES" sz="2000" b="1" smtClean="0">
                <a:solidFill>
                  <a:srgbClr val="FF0000"/>
                </a:solidFill>
              </a:rPr>
              <a:t>els</a:t>
            </a:r>
            <a:r>
              <a:rPr lang="ca-ES" sz="2000" b="1" smtClean="0"/>
              <a:t>, </a:t>
            </a:r>
            <a:r>
              <a:rPr lang="ca-ES" sz="2000" b="1" smtClean="0">
                <a:solidFill>
                  <a:srgbClr val="FF0000"/>
                </a:solidFill>
              </a:rPr>
              <a:t>les</a:t>
            </a:r>
            <a:r>
              <a:rPr lang="ca-ES" sz="2000" smtClean="0"/>
              <a:t>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a-ES" sz="1800" smtClean="0"/>
              <a:t>    </a:t>
            </a:r>
            <a:r>
              <a:rPr lang="ca-ES" sz="1800" i="1" smtClean="0"/>
              <a:t>Jo compro </a:t>
            </a:r>
            <a:r>
              <a:rPr lang="ca-ES" sz="1800" i="1" smtClean="0">
                <a:solidFill>
                  <a:srgbClr val="3366FF"/>
                </a:solidFill>
              </a:rPr>
              <a:t>el llibre</a:t>
            </a:r>
            <a:r>
              <a:rPr lang="ca-ES" sz="1800" i="1" smtClean="0"/>
              <a:t>. Jo </a:t>
            </a:r>
            <a:r>
              <a:rPr lang="ca-ES" sz="1800" i="1" smtClean="0">
                <a:solidFill>
                  <a:srgbClr val="FF0000"/>
                </a:solidFill>
              </a:rPr>
              <a:t>el</a:t>
            </a:r>
            <a:r>
              <a:rPr lang="ca-ES" sz="1800" i="1" smtClean="0">
                <a:solidFill>
                  <a:srgbClr val="3366FF"/>
                </a:solidFill>
              </a:rPr>
              <a:t> </a:t>
            </a:r>
            <a:r>
              <a:rPr lang="ca-ES" sz="1800" i="1" smtClean="0"/>
              <a:t>compro.</a:t>
            </a:r>
            <a:endParaRPr lang="ca-ES" sz="1800" smtClean="0"/>
          </a:p>
          <a:p>
            <a:pPr eaLnBrk="1" hangingPunct="1">
              <a:lnSpc>
                <a:spcPct val="80000"/>
              </a:lnSpc>
            </a:pPr>
            <a:r>
              <a:rPr lang="ca-ES" sz="2000" smtClean="0"/>
              <a:t>Si el CD és un </a:t>
            </a:r>
            <a:r>
              <a:rPr lang="ca-ES" sz="2000" smtClean="0">
                <a:solidFill>
                  <a:srgbClr val="009900"/>
                </a:solidFill>
              </a:rPr>
              <a:t>SN indeterminat</a:t>
            </a:r>
            <a:r>
              <a:rPr lang="ca-ES" sz="2000" smtClean="0"/>
              <a:t>: </a:t>
            </a:r>
            <a:r>
              <a:rPr lang="ca-ES" sz="2000" b="1" smtClean="0">
                <a:solidFill>
                  <a:srgbClr val="FF0000"/>
                </a:solidFill>
              </a:rPr>
              <a:t>en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a-ES" sz="1800" smtClean="0"/>
              <a:t>	</a:t>
            </a:r>
            <a:r>
              <a:rPr lang="ca-ES" sz="1800" i="1" smtClean="0"/>
              <a:t>Jo compro </a:t>
            </a:r>
            <a:r>
              <a:rPr lang="ca-ES" sz="1800" i="1" smtClean="0">
                <a:solidFill>
                  <a:srgbClr val="3366FF"/>
                </a:solidFill>
              </a:rPr>
              <a:t>llibres. </a:t>
            </a:r>
            <a:r>
              <a:rPr lang="ca-ES" sz="1800" i="1" smtClean="0"/>
              <a:t>Jo </a:t>
            </a:r>
            <a:r>
              <a:rPr lang="ca-ES" sz="1800" i="1" smtClean="0">
                <a:solidFill>
                  <a:srgbClr val="FF0000"/>
                </a:solidFill>
              </a:rPr>
              <a:t>en</a:t>
            </a:r>
            <a:r>
              <a:rPr lang="ca-ES" sz="1800" i="1" smtClean="0">
                <a:solidFill>
                  <a:srgbClr val="3366FF"/>
                </a:solidFill>
              </a:rPr>
              <a:t> </a:t>
            </a:r>
            <a:r>
              <a:rPr lang="ca-ES" sz="1800" i="1" smtClean="0"/>
              <a:t>compro.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a-ES" sz="1800" smtClean="0"/>
              <a:t>     </a:t>
            </a:r>
            <a:r>
              <a:rPr lang="ca-ES" sz="1800" i="1" smtClean="0"/>
              <a:t>Jo compro </a:t>
            </a:r>
            <a:r>
              <a:rPr lang="ca-ES" sz="1800" i="1" smtClean="0">
                <a:solidFill>
                  <a:srgbClr val="3366FF"/>
                </a:solidFill>
              </a:rPr>
              <a:t>alguns llibres. </a:t>
            </a:r>
            <a:r>
              <a:rPr lang="ca-ES" sz="1800" i="1" smtClean="0"/>
              <a:t>Jo </a:t>
            </a:r>
            <a:r>
              <a:rPr lang="ca-ES" sz="1800" i="1" smtClean="0">
                <a:solidFill>
                  <a:srgbClr val="FF0000"/>
                </a:solidFill>
              </a:rPr>
              <a:t>en</a:t>
            </a:r>
            <a:r>
              <a:rPr lang="ca-ES" sz="1800" i="1" smtClean="0"/>
              <a:t> compro </a:t>
            </a:r>
            <a:r>
              <a:rPr lang="ca-ES" sz="1800" i="1" smtClean="0">
                <a:solidFill>
                  <a:srgbClr val="FF0000"/>
                </a:solidFill>
              </a:rPr>
              <a:t>alguns</a:t>
            </a:r>
            <a:r>
              <a:rPr lang="ca-ES" sz="1800" i="1" smtClean="0"/>
              <a:t>. </a:t>
            </a:r>
            <a:r>
              <a:rPr lang="ca-ES" sz="1800" smtClean="0">
                <a:solidFill>
                  <a:srgbClr val="3366FF"/>
                </a:solidFill>
              </a:rPr>
              <a:t>(*)</a:t>
            </a:r>
            <a:endParaRPr lang="ca-ES" sz="1800" smtClean="0"/>
          </a:p>
          <a:p>
            <a:pPr eaLnBrk="1" hangingPunct="1">
              <a:lnSpc>
                <a:spcPct val="80000"/>
              </a:lnSpc>
            </a:pPr>
            <a:r>
              <a:rPr lang="ca-ES" sz="2000" smtClean="0"/>
              <a:t>Si el CD és un </a:t>
            </a:r>
            <a:r>
              <a:rPr lang="ca-ES" sz="2000" smtClean="0">
                <a:solidFill>
                  <a:srgbClr val="009900"/>
                </a:solidFill>
              </a:rPr>
              <a:t>SN neutre</a:t>
            </a:r>
            <a:r>
              <a:rPr lang="ca-ES" sz="2000" smtClean="0"/>
              <a:t>: </a:t>
            </a:r>
            <a:r>
              <a:rPr lang="ca-ES" sz="2000" b="1" smtClean="0">
                <a:solidFill>
                  <a:srgbClr val="FF0000"/>
                </a:solidFill>
              </a:rPr>
              <a:t>ho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a-ES" sz="1800" smtClean="0">
                <a:solidFill>
                  <a:srgbClr val="FF0000"/>
                </a:solidFill>
              </a:rPr>
              <a:t>	</a:t>
            </a:r>
            <a:r>
              <a:rPr lang="ca-ES" sz="1800" i="1" smtClean="0"/>
              <a:t>Jo compro </a:t>
            </a:r>
            <a:r>
              <a:rPr lang="ca-ES" sz="1800" i="1" smtClean="0">
                <a:solidFill>
                  <a:srgbClr val="3366FF"/>
                </a:solidFill>
              </a:rPr>
              <a:t>el que em falta. </a:t>
            </a:r>
            <a:r>
              <a:rPr lang="ca-ES" sz="1800" i="1" smtClean="0"/>
              <a:t>Jo </a:t>
            </a:r>
            <a:r>
              <a:rPr lang="ca-ES" sz="1800" i="1" smtClean="0">
                <a:solidFill>
                  <a:srgbClr val="FF0000"/>
                </a:solidFill>
              </a:rPr>
              <a:t>ho </a:t>
            </a:r>
            <a:r>
              <a:rPr lang="ca-ES" sz="1800" i="1" smtClean="0"/>
              <a:t>compro.</a:t>
            </a:r>
            <a:endParaRPr lang="ca-ES" sz="18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a-ES" sz="20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>
                <a:solidFill>
                  <a:srgbClr val="009900"/>
                </a:solidFill>
              </a:rPr>
              <a:t>SN determinat: </a:t>
            </a:r>
            <a:r>
              <a:rPr lang="ca-ES" sz="2000" smtClean="0"/>
              <a:t>SN que davant té un </a:t>
            </a:r>
            <a:r>
              <a:rPr lang="ca-ES" sz="2000" smtClean="0">
                <a:solidFill>
                  <a:srgbClr val="FF0000"/>
                </a:solidFill>
              </a:rPr>
              <a:t>article definit</a:t>
            </a:r>
            <a:r>
              <a:rPr lang="ca-ES" sz="2000" smtClean="0"/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/>
              <a:t>                          </a:t>
            </a:r>
            <a:r>
              <a:rPr lang="ca-ES" sz="2000" smtClean="0">
                <a:solidFill>
                  <a:srgbClr val="FF0000"/>
                </a:solidFill>
              </a:rPr>
              <a:t>demostratiu</a:t>
            </a:r>
            <a:r>
              <a:rPr lang="ca-ES" sz="2000" smtClean="0"/>
              <a:t> o </a:t>
            </a:r>
            <a:r>
              <a:rPr lang="ca-ES" sz="2000" smtClean="0">
                <a:solidFill>
                  <a:srgbClr val="FF0000"/>
                </a:solidFill>
              </a:rPr>
              <a:t>possessiu</a:t>
            </a:r>
            <a:r>
              <a:rPr lang="ca-ES" sz="20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>
                <a:solidFill>
                  <a:srgbClr val="009900"/>
                </a:solidFill>
              </a:rPr>
              <a:t>SN indeterminat: </a:t>
            </a:r>
            <a:r>
              <a:rPr lang="ca-ES" sz="2000" smtClean="0"/>
              <a:t>SN que </a:t>
            </a:r>
            <a:r>
              <a:rPr lang="ca-ES" sz="2000" smtClean="0">
                <a:solidFill>
                  <a:srgbClr val="FF0000"/>
                </a:solidFill>
              </a:rPr>
              <a:t>no té determinant</a:t>
            </a:r>
            <a:r>
              <a:rPr lang="ca-ES" sz="2000" smtClean="0"/>
              <a:t> o davant té un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/>
              <a:t>                           </a:t>
            </a:r>
            <a:r>
              <a:rPr lang="ca-ES" sz="2000" smtClean="0">
                <a:solidFill>
                  <a:srgbClr val="FF0000"/>
                </a:solidFill>
              </a:rPr>
              <a:t>numeral</a:t>
            </a:r>
            <a:r>
              <a:rPr lang="ca-ES" sz="2000" smtClean="0"/>
              <a:t>, </a:t>
            </a:r>
            <a:r>
              <a:rPr lang="ca-ES" sz="2000" smtClean="0">
                <a:solidFill>
                  <a:srgbClr val="FF0000"/>
                </a:solidFill>
              </a:rPr>
              <a:t>indefinit </a:t>
            </a:r>
            <a:r>
              <a:rPr lang="ca-ES" sz="2000" smtClean="0"/>
              <a:t>o </a:t>
            </a:r>
            <a:r>
              <a:rPr lang="ca-ES" sz="2000" smtClean="0">
                <a:solidFill>
                  <a:srgbClr val="FF0000"/>
                </a:solidFill>
              </a:rPr>
              <a:t>quantitatiu</a:t>
            </a:r>
            <a:r>
              <a:rPr lang="ca-ES" sz="20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>
                <a:solidFill>
                  <a:srgbClr val="009900"/>
                </a:solidFill>
              </a:rPr>
              <a:t>                           </a:t>
            </a:r>
            <a:r>
              <a:rPr lang="ca-ES" sz="2000" smtClean="0">
                <a:solidFill>
                  <a:srgbClr val="3366FF"/>
                </a:solidFill>
              </a:rPr>
              <a:t>(*) No es substitueix el determinant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sz="2000" smtClean="0">
                <a:solidFill>
                  <a:srgbClr val="009900"/>
                </a:solidFill>
              </a:rPr>
              <a:t>SN neutre: </a:t>
            </a:r>
            <a:r>
              <a:rPr lang="ca-ES" sz="2000" smtClean="0">
                <a:solidFill>
                  <a:srgbClr val="FF0000"/>
                </a:solidFill>
              </a:rPr>
              <a:t>Oració subordinada</a:t>
            </a:r>
            <a:r>
              <a:rPr lang="ca-ES" sz="2000" smtClean="0"/>
              <a:t> o un pronom neutre (</a:t>
            </a:r>
            <a:r>
              <a:rPr lang="ca-ES" sz="2000" smtClean="0">
                <a:solidFill>
                  <a:srgbClr val="FF0000"/>
                </a:solidFill>
              </a:rPr>
              <a:t>això, allò</a:t>
            </a:r>
            <a:r>
              <a:rPr lang="ca-ES" sz="2000" smtClean="0"/>
              <a:t>)</a:t>
            </a:r>
            <a:endParaRPr lang="ca-ES" sz="2000" smtClean="0">
              <a:solidFill>
                <a:srgbClr val="0099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a-ES" sz="2000" smtClean="0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Complement directe (CD</a:t>
            </a:r>
            <a:r>
              <a:rPr lang="es-ES" sz="4000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/>
              <a:t>Formes pronominals</a:t>
            </a:r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468313" y="260350"/>
            <a:ext cx="8064500" cy="81915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  <a:latin typeface="Tahoma" pitchFamily="34" charset="0"/>
              </a:rPr>
              <a:t>Formes pronominals</a:t>
            </a:r>
          </a:p>
        </p:txBody>
      </p:sp>
      <p:graphicFrame>
        <p:nvGraphicFramePr>
          <p:cNvPr id="22779" name="Group 251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8135937" cy="5539740"/>
        </p:xfrm>
        <a:graphic>
          <a:graphicData uri="http://schemas.openxmlformats.org/drawingml/2006/table">
            <a:tbl>
              <a:tblPr/>
              <a:tblGrid>
                <a:gridCol w="2033587"/>
                <a:gridCol w="2035175"/>
                <a:gridCol w="2033588"/>
                <a:gridCol w="2033587"/>
              </a:tblGrid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Davant verb que comença per consonant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Davant verb que comença per vocal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Darrere verb que acaba per consonant o </a:t>
                      </a:r>
                      <a:r>
                        <a:rPr kumimoji="0" lang="ca-E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Darrere verb que acaba per vocal (menys </a:t>
                      </a:r>
                      <a:r>
                        <a:rPr kumimoji="0" lang="ca-E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‘l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7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l’</a:t>
                      </a: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ca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(menys quan el verb comença per i i u àtones)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‘ls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‘n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a-ES" sz="2800" smtClean="0"/>
              <a:t>Els pronoms es col·loquen </a:t>
            </a:r>
            <a:r>
              <a:rPr lang="ca-ES" sz="2800" smtClean="0">
                <a:solidFill>
                  <a:srgbClr val="009900"/>
                </a:solidFill>
              </a:rPr>
              <a:t>davant </a:t>
            </a:r>
            <a:r>
              <a:rPr lang="ca-ES" sz="2800" smtClean="0"/>
              <a:t>del verb, però van </a:t>
            </a:r>
            <a:r>
              <a:rPr lang="ca-ES" sz="2800" smtClean="0">
                <a:solidFill>
                  <a:srgbClr val="009900"/>
                </a:solidFill>
              </a:rPr>
              <a:t>darrere</a:t>
            </a:r>
            <a:r>
              <a:rPr lang="ca-ES" sz="2800" smtClean="0"/>
              <a:t> quan el verb és un </a:t>
            </a:r>
            <a:r>
              <a:rPr lang="ca-ES" sz="2800" smtClean="0">
                <a:solidFill>
                  <a:srgbClr val="FF0000"/>
                </a:solidFill>
              </a:rPr>
              <a:t>imperatiu</a:t>
            </a:r>
            <a:r>
              <a:rPr lang="ca-ES" sz="2800" smtClean="0"/>
              <a:t>, un </a:t>
            </a:r>
            <a:r>
              <a:rPr lang="ca-ES" sz="2800" smtClean="0">
                <a:solidFill>
                  <a:srgbClr val="FF0000"/>
                </a:solidFill>
              </a:rPr>
              <a:t>gerundi</a:t>
            </a:r>
            <a:r>
              <a:rPr lang="ca-ES" sz="2800" smtClean="0"/>
              <a:t> o un </a:t>
            </a:r>
            <a:r>
              <a:rPr lang="ca-ES" sz="2800" smtClean="0">
                <a:solidFill>
                  <a:srgbClr val="FF0000"/>
                </a:solidFill>
              </a:rPr>
              <a:t>infinitiu</a:t>
            </a:r>
            <a:r>
              <a:rPr lang="ca-ES" sz="2800" smtClean="0"/>
              <a:t>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ca-ES" sz="2000" i="1" smtClean="0"/>
              <a:t>El noi pensa </a:t>
            </a:r>
            <a:r>
              <a:rPr lang="ca-ES" sz="2000" i="1" smtClean="0">
                <a:solidFill>
                  <a:srgbClr val="FF0000"/>
                </a:solidFill>
              </a:rPr>
              <a:t>la solució</a:t>
            </a:r>
            <a:r>
              <a:rPr lang="ca-ES" sz="2000" i="1" smtClean="0"/>
              <a:t>. El noi </a:t>
            </a:r>
            <a:r>
              <a:rPr lang="ca-ES" sz="2000" i="1" smtClean="0">
                <a:solidFill>
                  <a:srgbClr val="FF0000"/>
                </a:solidFill>
              </a:rPr>
              <a:t>la </a:t>
            </a:r>
            <a:r>
              <a:rPr lang="ca-ES" sz="2000" i="1" smtClean="0"/>
              <a:t>pensa.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ca-ES" sz="2000" i="1" smtClean="0"/>
              <a:t>Joan, porta </a:t>
            </a:r>
            <a:r>
              <a:rPr lang="ca-ES" sz="2000" i="1" smtClean="0">
                <a:solidFill>
                  <a:srgbClr val="FF0000"/>
                </a:solidFill>
              </a:rPr>
              <a:t>el llibre</a:t>
            </a:r>
            <a:r>
              <a:rPr lang="ca-ES" sz="2000" i="1" smtClean="0"/>
              <a:t>. Joan, porta</a:t>
            </a:r>
            <a:r>
              <a:rPr lang="ca-ES" sz="2000" i="1" smtClean="0">
                <a:solidFill>
                  <a:srgbClr val="FF0000"/>
                </a:solidFill>
              </a:rPr>
              <a:t>’l</a:t>
            </a:r>
            <a:r>
              <a:rPr lang="ca-ES" sz="2000" i="1" smtClean="0"/>
              <a:t>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ca-ES" sz="2000" i="1" smtClean="0"/>
              <a:t>Cantar </a:t>
            </a:r>
            <a:r>
              <a:rPr lang="ca-ES" sz="2000" i="1" smtClean="0">
                <a:solidFill>
                  <a:srgbClr val="FF0000"/>
                </a:solidFill>
              </a:rPr>
              <a:t>aquesta cançó</a:t>
            </a:r>
            <a:r>
              <a:rPr lang="ca-ES" sz="2000" i="1" smtClean="0"/>
              <a:t> m’agrada. Cantar</a:t>
            </a:r>
            <a:r>
              <a:rPr lang="ca-ES" sz="2000" i="1" smtClean="0">
                <a:solidFill>
                  <a:srgbClr val="FF0000"/>
                </a:solidFill>
              </a:rPr>
              <a:t>-la</a:t>
            </a:r>
            <a:r>
              <a:rPr lang="ca-ES" sz="2000" i="1" smtClean="0"/>
              <a:t> m’agrada.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ca-ES" sz="2000" i="1" smtClean="0"/>
              <a:t>Cantant </a:t>
            </a:r>
            <a:r>
              <a:rPr lang="ca-ES" sz="2000" i="1" smtClean="0">
                <a:solidFill>
                  <a:srgbClr val="FF0000"/>
                </a:solidFill>
              </a:rPr>
              <a:t>aquesta cançó</a:t>
            </a:r>
            <a:r>
              <a:rPr lang="ca-ES" sz="2000" i="1" smtClean="0"/>
              <a:t> em sento bé. Cantant</a:t>
            </a:r>
            <a:r>
              <a:rPr lang="ca-ES" sz="2000" i="1" smtClean="0">
                <a:solidFill>
                  <a:srgbClr val="FF0000"/>
                </a:solidFill>
              </a:rPr>
              <a:t>-la</a:t>
            </a:r>
            <a:r>
              <a:rPr lang="ca-ES" sz="2000" i="1" smtClean="0"/>
              <a:t> en sento bé.</a:t>
            </a:r>
          </a:p>
          <a:p>
            <a:pPr eaLnBrk="1" hangingPunct="1">
              <a:lnSpc>
                <a:spcPct val="90000"/>
              </a:lnSpc>
            </a:pPr>
            <a:r>
              <a:rPr lang="ca-ES" sz="2800" smtClean="0"/>
              <a:t>Si el verb és una </a:t>
            </a:r>
            <a:r>
              <a:rPr lang="ca-ES" sz="2800" smtClean="0">
                <a:solidFill>
                  <a:srgbClr val="FF0000"/>
                </a:solidFill>
              </a:rPr>
              <a:t>forma perifràstica</a:t>
            </a:r>
            <a:r>
              <a:rPr lang="ca-ES" sz="2800" smtClean="0"/>
              <a:t>, els pronoms poden anar </a:t>
            </a:r>
            <a:r>
              <a:rPr lang="ca-ES" sz="2800" smtClean="0">
                <a:solidFill>
                  <a:srgbClr val="009900"/>
                </a:solidFill>
              </a:rPr>
              <a:t>davant</a:t>
            </a:r>
            <a:r>
              <a:rPr lang="ca-ES" sz="2800" smtClean="0"/>
              <a:t> o </a:t>
            </a:r>
            <a:r>
              <a:rPr lang="ca-ES" sz="2800" smtClean="0">
                <a:solidFill>
                  <a:srgbClr val="009900"/>
                </a:solidFill>
              </a:rPr>
              <a:t>darrere.</a:t>
            </a:r>
            <a:r>
              <a:rPr lang="ca-ES" sz="2800" smtClean="0"/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a-ES" sz="2400" i="1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ca-ES" sz="2000" i="1" smtClean="0"/>
              <a:t>Va portar </a:t>
            </a:r>
            <a:r>
              <a:rPr lang="ca-ES" sz="2000" i="1" smtClean="0">
                <a:solidFill>
                  <a:srgbClr val="FF0000"/>
                </a:solidFill>
              </a:rPr>
              <a:t>el llibre</a:t>
            </a:r>
            <a:r>
              <a:rPr lang="ca-ES" sz="2000" i="1" smtClean="0"/>
              <a:t> 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468313" y="404813"/>
            <a:ext cx="8207375" cy="1008062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Posició dels pronoms</a:t>
            </a:r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3419475" y="5373688"/>
            <a:ext cx="73025" cy="647700"/>
          </a:xfrm>
          <a:prstGeom prst="rightBrace">
            <a:avLst>
              <a:gd name="adj1" fmla="val 7391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779838" y="5229225"/>
            <a:ext cx="33845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000" i="1">
                <a:solidFill>
                  <a:srgbClr val="FF0000"/>
                </a:solidFill>
              </a:rPr>
              <a:t>El</a:t>
            </a:r>
            <a:r>
              <a:rPr lang="ca-ES" sz="2000" i="1"/>
              <a:t> va portar.</a:t>
            </a:r>
          </a:p>
          <a:p>
            <a:pPr>
              <a:spcBef>
                <a:spcPct val="50000"/>
              </a:spcBef>
            </a:pPr>
            <a:r>
              <a:rPr lang="ca-ES" sz="2000" i="1"/>
              <a:t>Va portar</a:t>
            </a:r>
            <a:r>
              <a:rPr lang="ca-ES" sz="2000" i="1">
                <a:solidFill>
                  <a:srgbClr val="FF0000"/>
                </a:solidFill>
              </a:rPr>
              <a:t>-lo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eaLnBrk="1" hangingPunct="1"/>
            <a:r>
              <a:rPr lang="es-ES" sz="2800" smtClean="0"/>
              <a:t>Si </a:t>
            </a:r>
            <a:r>
              <a:rPr lang="ca-ES" sz="2800" smtClean="0"/>
              <a:t>el CI és </a:t>
            </a:r>
            <a:r>
              <a:rPr lang="ca-ES" sz="2800" smtClean="0">
                <a:solidFill>
                  <a:srgbClr val="009900"/>
                </a:solidFill>
              </a:rPr>
              <a:t>singular</a:t>
            </a:r>
            <a:r>
              <a:rPr lang="ca-ES" sz="2800" smtClean="0"/>
              <a:t>: </a:t>
            </a:r>
            <a:r>
              <a:rPr lang="ca-ES" sz="2800" b="1" smtClean="0">
                <a:solidFill>
                  <a:srgbClr val="FF0000"/>
                </a:solidFill>
              </a:rPr>
              <a:t>li</a:t>
            </a:r>
          </a:p>
          <a:p>
            <a:pPr lvl="1" eaLnBrk="1" hangingPunct="1">
              <a:buFontTx/>
              <a:buNone/>
            </a:pPr>
            <a:r>
              <a:rPr lang="ca-ES" sz="2400" smtClean="0"/>
              <a:t>   </a:t>
            </a:r>
            <a:r>
              <a:rPr lang="ca-ES" sz="2400" i="1" smtClean="0"/>
              <a:t>Porto un regal </a:t>
            </a:r>
            <a:r>
              <a:rPr lang="ca-ES" sz="2400" i="1" smtClean="0">
                <a:solidFill>
                  <a:srgbClr val="FF0000"/>
                </a:solidFill>
              </a:rPr>
              <a:t>a la Maria</a:t>
            </a:r>
          </a:p>
          <a:p>
            <a:pPr lvl="1" eaLnBrk="1" hangingPunct="1">
              <a:buFontTx/>
              <a:buNone/>
            </a:pPr>
            <a:r>
              <a:rPr lang="ca-ES" sz="2400" i="1" smtClean="0">
                <a:solidFill>
                  <a:srgbClr val="FF0000"/>
                </a:solidFill>
              </a:rPr>
              <a:t>   </a:t>
            </a:r>
            <a:r>
              <a:rPr lang="ca-ES" sz="2400" i="1" smtClean="0"/>
              <a:t>Porto un regal </a:t>
            </a:r>
            <a:r>
              <a:rPr lang="ca-ES" sz="2400" i="1" smtClean="0">
                <a:solidFill>
                  <a:srgbClr val="FF0000"/>
                </a:solidFill>
              </a:rPr>
              <a:t>al Joan</a:t>
            </a:r>
            <a:endParaRPr lang="ca-ES" sz="2400" smtClean="0"/>
          </a:p>
          <a:p>
            <a:pPr eaLnBrk="1" hangingPunct="1"/>
            <a:r>
              <a:rPr lang="ca-ES" sz="2800" smtClean="0"/>
              <a:t>Si el CI és </a:t>
            </a:r>
            <a:r>
              <a:rPr lang="ca-ES" sz="2800" smtClean="0">
                <a:solidFill>
                  <a:srgbClr val="009900"/>
                </a:solidFill>
              </a:rPr>
              <a:t>plural</a:t>
            </a:r>
            <a:r>
              <a:rPr lang="ca-ES" sz="2800" smtClean="0"/>
              <a:t>: </a:t>
            </a:r>
            <a:r>
              <a:rPr lang="ca-ES" sz="2800" b="1" smtClean="0">
                <a:solidFill>
                  <a:srgbClr val="FF0000"/>
                </a:solidFill>
              </a:rPr>
              <a:t>els</a:t>
            </a:r>
          </a:p>
          <a:p>
            <a:pPr lvl="1" eaLnBrk="1" hangingPunct="1">
              <a:buFontTx/>
              <a:buNone/>
            </a:pPr>
            <a:r>
              <a:rPr lang="ca-ES" sz="2400" smtClean="0"/>
              <a:t>   </a:t>
            </a:r>
            <a:r>
              <a:rPr lang="ca-ES" sz="2400" i="1" smtClean="0"/>
              <a:t>Porto un regal </a:t>
            </a:r>
            <a:r>
              <a:rPr lang="ca-ES" sz="2400" i="1" smtClean="0">
                <a:solidFill>
                  <a:srgbClr val="FF0000"/>
                </a:solidFill>
              </a:rPr>
              <a:t>als nens</a:t>
            </a:r>
          </a:p>
          <a:p>
            <a:pPr lvl="1" eaLnBrk="1" hangingPunct="1">
              <a:buFontTx/>
              <a:buNone/>
            </a:pPr>
            <a:r>
              <a:rPr lang="ca-ES" sz="2400" i="1" smtClean="0">
                <a:solidFill>
                  <a:srgbClr val="FF0000"/>
                </a:solidFill>
              </a:rPr>
              <a:t>   </a:t>
            </a:r>
            <a:r>
              <a:rPr lang="ca-ES" sz="2400" i="1" smtClean="0"/>
              <a:t>Porto un regal </a:t>
            </a:r>
            <a:r>
              <a:rPr lang="ca-ES" sz="2400" i="1" smtClean="0">
                <a:solidFill>
                  <a:srgbClr val="FF0000"/>
                </a:solidFill>
              </a:rPr>
              <a:t>a les nenes</a:t>
            </a:r>
          </a:p>
          <a:p>
            <a:pPr lvl="1" eaLnBrk="1" hangingPunct="1">
              <a:buFontTx/>
              <a:buNone/>
            </a:pPr>
            <a:r>
              <a:rPr lang="ca-ES" sz="2400" i="1" smtClean="0">
                <a:solidFill>
                  <a:srgbClr val="FF0000"/>
                </a:solidFill>
              </a:rPr>
              <a:t>   </a:t>
            </a:r>
            <a:r>
              <a:rPr lang="ca-ES" sz="2400" i="1" smtClean="0"/>
              <a:t>Porteu un regal </a:t>
            </a:r>
            <a:r>
              <a:rPr lang="ca-ES" sz="2400" i="1" smtClean="0">
                <a:solidFill>
                  <a:srgbClr val="FF0000"/>
                </a:solidFill>
              </a:rPr>
              <a:t>a les nenes. </a:t>
            </a:r>
            <a:r>
              <a:rPr lang="ca-ES" sz="2400" i="1" smtClean="0"/>
              <a:t>Porteu</a:t>
            </a:r>
            <a:r>
              <a:rPr lang="ca-ES" sz="2400" i="1" smtClean="0">
                <a:solidFill>
                  <a:srgbClr val="FF0000"/>
                </a:solidFill>
              </a:rPr>
              <a:t>-los</a:t>
            </a:r>
            <a:r>
              <a:rPr lang="ca-ES" sz="2400" i="1" smtClean="0"/>
              <a:t> un regal</a:t>
            </a:r>
            <a:endParaRPr lang="ca-ES" sz="2400" i="1" smtClean="0">
              <a:solidFill>
                <a:srgbClr val="FF0000"/>
              </a:solidFill>
            </a:endParaRPr>
          </a:p>
          <a:p>
            <a:pPr lvl="1" eaLnBrk="1" hangingPunct="1">
              <a:buFontTx/>
              <a:buNone/>
            </a:pPr>
            <a:r>
              <a:rPr lang="ca-ES" sz="2400" i="1" smtClean="0"/>
              <a:t>   Porta un regal </a:t>
            </a:r>
            <a:r>
              <a:rPr lang="ca-ES" sz="2400" i="1" smtClean="0">
                <a:solidFill>
                  <a:srgbClr val="FF0000"/>
                </a:solidFill>
              </a:rPr>
              <a:t>a les nenes. </a:t>
            </a:r>
            <a:r>
              <a:rPr lang="ca-ES" sz="2400" i="1" smtClean="0"/>
              <a:t>Porta</a:t>
            </a:r>
            <a:r>
              <a:rPr lang="ca-ES" sz="2400" i="1" smtClean="0">
                <a:solidFill>
                  <a:srgbClr val="FF0000"/>
                </a:solidFill>
              </a:rPr>
              <a:t>’ls </a:t>
            </a:r>
            <a:r>
              <a:rPr lang="ca-ES" sz="2400" i="1" smtClean="0"/>
              <a:t>un regal</a:t>
            </a:r>
            <a:endParaRPr lang="ca-ES" sz="24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ca-ES" sz="2800" smtClean="0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Complement indirecte (CI)</a:t>
            </a:r>
          </a:p>
        </p:txBody>
      </p:sp>
      <p:sp>
        <p:nvSpPr>
          <p:cNvPr id="6149" name="AutoShape 5"/>
          <p:cNvSpPr>
            <a:spLocks/>
          </p:cNvSpPr>
          <p:nvPr/>
        </p:nvSpPr>
        <p:spPr bwMode="auto">
          <a:xfrm>
            <a:off x="5076825" y="2349500"/>
            <a:ext cx="144463" cy="935038"/>
          </a:xfrm>
          <a:prstGeom prst="rightBrace">
            <a:avLst>
              <a:gd name="adj1" fmla="val 5393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292725" y="2492375"/>
            <a:ext cx="3600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i="1">
                <a:solidFill>
                  <a:srgbClr val="FF0000"/>
                </a:solidFill>
                <a:latin typeface="Tahoma" pitchFamily="34" charset="0"/>
              </a:rPr>
              <a:t>Li</a:t>
            </a:r>
            <a:r>
              <a:rPr lang="es-ES" sz="2800" i="1">
                <a:latin typeface="Tahoma" pitchFamily="34" charset="0"/>
              </a:rPr>
              <a:t> porto un </a:t>
            </a:r>
            <a:r>
              <a:rPr lang="ca-ES" sz="2800" i="1">
                <a:latin typeface="Tahoma" pitchFamily="34" charset="0"/>
              </a:rPr>
              <a:t>regal</a:t>
            </a:r>
          </a:p>
        </p:txBody>
      </p:sp>
      <p:sp>
        <p:nvSpPr>
          <p:cNvPr id="6151" name="AutoShape 7"/>
          <p:cNvSpPr>
            <a:spLocks/>
          </p:cNvSpPr>
          <p:nvPr/>
        </p:nvSpPr>
        <p:spPr bwMode="auto">
          <a:xfrm>
            <a:off x="5003800" y="3644900"/>
            <a:ext cx="73025" cy="936625"/>
          </a:xfrm>
          <a:prstGeom prst="rightBrace">
            <a:avLst>
              <a:gd name="adj1" fmla="val 1068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076825" y="3644900"/>
            <a:ext cx="35290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400" i="1">
                <a:solidFill>
                  <a:srgbClr val="FF0000"/>
                </a:solidFill>
              </a:rPr>
              <a:t> </a:t>
            </a:r>
            <a:r>
              <a:rPr lang="ca-ES" sz="3200" i="1">
                <a:solidFill>
                  <a:srgbClr val="FF0000"/>
                </a:solidFill>
              </a:rPr>
              <a:t>Els</a:t>
            </a:r>
            <a:r>
              <a:rPr lang="ca-ES" sz="3200" i="1"/>
              <a:t> porto un regal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a-ES" sz="2400" smtClean="0"/>
              <a:t>Es substitueix per </a:t>
            </a:r>
            <a:r>
              <a:rPr lang="ca-ES" sz="2400" b="1" smtClean="0">
                <a:solidFill>
                  <a:srgbClr val="FF0000"/>
                </a:solidFill>
              </a:rPr>
              <a:t>ho</a:t>
            </a:r>
            <a:r>
              <a:rPr lang="ca-ES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ca-ES" sz="2400" smtClean="0"/>
              <a:t>Quan és un </a:t>
            </a:r>
            <a:r>
              <a:rPr lang="ca-ES" sz="2400" smtClean="0">
                <a:solidFill>
                  <a:srgbClr val="009900"/>
                </a:solidFill>
              </a:rPr>
              <a:t>SN determinat: </a:t>
            </a:r>
            <a:r>
              <a:rPr lang="ca-ES" sz="2400" b="1" smtClean="0">
                <a:solidFill>
                  <a:srgbClr val="FF0000"/>
                </a:solidFill>
              </a:rPr>
              <a:t>el, la, els, les</a:t>
            </a:r>
            <a:r>
              <a:rPr lang="ca-ES" sz="2400" smtClean="0"/>
              <a:t>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a-ES" sz="2000" i="1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En Joan està </a:t>
            </a:r>
            <a:r>
              <a:rPr lang="ca-ES" sz="2400" i="1" smtClean="0">
                <a:solidFill>
                  <a:srgbClr val="FF0000"/>
                </a:solidFill>
              </a:rPr>
              <a:t>bé</a:t>
            </a:r>
            <a:r>
              <a:rPr lang="ca-ES" sz="2400" i="1" smtClean="0"/>
              <a:t>. En Joan </a:t>
            </a:r>
            <a:r>
              <a:rPr lang="ca-ES" sz="2400" i="1" smtClean="0">
                <a:solidFill>
                  <a:srgbClr val="FF0000"/>
                </a:solidFill>
              </a:rPr>
              <a:t>ho </a:t>
            </a:r>
            <a:r>
              <a:rPr lang="ca-ES" sz="2400" i="1" smtClean="0"/>
              <a:t>està.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En Joan és </a:t>
            </a:r>
            <a:r>
              <a:rPr lang="ca-ES" sz="2400" i="1" smtClean="0">
                <a:solidFill>
                  <a:srgbClr val="FF0000"/>
                </a:solidFill>
              </a:rPr>
              <a:t>de Mallorca</a:t>
            </a:r>
            <a:r>
              <a:rPr lang="ca-ES" sz="2400" i="1" smtClean="0"/>
              <a:t>. En Joan </a:t>
            </a:r>
            <a:r>
              <a:rPr lang="ca-ES" sz="2400" i="1" smtClean="0">
                <a:solidFill>
                  <a:srgbClr val="FF0000"/>
                </a:solidFill>
              </a:rPr>
              <a:t>ho</a:t>
            </a:r>
            <a:r>
              <a:rPr lang="ca-ES" sz="2400" i="1" smtClean="0"/>
              <a:t> és.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En Joan sembla </a:t>
            </a:r>
            <a:r>
              <a:rPr lang="ca-ES" sz="2400" i="1" smtClean="0">
                <a:solidFill>
                  <a:srgbClr val="FF0000"/>
                </a:solidFill>
              </a:rPr>
              <a:t>trist</a:t>
            </a:r>
            <a:r>
              <a:rPr lang="ca-ES" sz="2400" i="1" smtClean="0"/>
              <a:t>. En Joan </a:t>
            </a:r>
            <a:r>
              <a:rPr lang="ca-ES" sz="2400" i="1" smtClean="0">
                <a:solidFill>
                  <a:srgbClr val="FF0000"/>
                </a:solidFill>
              </a:rPr>
              <a:t>ho</a:t>
            </a:r>
            <a:r>
              <a:rPr lang="ca-ES" sz="2400" i="1" smtClean="0"/>
              <a:t> sembla.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En Joan és </a:t>
            </a:r>
            <a:r>
              <a:rPr lang="ca-ES" sz="2400" i="1" smtClean="0">
                <a:solidFill>
                  <a:srgbClr val="FF0000"/>
                </a:solidFill>
              </a:rPr>
              <a:t>qui ha trucat</a:t>
            </a:r>
            <a:r>
              <a:rPr lang="ca-ES" sz="2400" i="1" smtClean="0"/>
              <a:t>. En Joan </a:t>
            </a:r>
            <a:r>
              <a:rPr lang="ca-ES" sz="2400" i="1" smtClean="0">
                <a:solidFill>
                  <a:srgbClr val="FF0000"/>
                </a:solidFill>
              </a:rPr>
              <a:t>ho</a:t>
            </a:r>
            <a:r>
              <a:rPr lang="ca-ES" sz="2400" i="1" smtClean="0"/>
              <a:t> és.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En Joan és </a:t>
            </a:r>
            <a:r>
              <a:rPr lang="ca-ES" sz="2400" i="1" smtClean="0">
                <a:solidFill>
                  <a:srgbClr val="FF0000"/>
                </a:solidFill>
              </a:rPr>
              <a:t>el noi més simpàtic</a:t>
            </a:r>
            <a:r>
              <a:rPr lang="ca-ES" sz="2400" i="1" smtClean="0"/>
              <a:t>. En Joan </a:t>
            </a:r>
            <a:r>
              <a:rPr lang="ca-ES" sz="2400" i="1" smtClean="0">
                <a:solidFill>
                  <a:srgbClr val="FF0000"/>
                </a:solidFill>
              </a:rPr>
              <a:t>l’</a:t>
            </a:r>
            <a:r>
              <a:rPr lang="ca-ES" sz="2400" i="1" smtClean="0"/>
              <a:t>és.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Les teves amigues són </a:t>
            </a:r>
            <a:r>
              <a:rPr lang="ca-ES" sz="2400" i="1" smtClean="0">
                <a:solidFill>
                  <a:srgbClr val="FF0000"/>
                </a:solidFill>
              </a:rPr>
              <a:t>les noies més divertides</a:t>
            </a:r>
            <a:r>
              <a:rPr lang="ca-ES" sz="2400" i="1" smtClean="0"/>
              <a:t>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a-ES" sz="2400" i="1" smtClean="0"/>
              <a:t>	Les teves amigues </a:t>
            </a:r>
            <a:r>
              <a:rPr lang="ca-ES" sz="2400" i="1" smtClean="0">
                <a:solidFill>
                  <a:srgbClr val="FF0000"/>
                </a:solidFill>
              </a:rPr>
              <a:t>les</a:t>
            </a:r>
            <a:r>
              <a:rPr lang="ca-ES" sz="2400" i="1" smtClean="0"/>
              <a:t> són.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Atribut (At)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mtClean="0"/>
              <a:t>Se substitueix per </a:t>
            </a:r>
            <a:r>
              <a:rPr lang="ca-ES" b="1" smtClean="0">
                <a:solidFill>
                  <a:srgbClr val="FF0000"/>
                </a:solidFill>
              </a:rPr>
              <a:t>hi.</a:t>
            </a:r>
          </a:p>
          <a:p>
            <a:pPr eaLnBrk="1" hangingPunct="1"/>
            <a:r>
              <a:rPr lang="ca-ES" smtClean="0"/>
              <a:t>Quan el verb és </a:t>
            </a:r>
            <a:r>
              <a:rPr lang="ca-ES" smtClean="0">
                <a:solidFill>
                  <a:srgbClr val="009900"/>
                </a:solidFill>
              </a:rPr>
              <a:t>fer-se, dir-se, nomenar o elegir</a:t>
            </a:r>
            <a:r>
              <a:rPr lang="ca-ES" smtClean="0"/>
              <a:t>: </a:t>
            </a:r>
            <a:r>
              <a:rPr lang="ca-ES" b="1" smtClean="0">
                <a:solidFill>
                  <a:srgbClr val="FF0000"/>
                </a:solidFill>
              </a:rPr>
              <a:t>en</a:t>
            </a:r>
            <a:r>
              <a:rPr lang="ca-ES" smtClean="0">
                <a:solidFill>
                  <a:srgbClr val="FF0000"/>
                </a:solidFill>
              </a:rPr>
              <a:t>.</a:t>
            </a:r>
            <a:endParaRPr lang="ca-ES" b="1" smtClean="0">
              <a:solidFill>
                <a:srgbClr val="FF0000"/>
              </a:solidFill>
            </a:endParaRPr>
          </a:p>
          <a:p>
            <a:pPr lvl="1" eaLnBrk="1" hangingPunct="1">
              <a:buFontTx/>
              <a:buNone/>
            </a:pPr>
            <a:endParaRPr lang="ca-ES" i="1" smtClean="0"/>
          </a:p>
          <a:p>
            <a:pPr lvl="1" eaLnBrk="1" hangingPunct="1">
              <a:buFontTx/>
              <a:buNone/>
            </a:pPr>
            <a:r>
              <a:rPr lang="ca-ES" i="1" smtClean="0"/>
              <a:t>Les nenes dormen </a:t>
            </a:r>
            <a:r>
              <a:rPr lang="ca-ES" i="1" smtClean="0">
                <a:solidFill>
                  <a:srgbClr val="FF0000"/>
                </a:solidFill>
              </a:rPr>
              <a:t>tranquil·les</a:t>
            </a:r>
            <a:r>
              <a:rPr lang="ca-ES" i="1" smtClean="0"/>
              <a:t>. Les nenes </a:t>
            </a:r>
            <a:r>
              <a:rPr lang="ca-ES" i="1" smtClean="0">
                <a:solidFill>
                  <a:srgbClr val="FF0000"/>
                </a:solidFill>
              </a:rPr>
              <a:t>hi </a:t>
            </a:r>
            <a:r>
              <a:rPr lang="ca-ES" i="1" smtClean="0"/>
              <a:t>dormen.</a:t>
            </a:r>
          </a:p>
          <a:p>
            <a:pPr eaLnBrk="1" hangingPunct="1">
              <a:buFontTx/>
              <a:buNone/>
            </a:pPr>
            <a:r>
              <a:rPr lang="ca-ES" sz="2800" i="1" smtClean="0"/>
              <a:t>    Jo em dic </a:t>
            </a:r>
            <a:r>
              <a:rPr lang="ca-ES" sz="2800" i="1" smtClean="0">
                <a:solidFill>
                  <a:srgbClr val="FF0000"/>
                </a:solidFill>
              </a:rPr>
              <a:t>Maria</a:t>
            </a:r>
            <a:r>
              <a:rPr lang="ca-ES" sz="2800" i="1" smtClean="0"/>
              <a:t> i la meva àvia també se’</a:t>
            </a:r>
            <a:r>
              <a:rPr lang="ca-ES" sz="2800" i="1" smtClean="0">
                <a:solidFill>
                  <a:srgbClr val="FF0000"/>
                </a:solidFill>
              </a:rPr>
              <a:t>n</a:t>
            </a:r>
            <a:r>
              <a:rPr lang="ca-ES" sz="2800" i="1" smtClean="0"/>
              <a:t> diu</a:t>
            </a:r>
            <a:r>
              <a:rPr lang="ca-ES" sz="2800" smtClean="0"/>
              <a:t>.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Complement predicatiu (C Pred)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mtClean="0"/>
              <a:t>Els CC </a:t>
            </a:r>
            <a:r>
              <a:rPr lang="ca-ES" smtClean="0">
                <a:solidFill>
                  <a:srgbClr val="009900"/>
                </a:solidFill>
              </a:rPr>
              <a:t>introduïts per la preposició </a:t>
            </a:r>
            <a:r>
              <a:rPr lang="ca-ES" b="1" smtClean="0">
                <a:solidFill>
                  <a:srgbClr val="009900"/>
                </a:solidFill>
              </a:rPr>
              <a:t>de</a:t>
            </a:r>
            <a:r>
              <a:rPr lang="ca-ES" smtClean="0">
                <a:solidFill>
                  <a:srgbClr val="009900"/>
                </a:solidFill>
              </a:rPr>
              <a:t> </a:t>
            </a:r>
            <a:r>
              <a:rPr lang="ca-ES" smtClean="0"/>
              <a:t>se substitueixen per </a:t>
            </a:r>
            <a:r>
              <a:rPr lang="ca-ES" b="1" smtClean="0">
                <a:solidFill>
                  <a:srgbClr val="FF0000"/>
                </a:solidFill>
              </a:rPr>
              <a:t>en</a:t>
            </a:r>
            <a:r>
              <a:rPr lang="ca-ES" smtClean="0"/>
              <a:t>.</a:t>
            </a:r>
          </a:p>
          <a:p>
            <a:pPr lvl="1" eaLnBrk="1" hangingPunct="1">
              <a:buFontTx/>
              <a:buNone/>
            </a:pPr>
            <a:r>
              <a:rPr lang="ca-ES" smtClean="0"/>
              <a:t>   </a:t>
            </a:r>
            <a:r>
              <a:rPr lang="ca-ES" i="1" smtClean="0"/>
              <a:t>Vinc </a:t>
            </a:r>
            <a:r>
              <a:rPr lang="ca-ES" i="1" smtClean="0">
                <a:solidFill>
                  <a:srgbClr val="FF0000"/>
                </a:solidFill>
              </a:rPr>
              <a:t>de París</a:t>
            </a:r>
            <a:r>
              <a:rPr lang="ca-ES" i="1" smtClean="0"/>
              <a:t>. </a:t>
            </a:r>
            <a:r>
              <a:rPr lang="ca-ES" i="1" smtClean="0">
                <a:solidFill>
                  <a:srgbClr val="FF0000"/>
                </a:solidFill>
              </a:rPr>
              <a:t>En</a:t>
            </a:r>
            <a:r>
              <a:rPr lang="ca-ES" i="1" smtClean="0"/>
              <a:t> vinc</a:t>
            </a:r>
            <a:r>
              <a:rPr lang="ca-ES" smtClean="0"/>
              <a:t>.</a:t>
            </a:r>
          </a:p>
          <a:p>
            <a:pPr eaLnBrk="1" hangingPunct="1">
              <a:buFontTx/>
              <a:buNone/>
            </a:pPr>
            <a:endParaRPr lang="ca-ES" smtClean="0"/>
          </a:p>
          <a:p>
            <a:pPr eaLnBrk="1" hangingPunct="1"/>
            <a:r>
              <a:rPr lang="ca-ES" smtClean="0"/>
              <a:t>Tots </a:t>
            </a:r>
            <a:r>
              <a:rPr lang="ca-ES" smtClean="0">
                <a:solidFill>
                  <a:srgbClr val="009900"/>
                </a:solidFill>
              </a:rPr>
              <a:t>els altres</a:t>
            </a:r>
            <a:r>
              <a:rPr lang="ca-ES" smtClean="0"/>
              <a:t> CC se substitueixen per </a:t>
            </a:r>
            <a:r>
              <a:rPr lang="ca-ES" b="1" smtClean="0">
                <a:solidFill>
                  <a:srgbClr val="FF0000"/>
                </a:solidFill>
              </a:rPr>
              <a:t>hi</a:t>
            </a:r>
            <a:r>
              <a:rPr lang="ca-ES" smtClean="0"/>
              <a:t>.</a:t>
            </a:r>
          </a:p>
          <a:p>
            <a:pPr eaLnBrk="1" hangingPunct="1">
              <a:buFontTx/>
              <a:buNone/>
            </a:pPr>
            <a:r>
              <a:rPr lang="ca-ES" smtClean="0"/>
              <a:t>   Vaig </a:t>
            </a:r>
            <a:r>
              <a:rPr lang="ca-ES" smtClean="0">
                <a:solidFill>
                  <a:srgbClr val="FF0000"/>
                </a:solidFill>
              </a:rPr>
              <a:t>al mercat</a:t>
            </a:r>
            <a:r>
              <a:rPr lang="ca-ES" smtClean="0"/>
              <a:t>. </a:t>
            </a:r>
            <a:r>
              <a:rPr lang="ca-ES" smtClean="0">
                <a:solidFill>
                  <a:srgbClr val="FF0000"/>
                </a:solidFill>
              </a:rPr>
              <a:t>Hi</a:t>
            </a:r>
            <a:r>
              <a:rPr lang="ca-ES" smtClean="0"/>
              <a:t> vaig.</a:t>
            </a:r>
          </a:p>
          <a:p>
            <a:pPr lvl="1" eaLnBrk="1" hangingPunct="1">
              <a:buFontTx/>
              <a:buNone/>
            </a:pPr>
            <a:r>
              <a:rPr lang="ca-ES" smtClean="0"/>
              <a:t>   Camino </a:t>
            </a:r>
            <a:r>
              <a:rPr lang="ca-ES" smtClean="0">
                <a:solidFill>
                  <a:srgbClr val="FF0000"/>
                </a:solidFill>
              </a:rPr>
              <a:t>lentament</a:t>
            </a:r>
            <a:r>
              <a:rPr lang="ca-ES" smtClean="0"/>
              <a:t>. </a:t>
            </a:r>
            <a:r>
              <a:rPr lang="ca-ES" smtClean="0">
                <a:solidFill>
                  <a:srgbClr val="FF0000"/>
                </a:solidFill>
              </a:rPr>
              <a:t>Hi</a:t>
            </a:r>
            <a:r>
              <a:rPr lang="ca-ES" smtClean="0"/>
              <a:t> camino.</a:t>
            </a:r>
          </a:p>
          <a:p>
            <a:pPr eaLnBrk="1" hangingPunct="1">
              <a:buFontTx/>
              <a:buNone/>
            </a:pPr>
            <a:endParaRPr lang="ca-ES" smtClean="0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Complement circumstancial (CC)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a-E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mtClean="0"/>
              <a:t>Si estan introduïts per la preposició </a:t>
            </a:r>
            <a:r>
              <a:rPr lang="ca-ES" smtClean="0">
                <a:solidFill>
                  <a:srgbClr val="009900"/>
                </a:solidFill>
              </a:rPr>
              <a:t>de</a:t>
            </a:r>
            <a:r>
              <a:rPr lang="ca-ES" smtClean="0"/>
              <a:t> se substitueixen per </a:t>
            </a:r>
            <a:r>
              <a:rPr lang="ca-ES" b="1" smtClean="0">
                <a:solidFill>
                  <a:srgbClr val="FF0000"/>
                </a:solidFill>
              </a:rPr>
              <a:t>en.</a:t>
            </a:r>
          </a:p>
          <a:p>
            <a:pPr lvl="2" eaLnBrk="1" hangingPunct="1">
              <a:buFontTx/>
              <a:buNone/>
            </a:pPr>
            <a:r>
              <a:rPr lang="ca-ES" i="1" smtClean="0"/>
              <a:t>M’ adono </a:t>
            </a:r>
            <a:r>
              <a:rPr lang="ca-ES" i="1" smtClean="0">
                <a:solidFill>
                  <a:srgbClr val="FF0000"/>
                </a:solidFill>
              </a:rPr>
              <a:t>del seu mal humor</a:t>
            </a:r>
            <a:r>
              <a:rPr lang="ca-ES" i="1" smtClean="0"/>
              <a:t>.</a:t>
            </a:r>
          </a:p>
          <a:p>
            <a:pPr lvl="2" eaLnBrk="1" hangingPunct="1">
              <a:buFontTx/>
              <a:buNone/>
            </a:pPr>
            <a:r>
              <a:rPr lang="ca-ES" i="1" smtClean="0"/>
              <a:t>M’adono </a:t>
            </a:r>
            <a:r>
              <a:rPr lang="ca-ES" i="1" smtClean="0">
                <a:solidFill>
                  <a:srgbClr val="FF0000"/>
                </a:solidFill>
              </a:rPr>
              <a:t>que no té bona cara.</a:t>
            </a:r>
          </a:p>
          <a:p>
            <a:pPr lvl="1" eaLnBrk="1" hangingPunct="1"/>
            <a:r>
              <a:rPr lang="ca-ES" smtClean="0"/>
              <a:t>Els introduïts per qualsevol </a:t>
            </a:r>
            <a:r>
              <a:rPr lang="ca-ES" smtClean="0">
                <a:solidFill>
                  <a:srgbClr val="009900"/>
                </a:solidFill>
              </a:rPr>
              <a:t>altra preposició</a:t>
            </a:r>
            <a:r>
              <a:rPr lang="ca-ES" smtClean="0"/>
              <a:t> se substitueixen per </a:t>
            </a:r>
            <a:r>
              <a:rPr lang="ca-ES" b="1" smtClean="0">
                <a:solidFill>
                  <a:srgbClr val="FF0000"/>
                </a:solidFill>
              </a:rPr>
              <a:t>hi</a:t>
            </a:r>
            <a:r>
              <a:rPr lang="ca-ES" smtClean="0"/>
              <a:t>.</a:t>
            </a:r>
          </a:p>
          <a:p>
            <a:pPr lvl="2" eaLnBrk="1" hangingPunct="1">
              <a:buFontTx/>
              <a:buNone/>
            </a:pPr>
            <a:r>
              <a:rPr lang="ca-ES" sz="2000" i="1" smtClean="0"/>
              <a:t>M’he acostumat </a:t>
            </a:r>
            <a:r>
              <a:rPr lang="ca-ES" sz="2000" i="1" smtClean="0">
                <a:solidFill>
                  <a:srgbClr val="FF0000"/>
                </a:solidFill>
              </a:rPr>
              <a:t>a les seves manies</a:t>
            </a:r>
          </a:p>
          <a:p>
            <a:pPr lvl="2" eaLnBrk="1" hangingPunct="1">
              <a:buFontTx/>
              <a:buNone/>
            </a:pPr>
            <a:r>
              <a:rPr lang="ca-ES" sz="2000" i="1" smtClean="0"/>
              <a:t>M’he acostumat </a:t>
            </a:r>
            <a:r>
              <a:rPr lang="ca-ES" sz="2000" i="1" smtClean="0">
                <a:solidFill>
                  <a:srgbClr val="FF0000"/>
                </a:solidFill>
              </a:rPr>
              <a:t>que no vulgui sortir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468313" y="260350"/>
            <a:ext cx="8280400" cy="1152525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4000">
                <a:solidFill>
                  <a:schemeClr val="bg1"/>
                </a:solidFill>
              </a:rPr>
              <a:t>Complement de règim verbal (CRV)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940425" y="2924175"/>
            <a:ext cx="2241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2800" i="1"/>
              <a:t>Me </a:t>
            </a:r>
            <a:r>
              <a:rPr lang="ca-ES" sz="2800" i="1">
                <a:solidFill>
                  <a:srgbClr val="FF0000"/>
                </a:solidFill>
              </a:rPr>
              <a:t>n’</a:t>
            </a:r>
            <a:r>
              <a:rPr lang="ca-ES" sz="2800" i="1"/>
              <a:t>adono</a:t>
            </a:r>
          </a:p>
        </p:txBody>
      </p:sp>
      <p:sp>
        <p:nvSpPr>
          <p:cNvPr id="10246" name="AutoShape 6"/>
          <p:cNvSpPr>
            <a:spLocks/>
          </p:cNvSpPr>
          <p:nvPr/>
        </p:nvSpPr>
        <p:spPr bwMode="auto">
          <a:xfrm>
            <a:off x="5724525" y="2781300"/>
            <a:ext cx="71438" cy="792163"/>
          </a:xfrm>
          <a:prstGeom prst="rightBrace">
            <a:avLst>
              <a:gd name="adj1" fmla="val 9240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/>
          </a:p>
        </p:txBody>
      </p:sp>
      <p:sp>
        <p:nvSpPr>
          <p:cNvPr id="10247" name="AutoShape 8"/>
          <p:cNvSpPr>
            <a:spLocks/>
          </p:cNvSpPr>
          <p:nvPr/>
        </p:nvSpPr>
        <p:spPr bwMode="auto">
          <a:xfrm>
            <a:off x="5724525" y="4508500"/>
            <a:ext cx="73025" cy="647700"/>
          </a:xfrm>
          <a:prstGeom prst="rightBrace">
            <a:avLst>
              <a:gd name="adj1" fmla="val 7391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/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6011863" y="4652963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400" i="1"/>
              <a:t>M’</a:t>
            </a:r>
            <a:r>
              <a:rPr lang="ca-ES" sz="2400" i="1">
                <a:solidFill>
                  <a:srgbClr val="FF0000"/>
                </a:solidFill>
              </a:rPr>
              <a:t>hi</a:t>
            </a:r>
            <a:r>
              <a:rPr lang="ca-ES" sz="2400" i="1"/>
              <a:t> he acostumat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566</Words>
  <Application>Microsoft Office PowerPoint</Application>
  <PresentationFormat>Presentación en pantalla (4:3)</PresentationFormat>
  <Paragraphs>118</Paragraphs>
  <Slides>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Tahoma</vt:lpstr>
      <vt:lpstr>Diseño predeterminado</vt:lpstr>
      <vt:lpstr>Diapositiva 1</vt:lpstr>
      <vt:lpstr>Diapositiva 2</vt:lpstr>
      <vt:lpstr>Formes pronominals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</dc:creator>
  <cp:lastModifiedBy>Cristina</cp:lastModifiedBy>
  <cp:revision>20</cp:revision>
  <dcterms:created xsi:type="dcterms:W3CDTF">2011-02-17T17:42:57Z</dcterms:created>
  <dcterms:modified xsi:type="dcterms:W3CDTF">2016-03-06T22:45:02Z</dcterms:modified>
</cp:coreProperties>
</file>