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7" r:id="rId5"/>
    <p:sldId id="259" r:id="rId6"/>
    <p:sldId id="260" r:id="rId7"/>
    <p:sldId id="269" r:id="rId8"/>
    <p:sldId id="261" r:id="rId9"/>
    <p:sldId id="262" r:id="rId10"/>
    <p:sldId id="263" r:id="rId11"/>
    <p:sldId id="264" r:id="rId12"/>
    <p:sldId id="265" r:id="rId13"/>
    <p:sldId id="268"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9" autoAdjust="0"/>
    <p:restoredTop sz="94660"/>
  </p:normalViewPr>
  <p:slideViewPr>
    <p:cSldViewPr>
      <p:cViewPr varScale="1">
        <p:scale>
          <a:sx n="74" d="100"/>
          <a:sy n="74" d="100"/>
        </p:scale>
        <p:origin x="-1032"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B89D8868-F32A-40D0-A8C0-67661B6115CC}" type="datetimeFigureOut">
              <a:rPr lang="es-ES" smtClean="0"/>
              <a:pPr/>
              <a:t>09/05/2013</a:t>
            </a:fld>
            <a:endParaRPr lang="es-ES"/>
          </a:p>
        </p:txBody>
      </p:sp>
      <p:sp>
        <p:nvSpPr>
          <p:cNvPr id="17" name="16 Marcador de pie de página"/>
          <p:cNvSpPr>
            <a:spLocks noGrp="1"/>
          </p:cNvSpPr>
          <p:nvPr>
            <p:ph type="ftr" sz="quarter" idx="11"/>
          </p:nvPr>
        </p:nvSpPr>
        <p:spPr>
          <a:xfrm>
            <a:off x="5410200" y="4205288"/>
            <a:ext cx="1295400" cy="457200"/>
          </a:xfrm>
        </p:spPr>
        <p:txBody>
          <a:bodyPr/>
          <a:lstStyle/>
          <a:p>
            <a:endParaRPr lang="es-ES"/>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D81AED2-062F-4C4F-A4FC-2736ED07956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B89D8868-F32A-40D0-A8C0-67661B6115CC}" type="datetimeFigureOut">
              <a:rPr lang="es-ES" smtClean="0"/>
              <a:pPr/>
              <a:t>09/05/2013</a:t>
            </a:fld>
            <a:endParaRPr lang="es-ES"/>
          </a:p>
        </p:txBody>
      </p:sp>
      <p:sp>
        <p:nvSpPr>
          <p:cNvPr id="27" name="26 Marcador de número de diapositiva"/>
          <p:cNvSpPr>
            <a:spLocks noGrp="1"/>
          </p:cNvSpPr>
          <p:nvPr>
            <p:ph type="sldNum" sz="quarter" idx="11"/>
          </p:nvPr>
        </p:nvSpPr>
        <p:spPr/>
        <p:txBody>
          <a:bodyPr rtlCol="0"/>
          <a:lstStyle/>
          <a:p>
            <a:fld id="{2D81AED2-062F-4C4F-A4FC-2736ED07956E}" type="slidenum">
              <a:rPr lang="es-ES" smtClean="0"/>
              <a:pPr/>
              <a:t>‹Nº›</a:t>
            </a:fld>
            <a:endParaRPr lang="es-ES"/>
          </a:p>
        </p:txBody>
      </p:sp>
      <p:sp>
        <p:nvSpPr>
          <p:cNvPr id="28" name="2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B89D8868-F32A-40D0-A8C0-67661B6115CC}" type="datetimeFigureOut">
              <a:rPr lang="es-ES" smtClean="0"/>
              <a:pPr/>
              <a:t>09/05/2013</a:t>
            </a:fld>
            <a:endParaRPr lang="es-ES"/>
          </a:p>
        </p:txBody>
      </p:sp>
      <p:sp>
        <p:nvSpPr>
          <p:cNvPr id="4" name="3 Marcador de pie de página"/>
          <p:cNvSpPr>
            <a:spLocks noGrp="1"/>
          </p:cNvSpPr>
          <p:nvPr>
            <p:ph type="ftr" sz="quarter" idx="11"/>
          </p:nvPr>
        </p:nvSpPr>
        <p:spPr>
          <a:xfrm>
            <a:off x="5257800" y="612648"/>
            <a:ext cx="1325880" cy="457200"/>
          </a:xfrm>
        </p:spPr>
        <p:txBody>
          <a:bodyPr/>
          <a:lstStyle/>
          <a:p>
            <a:endParaRPr lang="es-ES"/>
          </a:p>
        </p:txBody>
      </p:sp>
      <p:sp>
        <p:nvSpPr>
          <p:cNvPr id="5" name="4 Marcador de número de diapositiva"/>
          <p:cNvSpPr>
            <a:spLocks noGrp="1"/>
          </p:cNvSpPr>
          <p:nvPr>
            <p:ph type="sldNum" sz="quarter" idx="12"/>
          </p:nvPr>
        </p:nvSpPr>
        <p:spPr>
          <a:xfrm>
            <a:off x="8174736" y="2272"/>
            <a:ext cx="762000" cy="365760"/>
          </a:xfrm>
        </p:spPr>
        <p:txBody>
          <a:bodyPr/>
          <a:lstStyle/>
          <a:p>
            <a:fld id="{2D81AED2-062F-4C4F-A4FC-2736ED07956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89D8868-F32A-40D0-A8C0-67661B6115CC}" type="datetimeFigureOut">
              <a:rPr lang="es-ES" smtClean="0"/>
              <a:pPr/>
              <a:t>09/05/2013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D81AED2-062F-4C4F-A4FC-2736ED07956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89D8868-F32A-40D0-A8C0-67661B6115CC}" type="datetimeFigureOut">
              <a:rPr lang="es-ES" smtClean="0"/>
              <a:pPr/>
              <a:t>09/05/2013</a:t>
            </a:fld>
            <a:endParaRPr lang="es-ES"/>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ES"/>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D81AED2-062F-4C4F-A4FC-2736ED07956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7200" y="1340769"/>
            <a:ext cx="8458200" cy="2531144"/>
          </a:xfrm>
        </p:spPr>
        <p:txBody>
          <a:bodyPr>
            <a:normAutofit/>
          </a:bodyPr>
          <a:lstStyle/>
          <a:p>
            <a:pPr algn="ctr"/>
            <a:r>
              <a:rPr lang="es-ES" sz="7000" dirty="0" smtClean="0"/>
              <a:t>DRAMES RURALS:</a:t>
            </a:r>
            <a:br>
              <a:rPr lang="es-ES" sz="7000" dirty="0" smtClean="0"/>
            </a:br>
            <a:r>
              <a:rPr lang="es-ES" sz="7000" u="sng" dirty="0" smtClean="0">
                <a:effectLst>
                  <a:outerShdw blurRad="38100" dist="38100" dir="2700000" algn="tl">
                    <a:srgbClr val="000000">
                      <a:alpha val="43137"/>
                    </a:srgbClr>
                  </a:outerShdw>
                </a:effectLst>
              </a:rPr>
              <a:t>PARRICIDI</a:t>
            </a:r>
            <a:endParaRPr lang="es-ES" sz="7000" u="sng" dirty="0">
              <a:effectLst>
                <a:outerShdw blurRad="38100" dist="38100" dir="2700000" algn="tl">
                  <a:srgbClr val="000000">
                    <a:alpha val="43137"/>
                  </a:srgbClr>
                </a:outerShdw>
              </a:effectLst>
            </a:endParaRPr>
          </a:p>
        </p:txBody>
      </p:sp>
      <p:sp>
        <p:nvSpPr>
          <p:cNvPr id="4" name="3 Subtítulo"/>
          <p:cNvSpPr>
            <a:spLocks noGrp="1"/>
          </p:cNvSpPr>
          <p:nvPr>
            <p:ph type="subTitle" idx="1"/>
          </p:nvPr>
        </p:nvSpPr>
        <p:spPr>
          <a:xfrm>
            <a:off x="3347864" y="4725144"/>
            <a:ext cx="4953000" cy="1752600"/>
          </a:xfrm>
        </p:spPr>
        <p:txBody>
          <a:bodyPr>
            <a:normAutofit/>
          </a:bodyPr>
          <a:lstStyle/>
          <a:p>
            <a:pPr algn="r"/>
            <a:r>
              <a:rPr lang="es-ES" dirty="0" smtClean="0"/>
              <a:t>Nuria Crespo </a:t>
            </a:r>
            <a:r>
              <a:rPr lang="es-ES" dirty="0" err="1" smtClean="0"/>
              <a:t>Peribañez</a:t>
            </a:r>
            <a:endParaRPr lang="es-ES" dirty="0" smtClean="0"/>
          </a:p>
          <a:p>
            <a:pPr algn="r"/>
            <a:r>
              <a:rPr lang="es-ES" dirty="0" smtClean="0"/>
              <a:t>Marina Muñoz Bellido</a:t>
            </a:r>
          </a:p>
          <a:p>
            <a:pPr algn="r"/>
            <a:r>
              <a:rPr lang="es-ES" dirty="0" smtClean="0"/>
              <a:t>2n </a:t>
            </a:r>
            <a:r>
              <a:rPr lang="es-ES" dirty="0" err="1" smtClean="0"/>
              <a:t>Batx</a:t>
            </a:r>
            <a:r>
              <a:rPr lang="es-ES" dirty="0" smtClean="0"/>
              <a:t>. A</a:t>
            </a:r>
            <a:endParaRPr lang="es-ES" dirty="0"/>
          </a:p>
        </p:txBody>
      </p:sp>
    </p:spTree>
    <p:extLst>
      <p:ext uri="{BB962C8B-B14F-4D97-AF65-F5344CB8AC3E}">
        <p14:creationId xmlns="" xmlns:p14="http://schemas.microsoft.com/office/powerpoint/2010/main" val="405739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24744"/>
            <a:ext cx="8229600" cy="1066800"/>
          </a:xfrm>
        </p:spPr>
        <p:txBody>
          <a:bodyPr/>
          <a:lstStyle/>
          <a:p>
            <a:pPr algn="ctr"/>
            <a:r>
              <a:rPr lang="es-ES" b="1" u="sng" dirty="0" smtClean="0">
                <a:effectLst>
                  <a:outerShdw blurRad="38100" dist="38100" dir="2700000" algn="tl">
                    <a:srgbClr val="000000">
                      <a:alpha val="43137"/>
                    </a:srgbClr>
                  </a:outerShdw>
                </a:effectLst>
              </a:rPr>
              <a:t>LÈXIC</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467544" y="2132856"/>
            <a:ext cx="8229600" cy="4325112"/>
          </a:xfrm>
        </p:spPr>
        <p:txBody>
          <a:bodyPr>
            <a:noAutofit/>
          </a:bodyPr>
          <a:lstStyle/>
          <a:p>
            <a:pPr algn="just">
              <a:buClr>
                <a:srgbClr val="002060"/>
              </a:buClr>
            </a:pPr>
            <a:r>
              <a:rPr lang="ca-ES" sz="2400" b="1" u="sng" dirty="0" smtClean="0"/>
              <a:t>Parricidi</a:t>
            </a:r>
            <a:r>
              <a:rPr lang="ca-ES" sz="2400" dirty="0" smtClean="0"/>
              <a:t>: Crim de matar un ascendent, un descendent o el cònjuge.</a:t>
            </a:r>
          </a:p>
          <a:p>
            <a:pPr algn="just">
              <a:buClr>
                <a:srgbClr val="002060"/>
              </a:buClr>
            </a:pPr>
            <a:endParaRPr lang="ca-ES" sz="2400" dirty="0" smtClean="0"/>
          </a:p>
          <a:p>
            <a:pPr algn="just">
              <a:buClr>
                <a:srgbClr val="002060"/>
              </a:buClr>
            </a:pPr>
            <a:r>
              <a:rPr lang="ca-ES" sz="2400" b="1" u="sng" dirty="0" smtClean="0"/>
              <a:t>Mos de ferro</a:t>
            </a:r>
            <a:r>
              <a:rPr lang="ca-ES" sz="2400" dirty="0" smtClean="0"/>
              <a:t>: És la part de la brida que s'introdueix a la boca del cavall per a dirigir-li. </a:t>
            </a:r>
          </a:p>
          <a:p>
            <a:pPr algn="just">
              <a:buClr>
                <a:srgbClr val="002060"/>
              </a:buClr>
            </a:pPr>
            <a:endParaRPr lang="ca-ES" sz="2400" dirty="0" smtClean="0"/>
          </a:p>
          <a:p>
            <a:pPr algn="just">
              <a:buClr>
                <a:srgbClr val="002060"/>
              </a:buClr>
            </a:pPr>
            <a:r>
              <a:rPr lang="ca-ES" sz="2400" b="1" u="sng" dirty="0" smtClean="0"/>
              <a:t>Espinguet: </a:t>
            </a:r>
            <a:r>
              <a:rPr lang="ca-ES" sz="2400" dirty="0" smtClean="0"/>
              <a:t>Crit o so agut i estrident.</a:t>
            </a:r>
          </a:p>
          <a:p>
            <a:pPr algn="just">
              <a:buClr>
                <a:srgbClr val="002060"/>
              </a:buClr>
            </a:pPr>
            <a:endParaRPr lang="ca-ES" sz="2400" dirty="0" smtClean="0"/>
          </a:p>
          <a:p>
            <a:pPr algn="just">
              <a:buClr>
                <a:srgbClr val="002060"/>
              </a:buClr>
            </a:pPr>
            <a:r>
              <a:rPr lang="ca-ES" sz="2400" b="1" u="sng" dirty="0" smtClean="0"/>
              <a:t>Vergassada</a:t>
            </a:r>
            <a:r>
              <a:rPr lang="ca-ES" sz="2400" dirty="0" smtClean="0"/>
              <a:t>: Cop de verga o vara.</a:t>
            </a:r>
          </a:p>
          <a:p>
            <a:endParaRPr lang="es-ES" sz="2400" dirty="0"/>
          </a:p>
        </p:txBody>
      </p:sp>
    </p:spTree>
    <p:extLst>
      <p:ext uri="{BB962C8B-B14F-4D97-AF65-F5344CB8AC3E}">
        <p14:creationId xmlns="" xmlns:p14="http://schemas.microsoft.com/office/powerpoint/2010/main" val="3616144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LÈXIC</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lstStyle/>
          <a:p>
            <a:pPr algn="just">
              <a:buClr>
                <a:srgbClr val="002060"/>
              </a:buClr>
            </a:pPr>
            <a:r>
              <a:rPr lang="ca-ES" sz="2400" b="1" u="sng" dirty="0" smtClean="0"/>
              <a:t>Soc</a:t>
            </a:r>
            <a:r>
              <a:rPr lang="ca-ES" sz="2400" dirty="0" smtClean="0"/>
              <a:t>: Tros del tronc de l’arbre. </a:t>
            </a:r>
          </a:p>
          <a:p>
            <a:pPr algn="just"/>
            <a:endParaRPr lang="ca-ES" sz="2400" dirty="0" smtClean="0"/>
          </a:p>
          <a:p>
            <a:pPr algn="just">
              <a:buClr>
                <a:srgbClr val="002060"/>
              </a:buClr>
            </a:pPr>
            <a:r>
              <a:rPr lang="ca-ES" sz="2400" b="1" u="sng" dirty="0" smtClean="0"/>
              <a:t>Gebrar</a:t>
            </a:r>
            <a:r>
              <a:rPr lang="ca-ES" sz="2400" dirty="0" smtClean="0"/>
              <a:t>: Gelar; enfredorir intensament.</a:t>
            </a:r>
          </a:p>
          <a:p>
            <a:pPr marL="109728" indent="0" algn="just">
              <a:buNone/>
            </a:pPr>
            <a:endParaRPr lang="ca-ES" sz="2400" dirty="0" smtClean="0"/>
          </a:p>
          <a:p>
            <a:pPr algn="just">
              <a:buClr>
                <a:srgbClr val="002060"/>
              </a:buClr>
            </a:pPr>
            <a:r>
              <a:rPr lang="ca-ES" sz="2400" b="1" u="sng" dirty="0" smtClean="0"/>
              <a:t>Borrissol</a:t>
            </a:r>
            <a:r>
              <a:rPr lang="ca-ES" sz="2400" dirty="0" smtClean="0"/>
              <a:t>: Pelussa que fan la llana, el cotó i altres matèries tèxtils.</a:t>
            </a:r>
          </a:p>
          <a:p>
            <a:pPr algn="just"/>
            <a:endParaRPr lang="ca-ES" sz="2400" dirty="0" smtClean="0"/>
          </a:p>
          <a:p>
            <a:pPr algn="just">
              <a:buClr>
                <a:srgbClr val="002060"/>
              </a:buClr>
            </a:pPr>
            <a:r>
              <a:rPr lang="ca-ES" sz="2400" b="1" u="sng" dirty="0" smtClean="0"/>
              <a:t>Manyaga</a:t>
            </a:r>
            <a:r>
              <a:rPr lang="ca-ES" sz="2400" dirty="0" smtClean="0"/>
              <a:t>: Carícia. Contacte suau. </a:t>
            </a:r>
          </a:p>
          <a:p>
            <a:pPr algn="just"/>
            <a:endParaRPr lang="es-ES" sz="2400" dirty="0" smtClean="0"/>
          </a:p>
          <a:p>
            <a:endParaRPr lang="es-ES" dirty="0"/>
          </a:p>
        </p:txBody>
      </p:sp>
    </p:spTree>
    <p:extLst>
      <p:ext uri="{BB962C8B-B14F-4D97-AF65-F5344CB8AC3E}">
        <p14:creationId xmlns="" xmlns:p14="http://schemas.microsoft.com/office/powerpoint/2010/main" val="3483164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LÈXIC</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a:bodyPr>
          <a:lstStyle/>
          <a:p>
            <a:pPr algn="just"/>
            <a:endParaRPr lang="ca-ES" sz="2400" dirty="0" smtClean="0"/>
          </a:p>
          <a:p>
            <a:pPr algn="just">
              <a:buClr>
                <a:srgbClr val="002060"/>
              </a:buClr>
            </a:pPr>
            <a:r>
              <a:rPr lang="ca-ES" sz="2400" b="1" u="sng" dirty="0" smtClean="0"/>
              <a:t>Bleix: </a:t>
            </a:r>
            <a:r>
              <a:rPr lang="ca-ES" sz="2400" dirty="0" smtClean="0"/>
              <a:t>Soroll de l'alenar. Alè.</a:t>
            </a:r>
            <a:endParaRPr lang="ca-ES" sz="2400" i="1" dirty="0" smtClean="0"/>
          </a:p>
          <a:p>
            <a:pPr algn="just"/>
            <a:endParaRPr lang="ca-ES" sz="2400" b="1" i="1" u="sng" dirty="0" smtClean="0"/>
          </a:p>
          <a:p>
            <a:pPr algn="just">
              <a:buClr>
                <a:srgbClr val="002060"/>
              </a:buClr>
            </a:pPr>
            <a:r>
              <a:rPr lang="ca-ES" sz="2400" b="1" u="sng" dirty="0" smtClean="0"/>
              <a:t>Repta:</a:t>
            </a:r>
            <a:r>
              <a:rPr lang="ca-ES" sz="2400" dirty="0" smtClean="0"/>
              <a:t> Enravenat, encarcarat.</a:t>
            </a:r>
          </a:p>
          <a:p>
            <a:pPr algn="just"/>
            <a:endParaRPr lang="ca-ES" sz="2400" b="1" u="sng" dirty="0" smtClean="0"/>
          </a:p>
          <a:p>
            <a:pPr algn="just">
              <a:buClr>
                <a:srgbClr val="002060"/>
              </a:buClr>
            </a:pPr>
            <a:r>
              <a:rPr lang="ca-ES" sz="2400" b="1" u="sng" dirty="0" smtClean="0"/>
              <a:t>Deixondir: </a:t>
            </a:r>
            <a:r>
              <a:rPr lang="ca-ES" sz="2400" dirty="0" smtClean="0"/>
              <a:t>Despertar; fer sortir de la son o d'un estat d'ensopiment.</a:t>
            </a:r>
          </a:p>
          <a:p>
            <a:pPr algn="just"/>
            <a:endParaRPr lang="ca-ES" sz="2400" b="1" u="sng" dirty="0" smtClean="0"/>
          </a:p>
          <a:p>
            <a:pPr algn="just">
              <a:buClr>
                <a:srgbClr val="002060"/>
              </a:buClr>
            </a:pPr>
            <a:r>
              <a:rPr lang="ca-ES" sz="2400" b="1" u="sng" dirty="0" smtClean="0"/>
              <a:t>Anorrear:</a:t>
            </a:r>
            <a:r>
              <a:rPr lang="ca-ES" sz="2400" dirty="0" smtClean="0"/>
              <a:t> Reduir a no res. </a:t>
            </a:r>
            <a:endParaRPr lang="ca-ES" sz="2400" b="1" u="sng" dirty="0"/>
          </a:p>
        </p:txBody>
      </p:sp>
    </p:spTree>
    <p:extLst>
      <p:ext uri="{BB962C8B-B14F-4D97-AF65-F5344CB8AC3E}">
        <p14:creationId xmlns="" xmlns:p14="http://schemas.microsoft.com/office/powerpoint/2010/main" val="10731361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2844" y="2401887"/>
            <a:ext cx="9001156" cy="1470025"/>
          </a:xfrm>
        </p:spPr>
        <p:txBody>
          <a:bodyPr/>
          <a:lstStyle/>
          <a:p>
            <a:pPr algn="r"/>
            <a:r>
              <a:rPr lang="es-ES" b="1" dirty="0" smtClean="0">
                <a:effectLst>
                  <a:outerShdw blurRad="38100" dist="38100" dir="2700000" algn="tl">
                    <a:srgbClr val="000000">
                      <a:alpha val="43137"/>
                    </a:srgbClr>
                  </a:outerShdw>
                </a:effectLst>
              </a:rPr>
              <a:t>GRÀCIES </a:t>
            </a:r>
            <a:r>
              <a:rPr lang="es-ES" b="1" dirty="0" smtClean="0">
                <a:effectLst>
                  <a:outerShdw blurRad="38100" dist="38100" dir="2700000" algn="tl">
                    <a:srgbClr val="000000">
                      <a:alpha val="43137"/>
                    </a:srgbClr>
                  </a:outerShdw>
                </a:effectLst>
              </a:rPr>
              <a:t>PER LA </a:t>
            </a:r>
            <a:r>
              <a:rPr lang="es-ES" b="1" dirty="0" smtClean="0">
                <a:effectLst>
                  <a:outerShdw blurRad="38100" dist="38100" dir="2700000" algn="tl">
                    <a:srgbClr val="000000">
                      <a:alpha val="43137"/>
                    </a:srgbClr>
                  </a:outerShdw>
                </a:effectLst>
              </a:rPr>
              <a:t>VOSTRA ATENCIÓ</a:t>
            </a:r>
            <a:endParaRPr lang="es-ES" b="1"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346676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TÍTOL: PARRICIDI</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a:bodyPr>
          <a:lstStyle/>
          <a:p>
            <a:pPr algn="just"/>
            <a:endParaRPr lang="ca-ES" b="1" dirty="0" smtClean="0"/>
          </a:p>
          <a:p>
            <a:pPr algn="just">
              <a:buClr>
                <a:schemeClr val="accent6">
                  <a:lumMod val="50000"/>
                </a:schemeClr>
              </a:buClr>
            </a:pPr>
            <a:r>
              <a:rPr lang="ca-ES" b="1" dirty="0" smtClean="0"/>
              <a:t>Parricidi </a:t>
            </a:r>
            <a:r>
              <a:rPr lang="ca-ES" dirty="0" smtClean="0"/>
              <a:t>significa el crim de matar un ascendent, un descendent o el cònjuge. </a:t>
            </a:r>
          </a:p>
          <a:p>
            <a:pPr algn="just">
              <a:buClr>
                <a:schemeClr val="accent6">
                  <a:lumMod val="50000"/>
                </a:schemeClr>
              </a:buClr>
            </a:pPr>
            <a:endParaRPr lang="ca-ES" dirty="0" smtClean="0"/>
          </a:p>
          <a:p>
            <a:pPr algn="just">
              <a:buClr>
                <a:schemeClr val="accent6">
                  <a:lumMod val="50000"/>
                </a:schemeClr>
              </a:buClr>
            </a:pPr>
            <a:r>
              <a:rPr lang="ca-ES" dirty="0" smtClean="0"/>
              <a:t>Per aquest motiu, l’autor del llibre ens anticipa l’argument de la narració: l'assassinat de l’amant. </a:t>
            </a:r>
          </a:p>
          <a:p>
            <a:pPr algn="just">
              <a:buClr>
                <a:schemeClr val="accent6">
                  <a:lumMod val="50000"/>
                </a:schemeClr>
              </a:buClr>
            </a:pPr>
            <a:endParaRPr lang="es-ES" dirty="0" smtClean="0"/>
          </a:p>
          <a:p>
            <a:pPr marL="109728" indent="0">
              <a:buNone/>
            </a:pPr>
            <a:endParaRPr lang="es-ES" dirty="0" smtClean="0"/>
          </a:p>
          <a:p>
            <a:pPr marL="109728" indent="0">
              <a:buNone/>
            </a:pPr>
            <a:endParaRPr lang="es-ES" dirty="0" smtClean="0"/>
          </a:p>
          <a:p>
            <a:endParaRPr lang="es-ES" dirty="0" smtClean="0"/>
          </a:p>
          <a:p>
            <a:endParaRPr lang="es-ES" dirty="0"/>
          </a:p>
        </p:txBody>
      </p:sp>
    </p:spTree>
    <p:extLst>
      <p:ext uri="{BB962C8B-B14F-4D97-AF65-F5344CB8AC3E}">
        <p14:creationId xmlns="" xmlns:p14="http://schemas.microsoft.com/office/powerpoint/2010/main" val="4177418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RESUM DEL CONTE</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62500" lnSpcReduction="20000"/>
          </a:bodyPr>
          <a:lstStyle/>
          <a:p>
            <a:pPr marL="109728" indent="0" algn="just">
              <a:lnSpc>
                <a:spcPct val="134000"/>
              </a:lnSpc>
              <a:buNone/>
            </a:pPr>
            <a:r>
              <a:rPr lang="ca-ES" dirty="0" smtClean="0"/>
              <a:t>Una nit al vespre la Lena, neguitosa, va voler demanar-li al seu marit que no </a:t>
            </a:r>
            <a:r>
              <a:rPr lang="ca-ES" dirty="0" smtClean="0"/>
              <a:t>anés </a:t>
            </a:r>
            <a:r>
              <a:rPr lang="ca-ES" dirty="0" smtClean="0"/>
              <a:t>a la taverna i que li fes companyia. Tanmateix, no es va veure amb cor de </a:t>
            </a:r>
            <a:r>
              <a:rPr lang="ca-ES" dirty="0" smtClean="0"/>
              <a:t>reclamar-li-ho </a:t>
            </a:r>
            <a:r>
              <a:rPr lang="ca-ES" dirty="0" smtClean="0"/>
              <a:t>i es va recordar de l’</a:t>
            </a:r>
            <a:r>
              <a:rPr lang="ca-ES" i="1" dirty="0" smtClean="0"/>
              <a:t>altre</a:t>
            </a:r>
            <a:r>
              <a:rPr lang="ca-ES" dirty="0" smtClean="0"/>
              <a:t>, l’amant. </a:t>
            </a:r>
          </a:p>
          <a:p>
            <a:pPr marL="109728" indent="0" algn="just">
              <a:lnSpc>
                <a:spcPct val="134000"/>
              </a:lnSpc>
              <a:buNone/>
            </a:pPr>
            <a:r>
              <a:rPr lang="ca-ES" dirty="0" smtClean="0"/>
              <a:t>A tres quarts de nou, quan el fill de la parella, el Titet, ja dormia,  la Lena va obrir la finestra pensativa. En aquell moment, va aparèixer en Pau, l’amant, per la finestra. Els dos joves van estar demostrant-se el seu amor fins que en Pau va enfollir i va demanar-li explicacions sobre l’home d’ahir. Com que ella ho va negar tot, ell </a:t>
            </a:r>
            <a:r>
              <a:rPr lang="ca-ES" dirty="0" smtClean="0"/>
              <a:t>l’ofegà i, </a:t>
            </a:r>
            <a:r>
              <a:rPr lang="ca-ES" dirty="0" smtClean="0"/>
              <a:t>per assegurar-se que estava </a:t>
            </a:r>
            <a:r>
              <a:rPr lang="ca-ES" dirty="0" smtClean="0"/>
              <a:t>morta, </a:t>
            </a:r>
            <a:r>
              <a:rPr lang="ca-ES" dirty="0" smtClean="0"/>
              <a:t>va clavar-li quatre punyalades amb el ganivet amb el qual havia estat jugant el Titet. </a:t>
            </a:r>
          </a:p>
          <a:p>
            <a:pPr marL="109728" indent="0" algn="just">
              <a:lnSpc>
                <a:spcPct val="134000"/>
              </a:lnSpc>
              <a:buNone/>
            </a:pPr>
            <a:r>
              <a:rPr lang="ca-ES" dirty="0" smtClean="0"/>
              <a:t>Quan va sentir soroll per l’arribada del marit </a:t>
            </a:r>
            <a:r>
              <a:rPr lang="ca-ES" dirty="0" smtClean="0"/>
              <a:t>begut, </a:t>
            </a:r>
            <a:r>
              <a:rPr lang="ca-ES" dirty="0" smtClean="0"/>
              <a:t>va fugir per la finestra on se li enganxà un tros de la brusa. En </a:t>
            </a:r>
            <a:r>
              <a:rPr lang="ca-ES" dirty="0" err="1" smtClean="0"/>
              <a:t>Felet</a:t>
            </a:r>
            <a:r>
              <a:rPr lang="ca-ES" dirty="0" smtClean="0"/>
              <a:t>, empipat perquè l’havien fet fora de la taverna, arribà i es dorm de seguida. </a:t>
            </a:r>
          </a:p>
        </p:txBody>
      </p:sp>
    </p:spTree>
    <p:extLst>
      <p:ext uri="{BB962C8B-B14F-4D97-AF65-F5344CB8AC3E}">
        <p14:creationId xmlns="" xmlns:p14="http://schemas.microsoft.com/office/powerpoint/2010/main" val="476083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RESUM DEL CONTE (II)</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62500" lnSpcReduction="20000"/>
          </a:bodyPr>
          <a:lstStyle/>
          <a:p>
            <a:pPr marL="109728" indent="0" algn="just">
              <a:lnSpc>
                <a:spcPct val="134000"/>
              </a:lnSpc>
              <a:buNone/>
            </a:pPr>
            <a:r>
              <a:rPr lang="ca-ES" dirty="0" smtClean="0"/>
              <a:t>A l’endemà següent, el fill sortí al carrer ja que ningú a casa li feia cas. Les dones del mercat el trobaren i el portaren dins. El Titet guià la dona fins la cambra de la parella on van veure l’alarmant situació. Llavors, cridà les altres i entraren. Quan es van recuperar de l’ensurt, van decidir trucar el metge i la Justícia. La gent encesa volia castigar l’home, que encara dormia, pels seus actes. En </a:t>
            </a:r>
            <a:r>
              <a:rPr lang="ca-ES" dirty="0" err="1" smtClean="0"/>
              <a:t>Felet</a:t>
            </a:r>
            <a:r>
              <a:rPr lang="ca-ES" dirty="0" smtClean="0"/>
              <a:t> va despertar i en veure el panorama va començar a tremolar sense creure-s’ho. </a:t>
            </a:r>
            <a:r>
              <a:rPr lang="ca-ES" dirty="0" smtClean="0"/>
              <a:t>A l’aixecar-se</a:t>
            </a:r>
            <a:r>
              <a:rPr lang="ca-ES" dirty="0" smtClean="0"/>
              <a:t>, va aparèixer el ganivet ple de sang. En aquell moment, la gent va enutjar-se  i el marit s’adonà que l’acusaven de la mort de la seva dona. </a:t>
            </a:r>
          </a:p>
          <a:p>
            <a:pPr marL="109728" indent="0" algn="just">
              <a:lnSpc>
                <a:spcPct val="134000"/>
              </a:lnSpc>
              <a:buNone/>
            </a:pPr>
            <a:r>
              <a:rPr lang="ca-ES" dirty="0" smtClean="0"/>
              <a:t>Vint-i-quatre hores </a:t>
            </a:r>
            <a:r>
              <a:rPr lang="ca-ES" dirty="0" smtClean="0"/>
              <a:t>després, </a:t>
            </a:r>
            <a:r>
              <a:rPr lang="ca-ES" dirty="0" smtClean="0"/>
              <a:t>al </a:t>
            </a:r>
            <a:r>
              <a:rPr lang="ca-ES" dirty="0" smtClean="0"/>
              <a:t>matí, </a:t>
            </a:r>
            <a:r>
              <a:rPr lang="ca-ES" dirty="0" smtClean="0"/>
              <a:t>la Guàrdia Civil s’emportava l’innocent abatut. Tothom reconstruïa l’escena unànimement sense adonar-se de la gran quantitat de pistes que havia deixat el vertader assassí.  Per aquest motiu, l’innocent va ser jutjat i empresonat.</a:t>
            </a:r>
          </a:p>
          <a:p>
            <a:pPr marL="109728" indent="0">
              <a:buNone/>
            </a:pPr>
            <a:endParaRPr lang="es-ES" dirty="0" smtClean="0"/>
          </a:p>
        </p:txBody>
      </p:sp>
    </p:spTree>
    <p:extLst>
      <p:ext uri="{BB962C8B-B14F-4D97-AF65-F5344CB8AC3E}">
        <p14:creationId xmlns="" xmlns:p14="http://schemas.microsoft.com/office/powerpoint/2010/main" val="3472037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PUNT DE VISTA DEL NARRADOR </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lstStyle/>
          <a:p>
            <a:endParaRPr lang="es-ES" dirty="0" smtClean="0"/>
          </a:p>
          <a:p>
            <a:pPr algn="just"/>
            <a:endParaRPr lang="ca-ES" dirty="0" smtClean="0"/>
          </a:p>
          <a:p>
            <a:pPr algn="just">
              <a:buClr>
                <a:srgbClr val="002060"/>
              </a:buClr>
            </a:pPr>
            <a:r>
              <a:rPr lang="ca-ES" dirty="0" smtClean="0"/>
              <a:t>El narrador de la història és un narrador extern i omniscient ja que parla en tercera persona i ens anticipa alguns fets. </a:t>
            </a:r>
          </a:p>
          <a:p>
            <a:endParaRPr lang="es-ES" dirty="0"/>
          </a:p>
        </p:txBody>
      </p:sp>
    </p:spTree>
    <p:extLst>
      <p:ext uri="{BB962C8B-B14F-4D97-AF65-F5344CB8AC3E}">
        <p14:creationId xmlns="" xmlns:p14="http://schemas.microsoft.com/office/powerpoint/2010/main" val="3396638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ÀNALISI DELS PERSONATGES</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a:bodyPr>
          <a:lstStyle/>
          <a:p>
            <a:pPr algn="just">
              <a:buClr>
                <a:srgbClr val="002060"/>
              </a:buClr>
            </a:pPr>
            <a:r>
              <a:rPr lang="ca-ES" dirty="0" smtClean="0"/>
              <a:t>Els personatges principals són:</a:t>
            </a:r>
          </a:p>
          <a:p>
            <a:pPr lvl="1" algn="just">
              <a:buFont typeface="Courier New" pitchFamily="49" charset="0"/>
              <a:buChar char="o"/>
            </a:pPr>
            <a:r>
              <a:rPr lang="ca-ES" b="1" u="sng" dirty="0" smtClean="0">
                <a:solidFill>
                  <a:schemeClr val="tx1"/>
                </a:solidFill>
              </a:rPr>
              <a:t>Lena</a:t>
            </a:r>
            <a:r>
              <a:rPr lang="ca-ES" dirty="0" smtClean="0">
                <a:solidFill>
                  <a:schemeClr val="tx1"/>
                </a:solidFill>
              </a:rPr>
              <a:t>: És una mestressa de casa casada amb en </a:t>
            </a:r>
            <a:r>
              <a:rPr lang="ca-ES" dirty="0" err="1" smtClean="0">
                <a:solidFill>
                  <a:schemeClr val="tx1"/>
                </a:solidFill>
              </a:rPr>
              <a:t>Felet</a:t>
            </a:r>
            <a:r>
              <a:rPr lang="ca-ES" dirty="0" smtClean="0">
                <a:solidFill>
                  <a:schemeClr val="tx1"/>
                </a:solidFill>
              </a:rPr>
              <a:t> però l’és infidel. Malauradament, mor assassinada per un dels seus amants, en Pau. </a:t>
            </a:r>
          </a:p>
          <a:p>
            <a:pPr lvl="1" algn="just">
              <a:buFont typeface="Courier New" pitchFamily="49" charset="0"/>
              <a:buChar char="o"/>
            </a:pPr>
            <a:endParaRPr lang="ca-ES" dirty="0" smtClean="0">
              <a:solidFill>
                <a:schemeClr val="tx1"/>
              </a:solidFill>
            </a:endParaRPr>
          </a:p>
          <a:p>
            <a:pPr lvl="1" algn="just">
              <a:buFont typeface="Courier New" pitchFamily="49" charset="0"/>
              <a:buChar char="o"/>
            </a:pPr>
            <a:r>
              <a:rPr lang="ca-ES" b="1" u="sng" dirty="0" err="1" smtClean="0">
                <a:solidFill>
                  <a:schemeClr val="tx1"/>
                </a:solidFill>
              </a:rPr>
              <a:t>Felet</a:t>
            </a:r>
            <a:r>
              <a:rPr lang="ca-ES" dirty="0" smtClean="0">
                <a:solidFill>
                  <a:schemeClr val="tx1"/>
                </a:solidFill>
              </a:rPr>
              <a:t>: És el marit de la Lena. Acostuma a beure a la taverna del poble i torna begut a casa habitualment. Per això, és acusat de la mort de la seva muller. </a:t>
            </a:r>
          </a:p>
          <a:p>
            <a:endParaRPr lang="es-ES" dirty="0"/>
          </a:p>
        </p:txBody>
      </p:sp>
    </p:spTree>
    <p:extLst>
      <p:ext uri="{BB962C8B-B14F-4D97-AF65-F5344CB8AC3E}">
        <p14:creationId xmlns="" xmlns:p14="http://schemas.microsoft.com/office/powerpoint/2010/main" val="683287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ÀNALISI DELS PERSONATGES</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a:bodyPr>
          <a:lstStyle/>
          <a:p>
            <a:pPr lvl="1" algn="just">
              <a:buFont typeface="Courier New" pitchFamily="49" charset="0"/>
              <a:buChar char="o"/>
            </a:pPr>
            <a:r>
              <a:rPr lang="ca-ES" b="1" u="sng" dirty="0" smtClean="0">
                <a:solidFill>
                  <a:schemeClr val="tx1"/>
                </a:solidFill>
              </a:rPr>
              <a:t>Pau</a:t>
            </a:r>
            <a:r>
              <a:rPr lang="ca-ES" dirty="0" smtClean="0">
                <a:solidFill>
                  <a:schemeClr val="tx1"/>
                </a:solidFill>
              </a:rPr>
              <a:t>: És un dels amants de la Lena i el seu assassí. És un home gelós perquè estimava com un boig </a:t>
            </a:r>
            <a:r>
              <a:rPr lang="ca-ES" dirty="0" smtClean="0">
                <a:solidFill>
                  <a:schemeClr val="tx1"/>
                </a:solidFill>
              </a:rPr>
              <a:t>la </a:t>
            </a:r>
            <a:r>
              <a:rPr lang="ca-ES" dirty="0" smtClean="0">
                <a:solidFill>
                  <a:schemeClr val="tx1"/>
                </a:solidFill>
              </a:rPr>
              <a:t>Lena i tenia un geni estrany. </a:t>
            </a:r>
          </a:p>
          <a:p>
            <a:pPr lvl="1" algn="just">
              <a:buFont typeface="Courier New" pitchFamily="49" charset="0"/>
              <a:buChar char="o"/>
            </a:pPr>
            <a:endParaRPr lang="ca-ES" dirty="0" smtClean="0">
              <a:solidFill>
                <a:schemeClr val="tx1"/>
              </a:solidFill>
            </a:endParaRPr>
          </a:p>
          <a:p>
            <a:pPr lvl="1" algn="just">
              <a:buFont typeface="Courier New" pitchFamily="49" charset="0"/>
              <a:buChar char="o"/>
            </a:pPr>
            <a:r>
              <a:rPr lang="ca-ES" b="1" u="sng" dirty="0" smtClean="0">
                <a:solidFill>
                  <a:schemeClr val="tx1"/>
                </a:solidFill>
              </a:rPr>
              <a:t>Titet</a:t>
            </a:r>
            <a:r>
              <a:rPr lang="ca-ES" dirty="0" smtClean="0">
                <a:solidFill>
                  <a:schemeClr val="tx1"/>
                </a:solidFill>
              </a:rPr>
              <a:t>: És el fill de la parella que juga amb un ganivet i la sang de la mare. Al final de la història, s’emporta una pista clau per demostrar la innocència del pare. </a:t>
            </a:r>
          </a:p>
          <a:p>
            <a:pPr lvl="1" algn="just">
              <a:buFont typeface="Courier New" pitchFamily="49" charset="0"/>
              <a:buChar char="o"/>
            </a:pPr>
            <a:endParaRPr lang="ca-ES" dirty="0" smtClean="0">
              <a:solidFill>
                <a:schemeClr val="tx1"/>
              </a:solidFill>
            </a:endParaRPr>
          </a:p>
          <a:p>
            <a:pPr marL="411480" lvl="1" indent="0" algn="just">
              <a:buNone/>
            </a:pPr>
            <a:r>
              <a:rPr lang="ca-ES" dirty="0" smtClean="0">
                <a:solidFill>
                  <a:schemeClr val="tx1"/>
                </a:solidFill>
              </a:rPr>
              <a:t>Els personatges secundaris són la gent del poble (la tavernera, les hortolanes del mercat, la Guàrdia Civil…).</a:t>
            </a:r>
          </a:p>
          <a:p>
            <a:endParaRPr lang="es-ES" dirty="0"/>
          </a:p>
        </p:txBody>
      </p:sp>
    </p:spTree>
    <p:extLst>
      <p:ext uri="{BB962C8B-B14F-4D97-AF65-F5344CB8AC3E}">
        <p14:creationId xmlns="" xmlns:p14="http://schemas.microsoft.com/office/powerpoint/2010/main" val="21591492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L’ESPAI</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lnSpcReduction="10000"/>
          </a:bodyPr>
          <a:lstStyle/>
          <a:p>
            <a:pPr algn="just">
              <a:buClr>
                <a:schemeClr val="accent6">
                  <a:lumMod val="50000"/>
                </a:schemeClr>
              </a:buClr>
            </a:pPr>
            <a:r>
              <a:rPr lang="ca-ES" dirty="0" smtClean="0"/>
              <a:t>Els fets es situen, principalment, a casa d’en </a:t>
            </a:r>
            <a:r>
              <a:rPr lang="ca-ES" dirty="0" err="1" smtClean="0"/>
              <a:t>Felet</a:t>
            </a:r>
            <a:r>
              <a:rPr lang="ca-ES" dirty="0" smtClean="0"/>
              <a:t> i la Lena. En segon lloc, trobem la taverna del poble, l’hort, el bosc i el carrer. </a:t>
            </a:r>
          </a:p>
          <a:p>
            <a:pPr algn="just">
              <a:buClr>
                <a:schemeClr val="accent6">
                  <a:lumMod val="50000"/>
                </a:schemeClr>
              </a:buClr>
            </a:pPr>
            <a:endParaRPr lang="ca-ES" dirty="0" smtClean="0"/>
          </a:p>
          <a:p>
            <a:pPr algn="just">
              <a:buClr>
                <a:schemeClr val="accent6">
                  <a:lumMod val="50000"/>
                </a:schemeClr>
              </a:buClr>
            </a:pPr>
            <a:r>
              <a:rPr lang="ca-ES" dirty="0" smtClean="0"/>
              <a:t>Els espais on es desenvolupa l’acció són reals. </a:t>
            </a:r>
          </a:p>
          <a:p>
            <a:pPr algn="just">
              <a:buClr>
                <a:schemeClr val="accent6">
                  <a:lumMod val="50000"/>
                </a:schemeClr>
              </a:buClr>
            </a:pPr>
            <a:endParaRPr lang="ca-ES" dirty="0" smtClean="0"/>
          </a:p>
          <a:p>
            <a:pPr algn="just">
              <a:buClr>
                <a:schemeClr val="accent6">
                  <a:lumMod val="50000"/>
                </a:schemeClr>
              </a:buClr>
            </a:pPr>
            <a:r>
              <a:rPr lang="ca-ES" dirty="0" smtClean="0"/>
              <a:t>L’hort i el bosc serveixen al parricida per fugir de casa. A més, la finestra també té un paper important ja que és l’entrada i la sortida de l'assassí. </a:t>
            </a:r>
          </a:p>
          <a:p>
            <a:pPr marL="109728" indent="0" algn="just">
              <a:buNone/>
            </a:pPr>
            <a:endParaRPr lang="es-ES" dirty="0"/>
          </a:p>
        </p:txBody>
      </p:sp>
    </p:spTree>
    <p:extLst>
      <p:ext uri="{BB962C8B-B14F-4D97-AF65-F5344CB8AC3E}">
        <p14:creationId xmlns="" xmlns:p14="http://schemas.microsoft.com/office/powerpoint/2010/main" val="2727550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effectLst>
                  <a:outerShdw blurRad="38100" dist="38100" dir="2700000" algn="tl">
                    <a:srgbClr val="000000">
                      <a:alpha val="43137"/>
                    </a:srgbClr>
                  </a:outerShdw>
                </a:effectLst>
              </a:rPr>
              <a:t>ÀNALISI DEL TEMPS</a:t>
            </a:r>
            <a:endParaRPr lang="es-ES" b="1" u="sng"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92500"/>
          </a:bodyPr>
          <a:lstStyle/>
          <a:p>
            <a:endParaRPr lang="es-ES" dirty="0" smtClean="0"/>
          </a:p>
          <a:p>
            <a:pPr algn="just">
              <a:buClr>
                <a:srgbClr val="002060"/>
              </a:buClr>
            </a:pPr>
            <a:r>
              <a:rPr lang="ca-ES" dirty="0" smtClean="0"/>
              <a:t>L’acció narrada comença un dissabte a les vuit del vespre i acaba un dilluns a les deu del matí amb la detenció del marit de la Lena, en </a:t>
            </a:r>
            <a:r>
              <a:rPr lang="ca-ES" dirty="0" err="1" smtClean="0"/>
              <a:t>Felet</a:t>
            </a:r>
            <a:r>
              <a:rPr lang="ca-ES" dirty="0" smtClean="0"/>
              <a:t>. </a:t>
            </a:r>
          </a:p>
          <a:p>
            <a:pPr marL="109728" indent="0" algn="just">
              <a:buNone/>
            </a:pPr>
            <a:endParaRPr lang="ca-ES" dirty="0" smtClean="0"/>
          </a:p>
          <a:p>
            <a:pPr algn="just">
              <a:buClr>
                <a:srgbClr val="002060"/>
              </a:buClr>
            </a:pPr>
            <a:r>
              <a:rPr lang="ca-ES" dirty="0" smtClean="0"/>
              <a:t>Hi ha regressions quan la gent del poble intenta reconstruir els fets que van ocórrer la nit anterior.</a:t>
            </a:r>
          </a:p>
          <a:p>
            <a:pPr marL="109728" indent="0">
              <a:buNone/>
            </a:pPr>
            <a:endParaRPr lang="es-ES" dirty="0"/>
          </a:p>
          <a:p>
            <a:pPr marL="109728" indent="0">
              <a:buNone/>
            </a:pPr>
            <a:r>
              <a:rPr lang="en-US" dirty="0"/>
              <a:t/>
            </a:r>
            <a:br>
              <a:rPr lang="en-US" dirty="0"/>
            </a:br>
            <a:endParaRPr lang="es-ES" dirty="0"/>
          </a:p>
        </p:txBody>
      </p:sp>
    </p:spTree>
    <p:extLst>
      <p:ext uri="{BB962C8B-B14F-4D97-AF65-F5344CB8AC3E}">
        <p14:creationId xmlns="" xmlns:p14="http://schemas.microsoft.com/office/powerpoint/2010/main" val="31334418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370</TotalTime>
  <Words>849</Words>
  <Application>Microsoft Office PowerPoint</Application>
  <PresentationFormat>Presentación en pantalla (4:3)</PresentationFormat>
  <Paragraphs>73</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Urbano</vt:lpstr>
      <vt:lpstr>DRAMES RURALS: PARRICIDI</vt:lpstr>
      <vt:lpstr>TÍTOL: PARRICIDI</vt:lpstr>
      <vt:lpstr>RESUM DEL CONTE</vt:lpstr>
      <vt:lpstr>RESUM DEL CONTE (II)</vt:lpstr>
      <vt:lpstr>PUNT DE VISTA DEL NARRADOR </vt:lpstr>
      <vt:lpstr>ÀNALISI DELS PERSONATGES</vt:lpstr>
      <vt:lpstr>ÀNALISI DELS PERSONATGES</vt:lpstr>
      <vt:lpstr>L’ESPAI</vt:lpstr>
      <vt:lpstr>ÀNALISI DEL TEMPS</vt:lpstr>
      <vt:lpstr>LÈXIC</vt:lpstr>
      <vt:lpstr>LÈXIC</vt:lpstr>
      <vt:lpstr>LÈXIC</vt:lpstr>
      <vt:lpstr>GRÀCIES PER LA VOSTRA ATENCIÓ</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Nuria</dc:creator>
  <cp:lastModifiedBy>professor</cp:lastModifiedBy>
  <cp:revision>42</cp:revision>
  <dcterms:created xsi:type="dcterms:W3CDTF">2013-04-20T07:26:11Z</dcterms:created>
  <dcterms:modified xsi:type="dcterms:W3CDTF">2013-05-09T07:18:31Z</dcterms:modified>
</cp:coreProperties>
</file>