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Subtítulo"/>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Título"/>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s-ES" smtClean="0"/>
              <a:t>Haga clic para modificar el estilo de título del patrón</a:t>
            </a:r>
            <a:endParaRPr kumimoji="0" lang="en-US"/>
          </a:p>
        </p:txBody>
      </p:sp>
      <p:cxnSp>
        <p:nvCxnSpPr>
          <p:cNvPr id="8" name="7 Conector recto"/>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Elipse"/>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Marcador de fecha"/>
          <p:cNvSpPr>
            <a:spLocks noGrp="1"/>
          </p:cNvSpPr>
          <p:nvPr>
            <p:ph type="dt" sz="half" idx="10"/>
          </p:nvPr>
        </p:nvSpPr>
        <p:spPr/>
        <p:txBody>
          <a:bodyPr/>
          <a:lstStyle/>
          <a:p>
            <a:fld id="{EBE9DEC6-976F-44CF-8CC8-CBF26BABD1C4}" type="datetimeFigureOut">
              <a:rPr lang="es-ES" smtClean="0"/>
              <a:pPr/>
              <a:t>09/05/2013</a:t>
            </a:fld>
            <a:endParaRPr lang="es-ES"/>
          </a:p>
        </p:txBody>
      </p:sp>
      <p:sp>
        <p:nvSpPr>
          <p:cNvPr id="16" name="15 Marcador de número de diapositiva"/>
          <p:cNvSpPr>
            <a:spLocks noGrp="1"/>
          </p:cNvSpPr>
          <p:nvPr>
            <p:ph type="sldNum" sz="quarter" idx="11"/>
          </p:nvPr>
        </p:nvSpPr>
        <p:spPr/>
        <p:txBody>
          <a:bodyPr/>
          <a:lstStyle/>
          <a:p>
            <a:fld id="{8F555203-703C-450B-8B9B-1DA081033749}" type="slidenum">
              <a:rPr lang="es-ES" smtClean="0"/>
              <a:pPr/>
              <a:t>‹Nº›</a:t>
            </a:fld>
            <a:endParaRPr lang="es-ES"/>
          </a:p>
        </p:txBody>
      </p:sp>
      <p:sp>
        <p:nvSpPr>
          <p:cNvPr id="17" name="16 Marcador de pie de página"/>
          <p:cNvSpPr>
            <a:spLocks noGrp="1"/>
          </p:cNvSpPr>
          <p:nvPr>
            <p:ph type="ftr" sz="quarter" idx="12"/>
          </p:nvPr>
        </p:nvSpPr>
        <p:spPr/>
        <p:txBody>
          <a:bodyPr/>
          <a:lstStyle/>
          <a:p>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BE9DEC6-976F-44CF-8CC8-CBF26BABD1C4}" type="datetimeFigureOut">
              <a:rPr lang="es-ES" smtClean="0"/>
              <a:pPr/>
              <a:t>09/05/2013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F555203-703C-450B-8B9B-1DA08103374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BE9DEC6-976F-44CF-8CC8-CBF26BABD1C4}" type="datetimeFigureOut">
              <a:rPr lang="es-ES" smtClean="0"/>
              <a:pPr/>
              <a:t>09/05/2013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F555203-703C-450B-8B9B-1DA081033749}"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457200" y="1524000"/>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4" name="13 Marcador de fecha"/>
          <p:cNvSpPr>
            <a:spLocks noGrp="1"/>
          </p:cNvSpPr>
          <p:nvPr>
            <p:ph type="dt" sz="half" idx="14"/>
          </p:nvPr>
        </p:nvSpPr>
        <p:spPr/>
        <p:txBody>
          <a:bodyPr/>
          <a:lstStyle/>
          <a:p>
            <a:fld id="{EBE9DEC6-976F-44CF-8CC8-CBF26BABD1C4}" type="datetimeFigureOut">
              <a:rPr lang="es-ES" smtClean="0"/>
              <a:pPr/>
              <a:t>09/05/2013</a:t>
            </a:fld>
            <a:endParaRPr lang="es-ES"/>
          </a:p>
        </p:txBody>
      </p:sp>
      <p:sp>
        <p:nvSpPr>
          <p:cNvPr id="15" name="14 Marcador de número de diapositiva"/>
          <p:cNvSpPr>
            <a:spLocks noGrp="1"/>
          </p:cNvSpPr>
          <p:nvPr>
            <p:ph type="sldNum" sz="quarter" idx="15"/>
          </p:nvPr>
        </p:nvSpPr>
        <p:spPr/>
        <p:txBody>
          <a:bodyPr/>
          <a:lstStyle>
            <a:lvl1pPr algn="ctr">
              <a:defRPr/>
            </a:lvl1pPr>
          </a:lstStyle>
          <a:p>
            <a:fld id="{8F555203-703C-450B-8B9B-1DA081033749}" type="slidenum">
              <a:rPr lang="es-ES" smtClean="0"/>
              <a:pPr/>
              <a:t>‹Nº›</a:t>
            </a:fld>
            <a:endParaRPr lang="es-ES"/>
          </a:p>
        </p:txBody>
      </p:sp>
      <p:sp>
        <p:nvSpPr>
          <p:cNvPr id="16" name="15 Marcador de pie de página"/>
          <p:cNvSpPr>
            <a:spLocks noGrp="1"/>
          </p:cNvSpPr>
          <p:nvPr>
            <p:ph type="ftr" sz="quarter" idx="16"/>
          </p:nvPr>
        </p:nvSpPr>
        <p:spPr/>
        <p:txBody>
          <a:bodyPr/>
          <a:lstStyle/>
          <a:p>
            <a:endParaRPr lang="es-ES"/>
          </a:p>
        </p:txBody>
      </p:sp>
      <p:sp>
        <p:nvSpPr>
          <p:cNvPr id="17" name="16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EBE9DEC6-976F-44CF-8CC8-CBF26BABD1C4}" type="datetimeFigureOut">
              <a:rPr lang="es-ES" smtClean="0"/>
              <a:pPr/>
              <a:t>09/05/2013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F555203-703C-450B-8B9B-1DA081033749}" type="slidenum">
              <a:rPr lang="es-ES" smtClean="0"/>
              <a:pPr/>
              <a:t>‹Nº›</a:t>
            </a:fld>
            <a:endParaRPr lang="es-ES"/>
          </a:p>
        </p:txBody>
      </p:sp>
      <p:sp>
        <p:nvSpPr>
          <p:cNvPr id="2" name="1 Título"/>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cxnSp>
        <p:nvCxnSpPr>
          <p:cNvPr id="7" name="6 Conector recto"/>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EBE9DEC6-976F-44CF-8CC8-CBF26BABD1C4}" type="datetimeFigureOut">
              <a:rPr lang="es-ES" smtClean="0"/>
              <a:pPr/>
              <a:t>09/05/2013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F555203-703C-450B-8B9B-1DA081033749}" type="slidenum">
              <a:rPr lang="es-ES" smtClean="0"/>
              <a:pPr/>
              <a:t>‹Nº›</a:t>
            </a:fld>
            <a:endParaRPr lang="es-ES"/>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11" name="10 Marcador de contenido"/>
          <p:cNvSpPr>
            <a:spLocks noGrp="1"/>
          </p:cNvSpPr>
          <p:nvPr>
            <p:ph sz="half" idx="1"/>
          </p:nvPr>
        </p:nvSpPr>
        <p:spPr>
          <a:xfrm>
            <a:off x="457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fld id="{8F555203-703C-450B-8B9B-1DA081033749}" type="slidenum">
              <a:rPr lang="es-ES" smtClean="0"/>
              <a:pPr/>
              <a:t>‹Nº›</a:t>
            </a:fld>
            <a:endParaRPr lang="es-ES"/>
          </a:p>
        </p:txBody>
      </p:sp>
      <p:sp>
        <p:nvSpPr>
          <p:cNvPr id="8" name="7 Marcador de pie de página"/>
          <p:cNvSpPr>
            <a:spLocks noGrp="1"/>
          </p:cNvSpPr>
          <p:nvPr>
            <p:ph type="ftr" sz="quarter" idx="11"/>
          </p:nvPr>
        </p:nvSpPr>
        <p:spPr/>
        <p:txBody>
          <a:bodyPr/>
          <a:lstStyle/>
          <a:p>
            <a:endParaRPr lang="es-ES"/>
          </a:p>
        </p:txBody>
      </p:sp>
      <p:sp>
        <p:nvSpPr>
          <p:cNvPr id="7" name="6 Marcador de fecha"/>
          <p:cNvSpPr>
            <a:spLocks noGrp="1"/>
          </p:cNvSpPr>
          <p:nvPr>
            <p:ph type="dt" sz="half" idx="10"/>
          </p:nvPr>
        </p:nvSpPr>
        <p:spPr/>
        <p:txBody>
          <a:bodyPr/>
          <a:lstStyle/>
          <a:p>
            <a:fld id="{EBE9DEC6-976F-44CF-8CC8-CBF26BABD1C4}" type="datetimeFigureOut">
              <a:rPr lang="es-ES" smtClean="0"/>
              <a:pPr/>
              <a:t>09/05/2013</a:t>
            </a:fld>
            <a:endParaRPr lang="es-ES"/>
          </a:p>
        </p:txBody>
      </p:sp>
      <p:sp>
        <p:nvSpPr>
          <p:cNvPr id="3" name="2 Marcador de texto"/>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32" name="31 Marcador de contenido"/>
          <p:cNvSpPr>
            <a:spLocks noGrp="1"/>
          </p:cNvSpPr>
          <p:nvPr>
            <p:ph sz="half" idx="2"/>
          </p:nvPr>
        </p:nvSpPr>
        <p:spPr>
          <a:xfrm>
            <a:off x="457200"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4" name="33 Marcador de contenido"/>
          <p:cNvSpPr>
            <a:spLocks noGrp="1"/>
          </p:cNvSpPr>
          <p:nvPr>
            <p:ph sz="quarter" idx="4"/>
          </p:nvPr>
        </p:nvSpPr>
        <p:spPr>
          <a:xfrm>
            <a:off x="4649788"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 name="1 Título"/>
          <p:cNvSpPr>
            <a:spLocks noGrp="1"/>
          </p:cNvSpPr>
          <p:nvPr>
            <p:ph type="title"/>
          </p:nvPr>
        </p:nvSpPr>
        <p:spPr>
          <a:xfrm>
            <a:off x="457200" y="155448"/>
            <a:ext cx="8229600" cy="1143000"/>
          </a:xfrm>
        </p:spPr>
        <p:txBody>
          <a:bodyPr anchor="b" anchorCtr="0"/>
          <a:lstStyle>
            <a:lvl1pPr>
              <a:defRPr/>
            </a:lvl1pPr>
          </a:lstStyle>
          <a:p>
            <a:r>
              <a:rPr kumimoji="0" lang="es-ES" smtClean="0"/>
              <a:t>Haga clic para modificar el estilo de título del patrón</a:t>
            </a:r>
            <a:endParaRPr kumimoji="0" lang="en-US"/>
          </a:p>
        </p:txBody>
      </p:sp>
      <p:sp>
        <p:nvSpPr>
          <p:cNvPr id="12" name="11 Marcador de texto"/>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cxnSp>
        <p:nvCxnSpPr>
          <p:cNvPr id="10" name="9 Conector recto"/>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EBE9DEC6-976F-44CF-8CC8-CBF26BABD1C4}" type="datetimeFigureOut">
              <a:rPr lang="es-ES" smtClean="0"/>
              <a:pPr/>
              <a:t>09/05/2013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8F555203-703C-450B-8B9B-1DA081033749}" type="slidenum">
              <a:rPr lang="es-ES" smtClean="0"/>
              <a:pPr/>
              <a:t>‹Nº›</a:t>
            </a:fld>
            <a:endParaRPr lang="es-ES"/>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BE9DEC6-976F-44CF-8CC8-CBF26BABD1C4}" type="datetimeFigureOut">
              <a:rPr lang="es-ES" smtClean="0"/>
              <a:pPr/>
              <a:t>09/05/2013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8F555203-703C-450B-8B9B-1DA08103374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457200" y="457200"/>
            <a:ext cx="62484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 name="2 Marcador de texto"/>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31" name="30 Título"/>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8" name="7 Marcador de fecha"/>
          <p:cNvSpPr>
            <a:spLocks noGrp="1"/>
          </p:cNvSpPr>
          <p:nvPr>
            <p:ph type="dt" sz="half" idx="14"/>
          </p:nvPr>
        </p:nvSpPr>
        <p:spPr/>
        <p:txBody>
          <a:bodyPr/>
          <a:lstStyle/>
          <a:p>
            <a:fld id="{EBE9DEC6-976F-44CF-8CC8-CBF26BABD1C4}" type="datetimeFigureOut">
              <a:rPr lang="es-ES" smtClean="0"/>
              <a:pPr/>
              <a:t>09/05/2013</a:t>
            </a:fld>
            <a:endParaRPr lang="es-ES"/>
          </a:p>
        </p:txBody>
      </p:sp>
      <p:sp>
        <p:nvSpPr>
          <p:cNvPr id="9" name="8 Marcador de número de diapositiva"/>
          <p:cNvSpPr>
            <a:spLocks noGrp="1"/>
          </p:cNvSpPr>
          <p:nvPr>
            <p:ph type="sldNum" sz="quarter" idx="15"/>
          </p:nvPr>
        </p:nvSpPr>
        <p:spPr/>
        <p:txBody>
          <a:bodyPr/>
          <a:lstStyle/>
          <a:p>
            <a:fld id="{8F555203-703C-450B-8B9B-1DA081033749}" type="slidenum">
              <a:rPr lang="es-ES" smtClean="0"/>
              <a:pPr/>
              <a:t>‹Nº›</a:t>
            </a:fld>
            <a:endParaRPr lang="es-ES"/>
          </a:p>
        </p:txBody>
      </p:sp>
      <p:sp>
        <p:nvSpPr>
          <p:cNvPr id="10" name="9 Marcador de pie de página"/>
          <p:cNvSpPr>
            <a:spLocks noGrp="1"/>
          </p:cNvSpPr>
          <p:nvPr>
            <p:ph type="ftr" sz="quarter" idx="16"/>
          </p:nvPr>
        </p:nvSpPr>
        <p:spPr/>
        <p:txBody>
          <a:bodyPr/>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8" name="7 Marcador de fecha"/>
          <p:cNvSpPr>
            <a:spLocks noGrp="1"/>
          </p:cNvSpPr>
          <p:nvPr>
            <p:ph type="dt" sz="half" idx="10"/>
          </p:nvPr>
        </p:nvSpPr>
        <p:spPr/>
        <p:txBody>
          <a:bodyPr/>
          <a:lstStyle/>
          <a:p>
            <a:fld id="{EBE9DEC6-976F-44CF-8CC8-CBF26BABD1C4}" type="datetimeFigureOut">
              <a:rPr lang="es-ES" smtClean="0"/>
              <a:pPr/>
              <a:t>09/05/2013</a:t>
            </a:fld>
            <a:endParaRPr lang="es-ES"/>
          </a:p>
        </p:txBody>
      </p:sp>
      <p:sp>
        <p:nvSpPr>
          <p:cNvPr id="9" name="8 Marcador de número de diapositiva"/>
          <p:cNvSpPr>
            <a:spLocks noGrp="1"/>
          </p:cNvSpPr>
          <p:nvPr>
            <p:ph type="sldNum" sz="quarter" idx="11"/>
          </p:nvPr>
        </p:nvSpPr>
        <p:spPr/>
        <p:txBody>
          <a:bodyPr/>
          <a:lstStyle/>
          <a:p>
            <a:fld id="{8F555203-703C-450B-8B9B-1DA081033749}" type="slidenum">
              <a:rPr lang="es-ES" smtClean="0"/>
              <a:pPr/>
              <a:t>‹Nº›</a:t>
            </a:fld>
            <a:endParaRPr lang="es-ES"/>
          </a:p>
        </p:txBody>
      </p:sp>
      <p:sp>
        <p:nvSpPr>
          <p:cNvPr id="10" name="9 Marcador de pie de página"/>
          <p:cNvSpPr>
            <a:spLocks noGrp="1"/>
          </p:cNvSpPr>
          <p:nvPr>
            <p:ph type="ftr" sz="quarter" idx="12"/>
          </p:nvPr>
        </p:nvSpPr>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arcador de texto"/>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EBE9DEC6-976F-44CF-8CC8-CBF26BABD1C4}" type="datetimeFigureOut">
              <a:rPr lang="es-ES" smtClean="0"/>
              <a:pPr/>
              <a:t>09/05/2013</a:t>
            </a:fld>
            <a:endParaRPr lang="es-ES"/>
          </a:p>
        </p:txBody>
      </p:sp>
      <p:sp>
        <p:nvSpPr>
          <p:cNvPr id="10" name="9 Marcador de pie de página"/>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s-ES"/>
          </a:p>
        </p:txBody>
      </p:sp>
      <p:sp>
        <p:nvSpPr>
          <p:cNvPr id="22" name="21 Marcador de número de diapositiva"/>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F555203-703C-450B-8B9B-1DA081033749}" type="slidenum">
              <a:rPr lang="es-ES" smtClean="0"/>
              <a:pPr/>
              <a:t>‹Nº›</a:t>
            </a:fld>
            <a:endParaRPr lang="es-ES"/>
          </a:p>
        </p:txBody>
      </p:sp>
      <p:sp>
        <p:nvSpPr>
          <p:cNvPr id="5" name="4 Marcador de título"/>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s-ES" smtClean="0"/>
              <a:t>Haga clic para modificar el estilo de título del patrón</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es-ES" dirty="0" smtClean="0"/>
              <a:t>EN MET DE LES CONQUES</a:t>
            </a:r>
            <a:endParaRPr lang="es-ES" dirty="0"/>
          </a:p>
        </p:txBody>
      </p:sp>
      <p:sp>
        <p:nvSpPr>
          <p:cNvPr id="2" name="1 Título"/>
          <p:cNvSpPr>
            <a:spLocks noGrp="1"/>
          </p:cNvSpPr>
          <p:nvPr>
            <p:ph type="ctrTitle"/>
          </p:nvPr>
        </p:nvSpPr>
        <p:spPr/>
        <p:txBody>
          <a:bodyPr/>
          <a:lstStyle/>
          <a:p>
            <a:r>
              <a:rPr lang="es-ES" dirty="0" smtClean="0"/>
              <a:t>DRAMES RURALS</a:t>
            </a: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95536" y="548680"/>
            <a:ext cx="8291264" cy="5547320"/>
          </a:xfrm>
        </p:spPr>
        <p:txBody>
          <a:bodyPr/>
          <a:lstStyle/>
          <a:p>
            <a:r>
              <a:rPr lang="ca-ES" dirty="0" smtClean="0"/>
              <a:t>Gratat: Porció de pell, de terra, de paper, etc, on apareixen senyals d'haver-hi gratat algun animal, algun instrument, etc.</a:t>
            </a:r>
          </a:p>
          <a:p>
            <a:endParaRPr lang="ca-ES" dirty="0" smtClean="0"/>
          </a:p>
          <a:p>
            <a:r>
              <a:rPr lang="ca-ES" dirty="0" smtClean="0"/>
              <a:t>Esparverament: Acció de causar por profunda.</a:t>
            </a:r>
          </a:p>
          <a:p>
            <a:pPr>
              <a:buNone/>
            </a:pPr>
            <a:endParaRPr lang="ca-ES" dirty="0" smtClean="0"/>
          </a:p>
          <a:p>
            <a:r>
              <a:rPr lang="ca-ES" dirty="0" smtClean="0"/>
              <a:t>Agombolar: Prendre algú per donar-li protecció.</a:t>
            </a:r>
          </a:p>
          <a:p>
            <a:pPr>
              <a:buNone/>
            </a:pPr>
            <a:endParaRPr lang="ca-ES" dirty="0" smtClean="0"/>
          </a:p>
          <a:p>
            <a:r>
              <a:rPr lang="ca-ES" dirty="0" smtClean="0"/>
              <a:t> </a:t>
            </a:r>
            <a:r>
              <a:rPr lang="ca-ES" dirty="0" err="1" smtClean="0"/>
              <a:t>Remoixell</a:t>
            </a:r>
            <a:r>
              <a:rPr lang="ca-ES" dirty="0" smtClean="0"/>
              <a:t>: Remolí.</a:t>
            </a:r>
          </a:p>
          <a:p>
            <a:pPr>
              <a:buNone/>
            </a:pPr>
            <a:endParaRPr lang="ca-ES" dirty="0" smtClean="0"/>
          </a:p>
          <a:p>
            <a:r>
              <a:rPr lang="ca-ES" dirty="0" smtClean="0"/>
              <a:t> Eixam: Multitud d'abelles que emigren plegades d'un rusc.</a:t>
            </a:r>
          </a:p>
          <a:p>
            <a:endParaRPr lang="ca-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pPr algn="ctr"/>
            <a:r>
              <a:rPr lang="es-ES" dirty="0" smtClean="0"/>
              <a:t>FI</a:t>
            </a:r>
            <a:endParaRPr lang="es-ES" dirty="0"/>
          </a:p>
        </p:txBody>
      </p:sp>
      <p:sp>
        <p:nvSpPr>
          <p:cNvPr id="5" name="4 Marcador de texto"/>
          <p:cNvSpPr>
            <a:spLocks noGrp="1"/>
          </p:cNvSpPr>
          <p:nvPr>
            <p:ph type="body" idx="1"/>
          </p:nvPr>
        </p:nvSpPr>
        <p:spPr/>
        <p:txBody>
          <a:bodyPr/>
          <a:lstStyle/>
          <a:p>
            <a:r>
              <a:rPr lang="es-ES" dirty="0" smtClean="0"/>
              <a:t>Natalia Mateo </a:t>
            </a:r>
          </a:p>
          <a:p>
            <a:r>
              <a:rPr lang="es-ES" dirty="0" smtClean="0"/>
              <a:t>Rocío Regaña</a:t>
            </a:r>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ca-ES" dirty="0" smtClean="0"/>
              <a:t>Per què aquest títol?</a:t>
            </a:r>
            <a:endParaRPr lang="ca-ES" dirty="0"/>
          </a:p>
        </p:txBody>
      </p:sp>
      <p:sp>
        <p:nvSpPr>
          <p:cNvPr id="3" name="2 CuadroTexto"/>
          <p:cNvSpPr txBox="1"/>
          <p:nvPr/>
        </p:nvSpPr>
        <p:spPr>
          <a:xfrm>
            <a:off x="539552" y="1916832"/>
            <a:ext cx="6840760" cy="369332"/>
          </a:xfrm>
          <a:prstGeom prst="rect">
            <a:avLst/>
          </a:prstGeom>
          <a:noFill/>
        </p:spPr>
        <p:txBody>
          <a:bodyPr wrap="square" rtlCol="0">
            <a:spAutoFit/>
          </a:bodyPr>
          <a:lstStyle/>
          <a:p>
            <a:endParaRPr lang="es-ES" dirty="0"/>
          </a:p>
        </p:txBody>
      </p:sp>
      <p:sp>
        <p:nvSpPr>
          <p:cNvPr id="4" name="3 CuadroTexto"/>
          <p:cNvSpPr txBox="1"/>
          <p:nvPr/>
        </p:nvSpPr>
        <p:spPr>
          <a:xfrm>
            <a:off x="1115616" y="1700808"/>
            <a:ext cx="6912768" cy="1200329"/>
          </a:xfrm>
          <a:prstGeom prst="rect">
            <a:avLst/>
          </a:prstGeom>
          <a:noFill/>
        </p:spPr>
        <p:txBody>
          <a:bodyPr wrap="square" rtlCol="0">
            <a:spAutoFit/>
          </a:bodyPr>
          <a:lstStyle/>
          <a:p>
            <a:r>
              <a:rPr lang="it-IT" sz="2400" dirty="0" smtClean="0"/>
              <a:t>Aquest conte s’anomena </a:t>
            </a:r>
            <a:r>
              <a:rPr lang="ca-ES" sz="2400" dirty="0" smtClean="0"/>
              <a:t> </a:t>
            </a:r>
            <a:r>
              <a:rPr lang="ca-ES" sz="2400" i="1" dirty="0" smtClean="0"/>
              <a:t>En Met de les Conques</a:t>
            </a:r>
            <a:r>
              <a:rPr lang="ca-ES" sz="2400" dirty="0" smtClean="0"/>
              <a:t> perquè  el  protagonista  es  diu  Met  i  les  conques  eren  la  seva mare i la seva àvia.</a:t>
            </a:r>
            <a:endParaRPr lang="it-IT"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Resum del conte</a:t>
            </a:r>
            <a:endParaRPr lang="ca-ES" dirty="0"/>
          </a:p>
        </p:txBody>
      </p:sp>
      <p:sp>
        <p:nvSpPr>
          <p:cNvPr id="3" name="2 CuadroTexto"/>
          <p:cNvSpPr txBox="1"/>
          <p:nvPr/>
        </p:nvSpPr>
        <p:spPr>
          <a:xfrm>
            <a:off x="395536" y="1340768"/>
            <a:ext cx="8280920" cy="4247317"/>
          </a:xfrm>
          <a:prstGeom prst="rect">
            <a:avLst/>
          </a:prstGeom>
          <a:noFill/>
        </p:spPr>
        <p:txBody>
          <a:bodyPr wrap="square" rtlCol="0">
            <a:spAutoFit/>
          </a:bodyPr>
          <a:lstStyle/>
          <a:p>
            <a:pPr>
              <a:lnSpc>
                <a:spcPct val="150000"/>
              </a:lnSpc>
            </a:pPr>
            <a:r>
              <a:rPr lang="ca-ES" dirty="0" smtClean="0"/>
              <a:t>Les conques són considerades bruixes per la gent del poble, que creu que en Met és producte d'un acte de bruixeria. En Met creix aïllat de la societat, ja que, igual que la seva mare i la seva àvia (les conques), ell també és rebutjat. La seva àvia mor quan ell té 14 anys. A mesura que creix , comença a tenir un aspecte menys monstruós i fins i tot fa pena a les dones del poble. El dia de la quaresma va arribar un predicador que fa que en Met es fixi en la religió i el guia. A partir d'aquest moment, en Met assisteix a l’església i a les processons, i va descobrint a Jesús. La seva mare s'intoxica amb uns bolets verinosos i mor. En Met es sent culpable i  una aparició de Déu li indica una cova a la qual anirà a fer penitència, però pel camí cau, es trenca una cama i es queda inconscient fins que finalment mor.</a:t>
            </a:r>
            <a:endParaRPr lang="ca-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2400"/>
            <a:ext cx="8229600" cy="1476400"/>
          </a:xfrm>
        </p:spPr>
        <p:txBody>
          <a:bodyPr>
            <a:normAutofit/>
          </a:bodyPr>
          <a:lstStyle/>
          <a:p>
            <a:r>
              <a:rPr lang="es-ES" dirty="0" smtClean="0"/>
              <a:t> Anàlisi del punt de vist</a:t>
            </a:r>
            <a:r>
              <a:rPr lang="es-ES" b="1" dirty="0" smtClean="0"/>
              <a:t>a</a:t>
            </a:r>
            <a:r>
              <a:rPr lang="es-ES" dirty="0" smtClean="0"/>
              <a:t>: qui narra els fets?</a:t>
            </a:r>
            <a:endParaRPr lang="es-ES" dirty="0"/>
          </a:p>
        </p:txBody>
      </p:sp>
      <p:sp>
        <p:nvSpPr>
          <p:cNvPr id="3" name="2 CuadroTexto"/>
          <p:cNvSpPr txBox="1"/>
          <p:nvPr/>
        </p:nvSpPr>
        <p:spPr>
          <a:xfrm>
            <a:off x="357158" y="1857364"/>
            <a:ext cx="8208912" cy="830997"/>
          </a:xfrm>
          <a:prstGeom prst="rect">
            <a:avLst/>
          </a:prstGeom>
          <a:noFill/>
        </p:spPr>
        <p:txBody>
          <a:bodyPr wrap="square" rtlCol="0">
            <a:spAutoFit/>
          </a:bodyPr>
          <a:lstStyle/>
          <a:p>
            <a:r>
              <a:rPr lang="ca-ES" sz="2400" dirty="0" smtClean="0"/>
              <a:t>El narrador és omniscient i extern, és a dir, està narrat en tercera persona.</a:t>
            </a:r>
            <a:endParaRPr lang="ca-E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ca-ES" sz="2800" dirty="0" smtClean="0"/>
              <a:t>Personatges principals</a:t>
            </a:r>
          </a:p>
          <a:p>
            <a:pPr>
              <a:buNone/>
            </a:pPr>
            <a:endParaRPr lang="ca-ES" sz="2800" dirty="0" smtClean="0"/>
          </a:p>
          <a:p>
            <a:pPr lvl="1"/>
            <a:r>
              <a:rPr lang="ca-ES" sz="2800" dirty="0" smtClean="0">
                <a:solidFill>
                  <a:schemeClr val="tx1"/>
                </a:solidFill>
              </a:rPr>
              <a:t>Met: És el fill d’ una de les Conques. Es va criar aïllat de la societat, ja que la gent el veia com un monstre perquè mai no imaginava que cap home pogués fixar-se en la seva mare. És un noi tímid, però amb el pas del temps aconsegueix guanyar-se el respecte de les dones del poble. Durant la seva vida es va cristianitzant i té visions. Finalment acaba morint a una cova.</a:t>
            </a:r>
            <a:endParaRPr lang="ca-ES" sz="2800" dirty="0">
              <a:solidFill>
                <a:schemeClr val="tx1"/>
              </a:solidFill>
            </a:endParaRPr>
          </a:p>
        </p:txBody>
      </p:sp>
      <p:sp>
        <p:nvSpPr>
          <p:cNvPr id="3" name="2 Título"/>
          <p:cNvSpPr>
            <a:spLocks noGrp="1"/>
          </p:cNvSpPr>
          <p:nvPr>
            <p:ph type="title"/>
          </p:nvPr>
        </p:nvSpPr>
        <p:spPr>
          <a:xfrm>
            <a:off x="428596" y="285728"/>
            <a:ext cx="8229600" cy="1219200"/>
          </a:xfrm>
        </p:spPr>
        <p:txBody>
          <a:bodyPr>
            <a:normAutofit/>
          </a:bodyPr>
          <a:lstStyle/>
          <a:p>
            <a:r>
              <a:rPr lang="ca-ES" smtClean="0"/>
              <a:t>Anàlisi dels </a:t>
            </a:r>
            <a:r>
              <a:rPr lang="ca-ES" smtClean="0"/>
              <a:t>personatges</a:t>
            </a:r>
            <a:r>
              <a:rPr lang="ca-ES" smtClean="0"/>
              <a:t> </a:t>
            </a:r>
            <a:endParaRPr lang="ca-E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404664"/>
            <a:ext cx="8208912" cy="5693866"/>
          </a:xfrm>
          <a:prstGeom prst="rect">
            <a:avLst/>
          </a:prstGeom>
          <a:noFill/>
        </p:spPr>
        <p:txBody>
          <a:bodyPr wrap="square" rtlCol="0">
            <a:spAutoFit/>
          </a:bodyPr>
          <a:lstStyle/>
          <a:p>
            <a:pPr>
              <a:buFont typeface="Arial" pitchFamily="34" charset="0"/>
              <a:buChar char="•"/>
            </a:pPr>
            <a:r>
              <a:rPr lang="es-ES" dirty="0" smtClean="0"/>
              <a:t> </a:t>
            </a:r>
            <a:r>
              <a:rPr lang="ca-ES" sz="2800" dirty="0" smtClean="0"/>
              <a:t>Personatges secundaris:</a:t>
            </a:r>
          </a:p>
          <a:p>
            <a:endParaRPr lang="ca-ES" sz="2800" dirty="0" smtClean="0"/>
          </a:p>
          <a:p>
            <a:pPr lvl="1">
              <a:buFont typeface="Arial" pitchFamily="34" charset="0"/>
              <a:buChar char="•"/>
            </a:pPr>
            <a:r>
              <a:rPr lang="ca-ES" sz="2800" u="sng" dirty="0" smtClean="0"/>
              <a:t>Les Conques: </a:t>
            </a:r>
            <a:r>
              <a:rPr lang="ca-ES" sz="2800" dirty="0" smtClean="0"/>
              <a:t>Són mare i filla. Al poble les tenen com  a bruixes. Una és viuda, vella i mal </a:t>
            </a:r>
            <a:r>
              <a:rPr lang="ca-ES" sz="2800" dirty="0" err="1" smtClean="0"/>
              <a:t>carada</a:t>
            </a:r>
            <a:r>
              <a:rPr lang="ca-ES" sz="2800" dirty="0" smtClean="0"/>
              <a:t> i l’altra és fadrina de trenta anys passats, xarxona i aspra.</a:t>
            </a:r>
          </a:p>
          <a:p>
            <a:pPr lvl="1">
              <a:buFont typeface="Arial" pitchFamily="34" charset="0"/>
              <a:buChar char="•"/>
            </a:pPr>
            <a:endParaRPr lang="ca-ES" sz="2800" dirty="0" smtClean="0"/>
          </a:p>
          <a:p>
            <a:pPr lvl="1">
              <a:buFont typeface="Arial" pitchFamily="34" charset="0"/>
              <a:buChar char="•"/>
            </a:pPr>
            <a:r>
              <a:rPr lang="ca-ES" sz="2800" u="sng" dirty="0" smtClean="0"/>
              <a:t>El predicador</a:t>
            </a:r>
            <a:r>
              <a:rPr lang="ca-ES" sz="2800" dirty="0" smtClean="0"/>
              <a:t>: És un home de pit blanc, braços negres i cara rosada i fresca. Guia en Met en la seva religió, ja que l'encanta amb les seves belles paraules.</a:t>
            </a:r>
          </a:p>
          <a:p>
            <a:pPr lvl="1"/>
            <a:endParaRPr lang="ca-ES" sz="2800" dirty="0" smtClean="0"/>
          </a:p>
          <a:p>
            <a:endParaRPr lang="ca-E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0648"/>
            <a:ext cx="8229600" cy="822920"/>
          </a:xfrm>
        </p:spPr>
        <p:txBody>
          <a:bodyPr/>
          <a:lstStyle/>
          <a:p>
            <a:r>
              <a:rPr lang="es-ES" dirty="0" smtClean="0"/>
              <a:t>ESPAI</a:t>
            </a:r>
            <a:endParaRPr lang="es-ES" dirty="0"/>
          </a:p>
        </p:txBody>
      </p:sp>
      <p:sp>
        <p:nvSpPr>
          <p:cNvPr id="3" name="2 Marcador de contenido"/>
          <p:cNvSpPr>
            <a:spLocks noGrp="1"/>
          </p:cNvSpPr>
          <p:nvPr>
            <p:ph idx="1"/>
          </p:nvPr>
        </p:nvSpPr>
        <p:spPr>
          <a:xfrm>
            <a:off x="395536" y="1052736"/>
            <a:ext cx="8291264" cy="5043264"/>
          </a:xfrm>
        </p:spPr>
        <p:txBody>
          <a:bodyPr>
            <a:normAutofit fontScale="77500" lnSpcReduction="20000"/>
          </a:bodyPr>
          <a:lstStyle/>
          <a:p>
            <a:r>
              <a:rPr lang="ca-ES" dirty="0" smtClean="0"/>
              <a:t>On se situen els fets?</a:t>
            </a:r>
          </a:p>
          <a:p>
            <a:pPr>
              <a:buNone/>
            </a:pPr>
            <a:endParaRPr lang="ca-ES" dirty="0" smtClean="0"/>
          </a:p>
          <a:p>
            <a:pPr lvl="1">
              <a:buNone/>
            </a:pPr>
            <a:r>
              <a:rPr lang="ca-ES" sz="2600" dirty="0" smtClean="0"/>
              <a:t>     Els fets tenen lloc a un poble rural ple d'horts. En Met neix a un casalot mig enrunat, que només tenia baixos i que feia mala olor.</a:t>
            </a:r>
          </a:p>
          <a:p>
            <a:endParaRPr lang="ca-ES" dirty="0" smtClean="0"/>
          </a:p>
          <a:p>
            <a:r>
              <a:rPr lang="ca-ES" dirty="0" smtClean="0"/>
              <a:t> Són espais reals o ficticis?</a:t>
            </a:r>
          </a:p>
          <a:p>
            <a:pPr>
              <a:buNone/>
            </a:pPr>
            <a:endParaRPr lang="ca-ES" dirty="0" smtClean="0"/>
          </a:p>
          <a:p>
            <a:pPr lvl="1">
              <a:buNone/>
            </a:pPr>
            <a:r>
              <a:rPr lang="ca-ES" sz="2600" dirty="0" smtClean="0"/>
              <a:t>    Els espais són reals ja que poden ser d'un poble qualsevol dels </a:t>
            </a:r>
          </a:p>
          <a:p>
            <a:pPr lvl="1">
              <a:buNone/>
            </a:pPr>
            <a:r>
              <a:rPr lang="ca-ES" sz="2600" dirty="0" smtClean="0"/>
              <a:t>	</a:t>
            </a:r>
            <a:r>
              <a:rPr lang="ca-ES" sz="2600" dirty="0" smtClean="0"/>
              <a:t>afores d'una ciutat.</a:t>
            </a:r>
          </a:p>
          <a:p>
            <a:endParaRPr lang="ca-ES" dirty="0" smtClean="0"/>
          </a:p>
          <a:p>
            <a:r>
              <a:rPr lang="ca-ES" dirty="0" smtClean="0"/>
              <a:t>El lloc té una funció especial en el conte? Quina és aquesta funció?</a:t>
            </a:r>
          </a:p>
          <a:p>
            <a:pPr>
              <a:buNone/>
            </a:pPr>
            <a:endParaRPr lang="ca-ES" sz="2400" dirty="0" smtClean="0"/>
          </a:p>
          <a:p>
            <a:pPr>
              <a:buNone/>
            </a:pPr>
            <a:r>
              <a:rPr lang="ca-ES" dirty="0" smtClean="0"/>
              <a:t>    Creiem que sí que té a veure ja que als pobles tothom es coneix i tothom parla de tothom. En aquest conte es pot observar aquesta realitat. Si en Met hagués viscut a una gran ciutat no s'hauria vist en aquesta situació.</a:t>
            </a:r>
          </a:p>
          <a:p>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ca-ES" dirty="0" smtClean="0"/>
              <a:t>Quant dura l’acció narrada? </a:t>
            </a:r>
          </a:p>
          <a:p>
            <a:pPr>
              <a:buNone/>
            </a:pPr>
            <a:endParaRPr lang="ca-ES" dirty="0" smtClean="0"/>
          </a:p>
          <a:p>
            <a:pPr lvl="1">
              <a:buNone/>
            </a:pPr>
            <a:r>
              <a:rPr lang="ca-ES" dirty="0" smtClean="0"/>
              <a:t>El conte té la durada de tota la vida d'en Met.</a:t>
            </a:r>
          </a:p>
          <a:p>
            <a:endParaRPr lang="ca-ES" dirty="0" smtClean="0"/>
          </a:p>
          <a:p>
            <a:r>
              <a:rPr lang="ca-ES" dirty="0" smtClean="0"/>
              <a:t>Hi ha regressions o anticipacions? </a:t>
            </a:r>
          </a:p>
          <a:p>
            <a:pPr>
              <a:buNone/>
            </a:pPr>
            <a:endParaRPr lang="ca-ES" dirty="0" smtClean="0"/>
          </a:p>
          <a:p>
            <a:pPr lvl="1">
              <a:buNone/>
            </a:pPr>
            <a:r>
              <a:rPr lang="ca-ES" dirty="0" smtClean="0"/>
              <a:t>    Al final del conte en Met sí que fa una regressió  al passat  recordant   la seva  mare i la  seva  àvia.</a:t>
            </a:r>
          </a:p>
          <a:p>
            <a:endParaRPr lang="es-ES" dirty="0"/>
          </a:p>
        </p:txBody>
      </p:sp>
      <p:sp>
        <p:nvSpPr>
          <p:cNvPr id="3" name="2 Título"/>
          <p:cNvSpPr>
            <a:spLocks noGrp="1"/>
          </p:cNvSpPr>
          <p:nvPr>
            <p:ph type="title"/>
          </p:nvPr>
        </p:nvSpPr>
        <p:spPr/>
        <p:txBody>
          <a:bodyPr/>
          <a:lstStyle/>
          <a:p>
            <a:r>
              <a:rPr lang="es-ES" dirty="0" smtClean="0"/>
              <a:t> Anàlisi del temps</a:t>
            </a:r>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r>
              <a:rPr lang="ca-ES" dirty="0" smtClean="0"/>
              <a:t>Gallimarsot: Dona d'aspecte masculí.</a:t>
            </a:r>
          </a:p>
          <a:p>
            <a:pPr>
              <a:buNone/>
            </a:pPr>
            <a:endParaRPr lang="ca-ES" dirty="0" smtClean="0"/>
          </a:p>
          <a:p>
            <a:r>
              <a:rPr lang="ca-ES" dirty="0" smtClean="0"/>
              <a:t>Rectoria: Casa on viu i despatxa el rector d'una església.</a:t>
            </a:r>
          </a:p>
          <a:p>
            <a:pPr>
              <a:buNone/>
            </a:pPr>
            <a:endParaRPr lang="ca-ES" dirty="0" smtClean="0"/>
          </a:p>
          <a:p>
            <a:r>
              <a:rPr lang="ca-ES" dirty="0" smtClean="0"/>
              <a:t>Escanyolit: Molt magre, mancat del desenrotllament normal.</a:t>
            </a:r>
          </a:p>
          <a:p>
            <a:pPr>
              <a:buNone/>
            </a:pPr>
            <a:endParaRPr lang="ca-ES" dirty="0" smtClean="0"/>
          </a:p>
          <a:p>
            <a:r>
              <a:rPr lang="ca-ES" dirty="0" smtClean="0"/>
              <a:t>Gànguil: Aplicat a una persona alta i prima de cames llargues.</a:t>
            </a:r>
          </a:p>
          <a:p>
            <a:pPr>
              <a:buNone/>
            </a:pPr>
            <a:endParaRPr lang="ca-ES" dirty="0" smtClean="0"/>
          </a:p>
          <a:p>
            <a:r>
              <a:rPr lang="ca-ES" dirty="0" smtClean="0"/>
              <a:t>Mansuetud: Condició suau, dòcil.</a:t>
            </a:r>
            <a:br>
              <a:rPr lang="ca-ES" dirty="0" smtClean="0"/>
            </a:br>
            <a:endParaRPr lang="ca-ES" dirty="0" smtClean="0"/>
          </a:p>
          <a:p>
            <a:endParaRPr lang="ca-ES" dirty="0"/>
          </a:p>
        </p:txBody>
      </p:sp>
      <p:sp>
        <p:nvSpPr>
          <p:cNvPr id="3" name="2 Título"/>
          <p:cNvSpPr>
            <a:spLocks noGrp="1"/>
          </p:cNvSpPr>
          <p:nvPr>
            <p:ph type="title"/>
          </p:nvPr>
        </p:nvSpPr>
        <p:spPr/>
        <p:txBody>
          <a:bodyPr/>
          <a:lstStyle/>
          <a:p>
            <a:r>
              <a:rPr lang="ca-ES" dirty="0" smtClean="0"/>
              <a:t>Lèxic</a:t>
            </a:r>
            <a:endParaRPr lang="ca-E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191</TotalTime>
  <Words>618</Words>
  <Application>Microsoft Office PowerPoint</Application>
  <PresentationFormat>Presentación en pantalla (4:3)</PresentationFormat>
  <Paragraphs>60</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Papel</vt:lpstr>
      <vt:lpstr>DRAMES RURALS</vt:lpstr>
      <vt:lpstr>Per què aquest títol?</vt:lpstr>
      <vt:lpstr>Resum del conte</vt:lpstr>
      <vt:lpstr> Anàlisi del punt de vista: qui narra els fets?</vt:lpstr>
      <vt:lpstr>Anàlisi dels personatges </vt:lpstr>
      <vt:lpstr>Diapositiva 6</vt:lpstr>
      <vt:lpstr>ESPAI</vt:lpstr>
      <vt:lpstr> Anàlisi del temps</vt:lpstr>
      <vt:lpstr>Lèxic</vt:lpstr>
      <vt:lpstr>Diapositiva 10</vt:lpstr>
      <vt:lpstr>FI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DRAMES RURALS</dc:title>
  <dc:creator>rocio regaña diaz</dc:creator>
  <cp:lastModifiedBy>professor</cp:lastModifiedBy>
  <cp:revision>22</cp:revision>
  <dcterms:created xsi:type="dcterms:W3CDTF">2013-04-21T21:32:00Z</dcterms:created>
  <dcterms:modified xsi:type="dcterms:W3CDTF">2013-05-09T08:11:17Z</dcterms:modified>
</cp:coreProperties>
</file>