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3" r:id="rId3"/>
    <p:sldId id="286" r:id="rId4"/>
    <p:sldId id="285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8" r:id="rId14"/>
    <p:sldId id="295" r:id="rId15"/>
    <p:sldId id="299" r:id="rId16"/>
    <p:sldId id="296" r:id="rId17"/>
    <p:sldId id="297" r:id="rId18"/>
    <p:sldId id="300" r:id="rId19"/>
    <p:sldId id="301" r:id="rId20"/>
    <p:sldId id="302" r:id="rId21"/>
    <p:sldId id="282" r:id="rId22"/>
    <p:sldId id="257" r:id="rId23"/>
    <p:sldId id="258" r:id="rId24"/>
    <p:sldId id="259" r:id="rId25"/>
    <p:sldId id="260" r:id="rId26"/>
    <p:sldId id="261" r:id="rId27"/>
    <p:sldId id="262" r:id="rId28"/>
    <p:sldId id="263" r:id="rId29"/>
    <p:sldId id="264" r:id="rId30"/>
    <p:sldId id="265" r:id="rId31"/>
    <p:sldId id="266" r:id="rId32"/>
    <p:sldId id="267" r:id="rId33"/>
    <p:sldId id="268" r:id="rId34"/>
    <p:sldId id="269" r:id="rId35"/>
    <p:sldId id="270" r:id="rId36"/>
    <p:sldId id="271" r:id="rId37"/>
    <p:sldId id="272" r:id="rId38"/>
    <p:sldId id="273" r:id="rId39"/>
    <p:sldId id="274" r:id="rId40"/>
    <p:sldId id="275" r:id="rId41"/>
    <p:sldId id="276" r:id="rId42"/>
    <p:sldId id="277" r:id="rId43"/>
    <p:sldId id="278" r:id="rId44"/>
    <p:sldId id="279" r:id="rId45"/>
    <p:sldId id="280" r:id="rId46"/>
    <p:sldId id="281" r:id="rId47"/>
    <p:sldId id="303" r:id="rId4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E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 sz="2400">
                <a:latin typeface="Times New Roman" pitchFamily="18" charset="0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4917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4917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2EBB59AC-4DB7-428E-A59B-312F8A23A9D3}" type="datetimeFigureOut">
              <a:rPr lang="es-ES" smtClean="0"/>
              <a:t>23/09/2012</a:t>
            </a:fld>
            <a:endParaRPr lang="es-E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es-E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B47E9D9-B421-46DE-AF1C-1FA7095AAF2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47E9D9-B421-46DE-AF1C-1FA7095AAF28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BB59AC-4DB7-428E-A59B-312F8A23A9D3}" type="datetimeFigureOut">
              <a:rPr lang="es-ES" smtClean="0"/>
              <a:t>23/09/2012</a:t>
            </a:fld>
            <a:endParaRPr lang="es-ES"/>
          </a:p>
        </p:txBody>
      </p:sp>
    </p:spTree>
  </p:cSld>
  <p:clrMapOvr>
    <a:masterClrMapping/>
  </p:clrMapOvr>
  <p:transition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47E9D9-B421-46DE-AF1C-1FA7095AAF28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BB59AC-4DB7-428E-A59B-312F8A23A9D3}" type="datetimeFigureOut">
              <a:rPr lang="es-ES" smtClean="0"/>
              <a:t>23/09/2012</a:t>
            </a:fld>
            <a:endParaRPr lang="es-ES"/>
          </a:p>
        </p:txBody>
      </p:sp>
    </p:spTree>
  </p:cSld>
  <p:clrMapOvr>
    <a:masterClrMapping/>
  </p:clrMapOvr>
  <p:transition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47E9D9-B421-46DE-AF1C-1FA7095AAF28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BB59AC-4DB7-428E-A59B-312F8A23A9D3}" type="datetimeFigureOut">
              <a:rPr lang="es-ES" smtClean="0"/>
              <a:t>23/09/2012</a:t>
            </a:fld>
            <a:endParaRPr lang="es-ES"/>
          </a:p>
        </p:txBody>
      </p:sp>
    </p:spTree>
  </p:cSld>
  <p:clrMapOvr>
    <a:masterClrMapping/>
  </p:clrMapOvr>
  <p:transition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47E9D9-B421-46DE-AF1C-1FA7095AAF28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BB59AC-4DB7-428E-A59B-312F8A23A9D3}" type="datetimeFigureOut">
              <a:rPr lang="es-ES" smtClean="0"/>
              <a:t>23/09/2012</a:t>
            </a:fld>
            <a:endParaRPr lang="es-ES"/>
          </a:p>
        </p:txBody>
      </p:sp>
    </p:spTree>
  </p:cSld>
  <p:clrMapOvr>
    <a:masterClrMapping/>
  </p:clrMapOvr>
  <p:transition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47E9D9-B421-46DE-AF1C-1FA7095AAF28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BB59AC-4DB7-428E-A59B-312F8A23A9D3}" type="datetimeFigureOut">
              <a:rPr lang="es-ES" smtClean="0"/>
              <a:t>23/09/2012</a:t>
            </a:fld>
            <a:endParaRPr lang="es-ES"/>
          </a:p>
        </p:txBody>
      </p:sp>
    </p:spTree>
  </p:cSld>
  <p:clrMapOvr>
    <a:masterClrMapping/>
  </p:clrMapOvr>
  <p:transition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47E9D9-B421-46DE-AF1C-1FA7095AAF28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BB59AC-4DB7-428E-A59B-312F8A23A9D3}" type="datetimeFigureOut">
              <a:rPr lang="es-ES" smtClean="0"/>
              <a:t>23/09/2012</a:t>
            </a:fld>
            <a:endParaRPr lang="es-ES"/>
          </a:p>
        </p:txBody>
      </p:sp>
    </p:spTree>
  </p:cSld>
  <p:clrMapOvr>
    <a:masterClrMapping/>
  </p:clrMapOvr>
  <p:transition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47E9D9-B421-46DE-AF1C-1FA7095AAF28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BB59AC-4DB7-428E-A59B-312F8A23A9D3}" type="datetimeFigureOut">
              <a:rPr lang="es-ES" smtClean="0"/>
              <a:t>23/09/2012</a:t>
            </a:fld>
            <a:endParaRPr lang="es-ES"/>
          </a:p>
        </p:txBody>
      </p:sp>
    </p:spTree>
  </p:cSld>
  <p:clrMapOvr>
    <a:masterClrMapping/>
  </p:clrMapOvr>
  <p:transition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47E9D9-B421-46DE-AF1C-1FA7095AAF28}" type="slidenum">
              <a:rPr lang="es-ES" smtClean="0"/>
              <a:t>‹Nº›</a:t>
            </a:fld>
            <a:endParaRPr lang="es-E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BB59AC-4DB7-428E-A59B-312F8A23A9D3}" type="datetimeFigureOut">
              <a:rPr lang="es-ES" smtClean="0"/>
              <a:t>23/09/2012</a:t>
            </a:fld>
            <a:endParaRPr lang="es-ES"/>
          </a:p>
        </p:txBody>
      </p:sp>
    </p:spTree>
  </p:cSld>
  <p:clrMapOvr>
    <a:masterClrMapping/>
  </p:clrMapOvr>
  <p:transition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47E9D9-B421-46DE-AF1C-1FA7095AAF28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BB59AC-4DB7-428E-A59B-312F8A23A9D3}" type="datetimeFigureOut">
              <a:rPr lang="es-ES" smtClean="0"/>
              <a:t>23/09/2012</a:t>
            </a:fld>
            <a:endParaRPr lang="es-ES"/>
          </a:p>
        </p:txBody>
      </p:sp>
    </p:spTree>
  </p:cSld>
  <p:clrMapOvr>
    <a:masterClrMapping/>
  </p:clrMapOvr>
  <p:transition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47E9D9-B421-46DE-AF1C-1FA7095AAF28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BB59AC-4DB7-428E-A59B-312F8A23A9D3}" type="datetimeFigureOut">
              <a:rPr lang="es-ES" smtClean="0"/>
              <a:t>23/09/2012</a:t>
            </a:fld>
            <a:endParaRPr lang="es-ES"/>
          </a:p>
        </p:txBody>
      </p:sp>
    </p:spTree>
  </p:cSld>
  <p:clrMapOvr>
    <a:masterClrMapping/>
  </p:clrMapOvr>
  <p:transition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/>
            </a:lvl1pPr>
          </a:lstStyle>
          <a:p>
            <a:endParaRPr lang="es-E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 Black" pitchFamily="34" charset="0"/>
              </a:defRPr>
            </a:lvl1pPr>
          </a:lstStyle>
          <a:p>
            <a:fld id="{9B47E9D9-B421-46DE-AF1C-1FA7095AAF28}" type="slidenum">
              <a:rPr lang="es-ES" smtClean="0"/>
              <a:t>‹Nº›</a:t>
            </a:fld>
            <a:endParaRPr lang="es-E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4813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ES" sz="2400">
                <a:latin typeface="Times New Roman" pitchFamily="18" charset="0"/>
              </a:endParaRPr>
            </a:p>
          </p:txBody>
        </p:sp>
        <p:sp>
          <p:nvSpPr>
            <p:cNvPr id="4813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 sz="2400">
                <a:latin typeface="Times New Roman" pitchFamily="18" charset="0"/>
              </a:endParaRPr>
            </a:p>
          </p:txBody>
        </p:sp>
        <p:sp>
          <p:nvSpPr>
            <p:cNvPr id="4813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solidFill>
                  <a:schemeClr val="hlink"/>
                </a:solidFill>
              </a:endParaRPr>
            </a:p>
          </p:txBody>
        </p:sp>
        <p:sp>
          <p:nvSpPr>
            <p:cNvPr id="4813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solidFill>
                  <a:schemeClr val="hlink"/>
                </a:solidFill>
              </a:endParaRPr>
            </a:p>
          </p:txBody>
        </p:sp>
        <p:sp>
          <p:nvSpPr>
            <p:cNvPr id="4813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solidFill>
                  <a:schemeClr val="accent2"/>
                </a:solidFill>
              </a:endParaRPr>
            </a:p>
          </p:txBody>
        </p:sp>
        <p:sp>
          <p:nvSpPr>
            <p:cNvPr id="4813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solidFill>
                  <a:schemeClr val="hlink"/>
                </a:solidFill>
              </a:endParaRPr>
            </a:p>
          </p:txBody>
        </p:sp>
        <p:sp>
          <p:nvSpPr>
            <p:cNvPr id="4813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 sz="2400">
                <a:latin typeface="Times New Roman" pitchFamily="18" charset="0"/>
              </a:endParaRPr>
            </a:p>
          </p:txBody>
        </p:sp>
        <p:sp>
          <p:nvSpPr>
            <p:cNvPr id="4814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solidFill>
                  <a:schemeClr val="accent2"/>
                </a:solidFill>
              </a:endParaRPr>
            </a:p>
          </p:txBody>
        </p:sp>
        <p:sp>
          <p:nvSpPr>
            <p:cNvPr id="4814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814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fld id="{2EBB59AC-4DB7-428E-A59B-312F8A23A9D3}" type="datetimeFigureOut">
              <a:rPr lang="es-ES" smtClean="0"/>
              <a:t>23/09/2012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hecker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sicafe/poesia-catalana-jordi-de-sant-jordi-i-ausis-march" TargetMode="External"/><Relationship Id="rId2" Type="http://schemas.openxmlformats.org/officeDocument/2006/relationships/hyperlink" Target="http://www.slideshare.net/sicafe/literatura-trobadoresc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czaekzH9UkA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dzs0LtPrlo" TargetMode="External"/><Relationship Id="rId2" Type="http://schemas.openxmlformats.org/officeDocument/2006/relationships/hyperlink" Target="http://sondepoetas.blogspot.com.es/2007/12/dona-que-eu-ame-tenho-por-senhor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L98PT6HSQyI&amp;feature=related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214290"/>
            <a:ext cx="8991600" cy="1500198"/>
          </a:xfrm>
        </p:spPr>
        <p:txBody>
          <a:bodyPr/>
          <a:lstStyle/>
          <a:p>
            <a:r>
              <a:rPr lang="es-ES" b="1" dirty="0" smtClean="0">
                <a:solidFill>
                  <a:srgbClr val="00B0F0"/>
                </a:solidFill>
              </a:rPr>
              <a:t>LA LÍRICA CULTA EN LA EDAD MEDIA</a:t>
            </a:r>
            <a:endParaRPr lang="es-ES" b="1" dirty="0">
              <a:solidFill>
                <a:srgbClr val="00B0F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" name="5 Imagen" descr="20070418klplylliu_46.Ies.SC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1771650"/>
            <a:ext cx="5286375" cy="5086350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328594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795854"/>
          </a:xfrm>
        </p:spPr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Cómo es el amante:</a:t>
            </a:r>
          </a:p>
          <a:p>
            <a:pPr lvl="1"/>
            <a:r>
              <a:rPr lang="es-ES" dirty="0" smtClean="0"/>
              <a:t>Trovador</a:t>
            </a:r>
          </a:p>
          <a:p>
            <a:pPr lvl="1"/>
            <a:r>
              <a:rPr lang="es-ES" dirty="0" smtClean="0"/>
              <a:t>Vasallo de la dama</a:t>
            </a:r>
          </a:p>
          <a:p>
            <a:pPr lvl="1"/>
            <a:r>
              <a:rPr lang="es-ES" dirty="0" smtClean="0"/>
              <a:t>Sufrimiento gozoso</a:t>
            </a:r>
            <a:endParaRPr lang="es-ES" dirty="0"/>
          </a:p>
        </p:txBody>
      </p:sp>
      <p:pic>
        <p:nvPicPr>
          <p:cNvPr id="4" name="3 Imagen" descr="trovadores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0" y="928670"/>
            <a:ext cx="4286250" cy="5715000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47147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724416"/>
          </a:xfrm>
        </p:spPr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Qué otros personajes aparecen:</a:t>
            </a:r>
          </a:p>
          <a:p>
            <a:pPr lvl="1"/>
            <a:r>
              <a:rPr lang="es-ES" dirty="0" smtClean="0"/>
              <a:t>Marido de la dama ( celoso)</a:t>
            </a:r>
          </a:p>
          <a:p>
            <a:pPr lvl="1"/>
            <a:r>
              <a:rPr lang="es-ES" dirty="0" smtClean="0"/>
              <a:t>Aduladores del marido (espían la relación del trovador y su amada).</a:t>
            </a:r>
            <a:endParaRPr lang="es-ES" dirty="0"/>
          </a:p>
        </p:txBody>
      </p:sp>
      <p:pic>
        <p:nvPicPr>
          <p:cNvPr id="4" name="3 Imagen" descr="amc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3286124"/>
            <a:ext cx="3857652" cy="3257573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00098"/>
          </a:xfrm>
        </p:spPr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LÍRICA CATALANA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2071678"/>
            <a:ext cx="8572560" cy="3886200"/>
          </a:xfrm>
        </p:spPr>
        <p:txBody>
          <a:bodyPr/>
          <a:lstStyle/>
          <a:p>
            <a:r>
              <a:rPr lang="es-ES" dirty="0" err="1" smtClean="0"/>
              <a:t>Cançó</a:t>
            </a:r>
            <a:endParaRPr lang="es-ES" dirty="0" smtClean="0"/>
          </a:p>
          <a:p>
            <a:r>
              <a:rPr lang="es-ES" dirty="0" smtClean="0"/>
              <a:t>Sirventés</a:t>
            </a:r>
          </a:p>
          <a:p>
            <a:r>
              <a:rPr lang="es-ES" dirty="0" err="1" smtClean="0"/>
              <a:t>Tençó</a:t>
            </a:r>
            <a:endParaRPr lang="es-ES" dirty="0" smtClean="0"/>
          </a:p>
          <a:p>
            <a:endParaRPr lang="es-ES" dirty="0" smtClean="0"/>
          </a:p>
          <a:p>
            <a:pPr>
              <a:buNone/>
            </a:pPr>
            <a:r>
              <a:rPr lang="es-ES" dirty="0" smtClean="0"/>
              <a:t>(Jordi de </a:t>
            </a:r>
            <a:r>
              <a:rPr lang="es-ES" dirty="0" err="1" smtClean="0"/>
              <a:t>Sant</a:t>
            </a:r>
            <a:r>
              <a:rPr lang="es-ES" dirty="0" smtClean="0"/>
              <a:t> Jordi: S. XIV</a:t>
            </a:r>
          </a:p>
          <a:p>
            <a:pPr>
              <a:buNone/>
            </a:pPr>
            <a:r>
              <a:rPr lang="es-ES" dirty="0" err="1" smtClean="0"/>
              <a:t>Ausiàs</a:t>
            </a:r>
            <a:r>
              <a:rPr lang="es-ES" dirty="0" smtClean="0"/>
              <a:t> </a:t>
            </a:r>
            <a:r>
              <a:rPr lang="es-ES" dirty="0" err="1" smtClean="0"/>
              <a:t>March</a:t>
            </a:r>
            <a:r>
              <a:rPr lang="es-ES" dirty="0" smtClean="0"/>
              <a:t>: S. XV)</a:t>
            </a:r>
          </a:p>
          <a:p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285720" y="1285861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hlinkClick r:id="rId2"/>
              </a:rPr>
              <a:t>http://www.slideshare.net/sicafe/literatura-trobadoresca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285720" y="1714489"/>
            <a:ext cx="8858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hlinkClick r:id="rId3"/>
              </a:rPr>
              <a:t>http://www.slideshare.net/sicafe/poesia-catalana-jordi-de-sant-jordi-i-ausis-march</a:t>
            </a:r>
            <a:endParaRPr lang="es-ES" dirty="0"/>
          </a:p>
        </p:txBody>
      </p:sp>
      <p:pic>
        <p:nvPicPr>
          <p:cNvPr id="6" name="5 Imagen" descr="1255342606-ausiàs marc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2214554"/>
            <a:ext cx="2857500" cy="3810000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500042"/>
            <a:ext cx="6072230" cy="574459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14346"/>
          </a:xfrm>
        </p:spPr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Poesía galaico-portuguesa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500726"/>
          </a:xfrm>
        </p:spPr>
        <p:txBody>
          <a:bodyPr/>
          <a:lstStyle/>
          <a:p>
            <a:r>
              <a:rPr lang="es-ES" dirty="0" smtClean="0"/>
              <a:t>Escuela poética en lengua gallega.</a:t>
            </a:r>
          </a:p>
          <a:p>
            <a:r>
              <a:rPr lang="es-ES" dirty="0" smtClean="0"/>
              <a:t>S XII y sobre todo XIII.</a:t>
            </a:r>
          </a:p>
          <a:p>
            <a:r>
              <a:rPr lang="es-ES" dirty="0" smtClean="0"/>
              <a:t>Rasgos formales: Paralelismo</a:t>
            </a:r>
          </a:p>
          <a:p>
            <a:r>
              <a:rPr lang="es-ES" dirty="0" smtClean="0"/>
              <a:t>Géneros:</a:t>
            </a:r>
          </a:p>
          <a:p>
            <a:pPr lvl="1"/>
            <a:r>
              <a:rPr lang="es-ES" dirty="0" smtClean="0">
                <a:solidFill>
                  <a:srgbClr val="FF0000"/>
                </a:solidFill>
              </a:rPr>
              <a:t>Cantigas de amor</a:t>
            </a:r>
            <a:r>
              <a:rPr lang="es-ES" dirty="0" smtClean="0"/>
              <a:t>: tradición provenzal.</a:t>
            </a:r>
          </a:p>
          <a:p>
            <a:pPr lvl="1"/>
            <a:r>
              <a:rPr lang="es-ES" dirty="0" smtClean="0">
                <a:solidFill>
                  <a:srgbClr val="FF0000"/>
                </a:solidFill>
              </a:rPr>
              <a:t>Cantigas de escarnio</a:t>
            </a:r>
            <a:r>
              <a:rPr lang="es-ES" dirty="0" smtClean="0"/>
              <a:t>: burla a personajes.</a:t>
            </a:r>
          </a:p>
          <a:p>
            <a:pPr lvl="1">
              <a:buNone/>
            </a:pPr>
            <a:r>
              <a:rPr lang="es-ES" dirty="0" smtClean="0"/>
              <a:t>……………………………………………………</a:t>
            </a:r>
            <a:endParaRPr lang="es-ES" dirty="0" smtClean="0"/>
          </a:p>
          <a:p>
            <a:pPr lvl="1"/>
            <a:r>
              <a:rPr lang="es-ES" dirty="0" smtClean="0">
                <a:solidFill>
                  <a:srgbClr val="FF0000"/>
                </a:solidFill>
              </a:rPr>
              <a:t>Cantigas de amigo: </a:t>
            </a:r>
            <a:r>
              <a:rPr lang="es-ES" dirty="0" smtClean="0"/>
              <a:t>una mujer expresa su tristeza por la ausencia del amado. Inspiración popular.</a:t>
            </a:r>
          </a:p>
          <a:p>
            <a:r>
              <a:rPr lang="es-ES" dirty="0" smtClean="0">
                <a:solidFill>
                  <a:srgbClr val="FF0000"/>
                </a:solidFill>
              </a:rPr>
              <a:t>ALFONSO X EL SABIO</a:t>
            </a:r>
            <a:endParaRPr lang="es-E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500042"/>
            <a:ext cx="5324792" cy="5929354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 smtClean="0">
                <a:solidFill>
                  <a:srgbClr val="FF0000"/>
                </a:solidFill>
                <a:latin typeface="+mn-lt"/>
              </a:rPr>
              <a:t>Una de </a:t>
            </a:r>
            <a:r>
              <a:rPr lang="pt-BR" sz="2400" dirty="0" err="1" smtClean="0">
                <a:solidFill>
                  <a:srgbClr val="FF0000"/>
                </a:solidFill>
                <a:latin typeface="+mn-lt"/>
              </a:rPr>
              <a:t>las</a:t>
            </a:r>
            <a:r>
              <a:rPr lang="pt-BR" sz="2400" dirty="0" smtClean="0">
                <a:solidFill>
                  <a:srgbClr val="FF0000"/>
                </a:solidFill>
                <a:latin typeface="+mn-lt"/>
              </a:rPr>
              <a:t> cantigas más famosas </a:t>
            </a:r>
            <a:r>
              <a:rPr lang="pt-BR" sz="2400" dirty="0" err="1" smtClean="0">
                <a:solidFill>
                  <a:srgbClr val="FF0000"/>
                </a:solidFill>
                <a:latin typeface="+mn-lt"/>
              </a:rPr>
              <a:t>del</a:t>
            </a:r>
            <a:r>
              <a:rPr lang="pt-BR" sz="2400" dirty="0" smtClean="0">
                <a:solidFill>
                  <a:srgbClr val="FF0000"/>
                </a:solidFill>
                <a:latin typeface="+mn-lt"/>
              </a:rPr>
              <a:t> célebre trovador </a:t>
            </a:r>
            <a:r>
              <a:rPr lang="pt-BR" sz="2400" dirty="0" err="1" smtClean="0">
                <a:solidFill>
                  <a:srgbClr val="FF0000"/>
                </a:solidFill>
                <a:latin typeface="+mn-lt"/>
              </a:rPr>
              <a:t>del</a:t>
            </a:r>
            <a:r>
              <a:rPr lang="pt-BR" sz="24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pt-BR" sz="2400" dirty="0" err="1" smtClean="0">
                <a:solidFill>
                  <a:srgbClr val="FF0000"/>
                </a:solidFill>
                <a:latin typeface="+mn-lt"/>
              </a:rPr>
              <a:t>siglo</a:t>
            </a:r>
            <a:r>
              <a:rPr lang="pt-BR" sz="2400" dirty="0" smtClean="0">
                <a:solidFill>
                  <a:srgbClr val="FF0000"/>
                </a:solidFill>
                <a:latin typeface="+mn-lt"/>
              </a:rPr>
              <a:t> XIII Joan Zorro </a:t>
            </a:r>
            <a:r>
              <a:rPr lang="pt-BR" sz="2400" dirty="0" err="1" smtClean="0">
                <a:solidFill>
                  <a:srgbClr val="FF0000"/>
                </a:solidFill>
                <a:latin typeface="+mn-lt"/>
              </a:rPr>
              <a:t>es</a:t>
            </a:r>
            <a:r>
              <a:rPr lang="pt-BR" sz="24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pt-BR" sz="2400" dirty="0" err="1" smtClean="0">
                <a:solidFill>
                  <a:srgbClr val="FF0000"/>
                </a:solidFill>
                <a:latin typeface="+mn-lt"/>
              </a:rPr>
              <a:t>la</a:t>
            </a:r>
            <a:r>
              <a:rPr lang="pt-BR" sz="24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pt-BR" sz="2400" dirty="0" err="1" smtClean="0">
                <a:solidFill>
                  <a:srgbClr val="FF0000"/>
                </a:solidFill>
                <a:latin typeface="+mn-lt"/>
              </a:rPr>
              <a:t>siguiente</a:t>
            </a:r>
            <a:r>
              <a:rPr lang="pt-BR" sz="2400" dirty="0" smtClean="0">
                <a:solidFill>
                  <a:srgbClr val="FF0000"/>
                </a:solidFill>
                <a:latin typeface="+mn-lt"/>
              </a:rPr>
              <a:t>:</a:t>
            </a:r>
            <a:endParaRPr lang="es-ES" sz="2400" dirty="0">
              <a:solidFill>
                <a:srgbClr val="FF0000"/>
              </a:solidFill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457200" y="1357297"/>
            <a:ext cx="4040188" cy="142877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285720" y="2174875"/>
            <a:ext cx="4572032" cy="3951288"/>
          </a:xfrm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  <a:latin typeface="+mn-lt"/>
              </a:rPr>
              <a:t>Em Lisboa sobre </a:t>
            </a:r>
            <a:r>
              <a:rPr lang="pt-BR" dirty="0" err="1" smtClean="0">
                <a:solidFill>
                  <a:schemeClr val="tx1"/>
                </a:solidFill>
                <a:latin typeface="+mn-lt"/>
              </a:rPr>
              <a:t>lo</a:t>
            </a:r>
            <a:r>
              <a:rPr lang="pt-BR" dirty="0" smtClean="0">
                <a:solidFill>
                  <a:schemeClr val="tx1"/>
                </a:solidFill>
                <a:latin typeface="+mn-lt"/>
              </a:rPr>
              <a:t> mar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>
                <a:solidFill>
                  <a:schemeClr val="tx1"/>
                </a:solidFill>
                <a:latin typeface="+mn-lt"/>
              </a:rPr>
              <a:t>barcas novas mandei lavrar,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i="1" dirty="0" smtClean="0">
                <a:solidFill>
                  <a:schemeClr val="tx1"/>
                </a:solidFill>
                <a:latin typeface="+mn-lt"/>
              </a:rPr>
              <a:t>ai mia senhor </a:t>
            </a:r>
            <a:r>
              <a:rPr lang="pt-BR" i="1" dirty="0" err="1" smtClean="0">
                <a:solidFill>
                  <a:schemeClr val="tx1"/>
                </a:solidFill>
                <a:latin typeface="+mn-lt"/>
              </a:rPr>
              <a:t>velida</a:t>
            </a:r>
            <a:r>
              <a:rPr lang="pt-BR" i="1" dirty="0" smtClean="0">
                <a:solidFill>
                  <a:schemeClr val="tx1"/>
                </a:solidFill>
                <a:latin typeface="+mn-lt"/>
              </a:rPr>
              <a:t>!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>
                <a:solidFill>
                  <a:schemeClr val="tx1"/>
                </a:solidFill>
                <a:latin typeface="+mn-lt"/>
              </a:rPr>
              <a:t>Em Lisboa sobre </a:t>
            </a:r>
            <a:r>
              <a:rPr lang="pt-BR" dirty="0" err="1" smtClean="0">
                <a:solidFill>
                  <a:schemeClr val="tx1"/>
                </a:solidFill>
                <a:latin typeface="+mn-lt"/>
              </a:rPr>
              <a:t>lo</a:t>
            </a:r>
            <a:r>
              <a:rPr lang="pt-BR" dirty="0" smtClean="0">
                <a:solidFill>
                  <a:schemeClr val="tx1"/>
                </a:solidFill>
                <a:latin typeface="+mn-lt"/>
              </a:rPr>
              <a:t> ler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>
                <a:solidFill>
                  <a:schemeClr val="tx1"/>
                </a:solidFill>
                <a:latin typeface="+mn-lt"/>
              </a:rPr>
              <a:t>barcas novas mandei fazer,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i="1" dirty="0" smtClean="0">
                <a:solidFill>
                  <a:schemeClr val="tx1"/>
                </a:solidFill>
                <a:latin typeface="+mn-lt"/>
              </a:rPr>
              <a:t>ai mia senhor </a:t>
            </a:r>
            <a:r>
              <a:rPr lang="pt-BR" i="1" dirty="0" err="1" smtClean="0">
                <a:solidFill>
                  <a:schemeClr val="tx1"/>
                </a:solidFill>
                <a:latin typeface="+mn-lt"/>
              </a:rPr>
              <a:t>velida</a:t>
            </a:r>
            <a:r>
              <a:rPr lang="pt-BR" i="1" dirty="0" smtClean="0">
                <a:solidFill>
                  <a:schemeClr val="tx1"/>
                </a:solidFill>
                <a:latin typeface="+mn-lt"/>
              </a:rPr>
              <a:t>! 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498975" cy="3951288"/>
          </a:xfrm>
        </p:spPr>
        <p:txBody>
          <a:bodyPr/>
          <a:lstStyle/>
          <a:p>
            <a:pPr>
              <a:buNone/>
            </a:pPr>
            <a:r>
              <a:rPr lang="pt-BR" dirty="0" smtClean="0"/>
              <a:t>Barcas novas mandei lavrar</a:t>
            </a:r>
            <a:br>
              <a:rPr lang="pt-BR" dirty="0" smtClean="0"/>
            </a:br>
            <a:r>
              <a:rPr lang="pt-BR" dirty="0" smtClean="0"/>
              <a:t>e no mar as mandei deitar</a:t>
            </a:r>
            <a:r>
              <a:rPr lang="pt-BR" i="1" dirty="0" smtClean="0"/>
              <a:t>,</a:t>
            </a:r>
            <a:br>
              <a:rPr lang="pt-BR" i="1" dirty="0" smtClean="0"/>
            </a:br>
            <a:r>
              <a:rPr lang="pt-BR" i="1" dirty="0" smtClean="0"/>
              <a:t>ai mia senhor </a:t>
            </a:r>
            <a:r>
              <a:rPr lang="pt-BR" i="1" dirty="0" err="1" smtClean="0"/>
              <a:t>velida</a:t>
            </a:r>
            <a:r>
              <a:rPr lang="pt-BR" i="1" dirty="0" smtClean="0"/>
              <a:t>!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Barcas novas mandei fazer</a:t>
            </a:r>
            <a:br>
              <a:rPr lang="pt-BR" dirty="0" smtClean="0"/>
            </a:br>
            <a:r>
              <a:rPr lang="pt-BR" dirty="0" smtClean="0"/>
              <a:t>e no mar as mandei meter,</a:t>
            </a:r>
            <a:br>
              <a:rPr lang="pt-BR" dirty="0" smtClean="0"/>
            </a:br>
            <a:r>
              <a:rPr lang="pt-BR" i="1" dirty="0" smtClean="0"/>
              <a:t>ai mia senhor </a:t>
            </a:r>
            <a:r>
              <a:rPr lang="pt-BR" i="1" dirty="0" err="1" smtClean="0"/>
              <a:t>velida</a:t>
            </a:r>
            <a:r>
              <a:rPr lang="pt-BR" i="1" dirty="0" smtClean="0"/>
              <a:t>!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(B 1151ª-1152ª, V 754)</a:t>
            </a:r>
            <a:endParaRPr lang="es-ES" dirty="0" smtClean="0"/>
          </a:p>
          <a:p>
            <a:pPr>
              <a:buNone/>
            </a:pPr>
            <a:r>
              <a:rPr lang="es-ES" sz="1800" dirty="0" smtClean="0">
                <a:hlinkClick r:id="rId2"/>
              </a:rPr>
              <a:t>http://www.youtube.com/watch?v=czaekzH9UkA</a:t>
            </a:r>
            <a:endParaRPr lang="es-ES" sz="1800" dirty="0"/>
          </a:p>
        </p:txBody>
      </p:sp>
    </p:spTree>
  </p:cSld>
  <p:clrMapOvr>
    <a:masterClrMapping/>
  </p:clrMapOvr>
  <p:transition>
    <p:check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A dona que eu </a:t>
            </a:r>
            <a:r>
              <a:rPr lang="pt-BR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am'e</a:t>
            </a:r>
            <a:r>
              <a:rPr lang="pt-BR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 tenho por senhor. Bernal de </a:t>
            </a:r>
            <a:r>
              <a:rPr lang="pt-BR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Bonaval</a:t>
            </a:r>
            <a:r>
              <a:rPr lang="pt-BR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pt-BR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s-ES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724416"/>
          </a:xfrm>
        </p:spPr>
        <p:txBody>
          <a:bodyPr/>
          <a:lstStyle/>
          <a:p>
            <a:r>
              <a:rPr lang="pt-B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pt-B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dona que eu </a:t>
            </a:r>
            <a:r>
              <a:rPr lang="pt-BR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am'e</a:t>
            </a:r>
            <a:r>
              <a:rPr lang="pt-B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tenho por senhor</a:t>
            </a:r>
            <a:br>
              <a:rPr lang="pt-B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pt-BR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amostrade-mi-a</a:t>
            </a:r>
            <a:r>
              <a:rPr lang="pt-B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Deus, se vos em prazer for,</a:t>
            </a:r>
            <a:br>
              <a:rPr lang="pt-B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pt-B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 </a:t>
            </a:r>
            <a:r>
              <a:rPr lang="pt-BR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nom</a:t>
            </a:r>
            <a:r>
              <a:rPr lang="pt-B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dade-mi-a</a:t>
            </a:r>
            <a:r>
              <a:rPr lang="pt-B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morte.</a:t>
            </a:r>
            <a:br>
              <a:rPr lang="pt-B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pt-B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pt-B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pt-B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que </a:t>
            </a:r>
            <a:r>
              <a:rPr lang="pt-BR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tenh'eu</a:t>
            </a:r>
            <a:r>
              <a:rPr lang="pt-B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por lume d'estes olhos meus</a:t>
            </a:r>
            <a:br>
              <a:rPr lang="pt-B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pt-B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 por que choram sempre, </a:t>
            </a:r>
            <a:r>
              <a:rPr lang="pt-BR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amostrade-mi-a</a:t>
            </a:r>
            <a:r>
              <a:rPr lang="pt-B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Deus,</a:t>
            </a:r>
            <a:br>
              <a:rPr lang="pt-B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pt-B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 </a:t>
            </a:r>
            <a:r>
              <a:rPr lang="pt-BR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nom</a:t>
            </a:r>
            <a:r>
              <a:rPr lang="pt-B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dade-mi-a</a:t>
            </a:r>
            <a:r>
              <a:rPr lang="pt-B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morte.</a:t>
            </a:r>
            <a:br>
              <a:rPr lang="pt-B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pt-B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</a:t>
            </a:r>
            <a:br>
              <a:rPr lang="pt-B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pt-B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Essa que vós </a:t>
            </a:r>
            <a:r>
              <a:rPr lang="pt-BR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fezestes</a:t>
            </a:r>
            <a:r>
              <a:rPr lang="pt-B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melhor parecer</a:t>
            </a:r>
            <a:br>
              <a:rPr lang="pt-B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pt-B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quantas sei, ai Deus!, </a:t>
            </a:r>
            <a:r>
              <a:rPr lang="pt-BR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fazede-mi-a</a:t>
            </a:r>
            <a:r>
              <a:rPr lang="pt-B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veer</a:t>
            </a:r>
            <a:r>
              <a:rPr lang="pt-B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br>
              <a:rPr lang="pt-B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pt-B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 </a:t>
            </a:r>
            <a:r>
              <a:rPr lang="pt-BR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nom</a:t>
            </a:r>
            <a:r>
              <a:rPr lang="pt-B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dade-mi-a</a:t>
            </a:r>
            <a:r>
              <a:rPr lang="pt-B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morte.</a:t>
            </a:r>
            <a:br>
              <a:rPr lang="pt-B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pt-B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pt-B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pt-B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Ai, Deus! </a:t>
            </a:r>
            <a:r>
              <a:rPr lang="pt-BR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</a:t>
            </a:r>
            <a:r>
              <a:rPr lang="pt-B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mi-a</a:t>
            </a:r>
            <a:r>
              <a:rPr lang="pt-B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fezestes</a:t>
            </a:r>
            <a:r>
              <a:rPr lang="pt-B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mais </a:t>
            </a:r>
            <a:r>
              <a:rPr lang="pt-BR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</a:t>
            </a:r>
            <a:r>
              <a:rPr lang="pt-B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mim amar,</a:t>
            </a:r>
            <a:br>
              <a:rPr lang="pt-B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pt-BR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mostrade-mi-a</a:t>
            </a:r>
            <a:r>
              <a:rPr lang="pt-B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possa com ela falar,</a:t>
            </a:r>
            <a:br>
              <a:rPr lang="pt-B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pt-B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 </a:t>
            </a:r>
            <a:r>
              <a:rPr lang="pt-BR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nom</a:t>
            </a:r>
            <a:r>
              <a:rPr lang="pt-B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dade-mi-a</a:t>
            </a:r>
            <a:r>
              <a:rPr lang="pt-B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morte</a:t>
            </a:r>
            <a:r>
              <a:rPr lang="pt-B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s-ES" sz="2000" dirty="0" smtClean="0">
                <a:hlinkClick r:id="rId3"/>
              </a:rPr>
              <a:t>http://www.youtube.com/watch?v=odzs0LtPrlo</a:t>
            </a:r>
            <a:endParaRPr lang="es-ES" sz="2000" dirty="0" smtClean="0"/>
          </a:p>
          <a:p>
            <a:endParaRPr lang="pt-BR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s-ES" dirty="0"/>
          </a:p>
        </p:txBody>
      </p:sp>
    </p:spTree>
  </p:cSld>
  <p:clrMapOvr>
    <a:masterClrMapping/>
  </p:clrMapOvr>
  <p:transition>
    <p:check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14346"/>
          </a:xfrm>
        </p:spPr>
        <p:txBody>
          <a:bodyPr/>
          <a:lstStyle/>
          <a:p>
            <a:r>
              <a:rPr lang="es-ES" dirty="0" err="1" smtClean="0">
                <a:solidFill>
                  <a:srgbClr val="FF0000"/>
                </a:solidFill>
              </a:rPr>
              <a:t>Dolce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Stil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Nuovo</a:t>
            </a:r>
            <a:r>
              <a:rPr lang="es-ES" dirty="0" smtClean="0">
                <a:solidFill>
                  <a:srgbClr val="FF0000"/>
                </a:solidFill>
              </a:rPr>
              <a:t> italiano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14422"/>
            <a:ext cx="8686800" cy="5214974"/>
          </a:xfrm>
        </p:spPr>
        <p:txBody>
          <a:bodyPr/>
          <a:lstStyle/>
          <a:p>
            <a:r>
              <a:rPr lang="es-ES" dirty="0" smtClean="0"/>
              <a:t>Escuela lírica italiana.</a:t>
            </a:r>
          </a:p>
          <a:p>
            <a:r>
              <a:rPr lang="es-ES" dirty="0" smtClean="0"/>
              <a:t>Origen: Toscana siglo XIII.</a:t>
            </a:r>
          </a:p>
          <a:p>
            <a:r>
              <a:rPr lang="es-ES" dirty="0" smtClean="0"/>
              <a:t>Continúa la tradición del amor cortés, aunque introduce novedades:</a:t>
            </a:r>
          </a:p>
          <a:p>
            <a:pPr lvl="1"/>
            <a:r>
              <a:rPr lang="es-ES" dirty="0" smtClean="0"/>
              <a:t>Sinceridad del sentimiento.</a:t>
            </a:r>
          </a:p>
          <a:p>
            <a:pPr lvl="1"/>
            <a:r>
              <a:rPr lang="es-ES" dirty="0" smtClean="0"/>
              <a:t>Espiritualización de la relación amorosa.</a:t>
            </a:r>
          </a:p>
          <a:p>
            <a:pPr lvl="1"/>
            <a:r>
              <a:rPr lang="es-ES" dirty="0" smtClean="0"/>
              <a:t>Tópico de la </a:t>
            </a:r>
            <a:r>
              <a:rPr lang="es-ES" b="1" i="1" dirty="0" err="1" smtClean="0"/>
              <a:t>donna</a:t>
            </a:r>
            <a:r>
              <a:rPr lang="es-ES" b="1" i="1" dirty="0" smtClean="0"/>
              <a:t> </a:t>
            </a:r>
            <a:r>
              <a:rPr lang="es-ES" b="1" i="1" dirty="0" err="1" smtClean="0"/>
              <a:t>angelicata</a:t>
            </a:r>
            <a:r>
              <a:rPr lang="es-ES" i="1" dirty="0" smtClean="0"/>
              <a:t>:</a:t>
            </a:r>
          </a:p>
          <a:p>
            <a:pPr lvl="2"/>
            <a:r>
              <a:rPr lang="es-ES" dirty="0" smtClean="0"/>
              <a:t>Reflejo de la </a:t>
            </a:r>
            <a:r>
              <a:rPr lang="es-ES" b="1" dirty="0" smtClean="0"/>
              <a:t>bondad y la belleza </a:t>
            </a:r>
            <a:r>
              <a:rPr lang="es-ES" dirty="0" smtClean="0"/>
              <a:t>divinas.</a:t>
            </a:r>
          </a:p>
          <a:p>
            <a:pPr lvl="1"/>
            <a:r>
              <a:rPr lang="es-ES" dirty="0" smtClean="0"/>
              <a:t>Naturaleza idealizada como refugio del amante o del encuentro amoroso</a:t>
            </a:r>
          </a:p>
          <a:p>
            <a:pPr lvl="1"/>
            <a:endParaRPr lang="es-ES" i="1" dirty="0"/>
          </a:p>
        </p:txBody>
      </p:sp>
    </p:spTree>
  </p:cSld>
  <p:clrMapOvr>
    <a:masterClrMapping/>
  </p:clrMapOvr>
  <p:transition>
    <p:check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Autores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7" name="6 Marcador de texto"/>
          <p:cNvSpPr>
            <a:spLocks noGrp="1"/>
          </p:cNvSpPr>
          <p:nvPr>
            <p:ph type="body" idx="1"/>
          </p:nvPr>
        </p:nvSpPr>
        <p:spPr>
          <a:xfrm>
            <a:off x="428596" y="1285860"/>
            <a:ext cx="4040188" cy="889015"/>
          </a:xfrm>
        </p:spPr>
        <p:txBody>
          <a:bodyPr/>
          <a:lstStyle/>
          <a:p>
            <a:r>
              <a:rPr lang="es-ES" dirty="0" smtClean="0"/>
              <a:t>DANTE</a:t>
            </a:r>
          </a:p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 dirty="0" smtClean="0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 smtClean="0"/>
              <a:t>GUIDO CAVALCANTI</a:t>
            </a:r>
          </a:p>
          <a:p>
            <a:endParaRPr lang="es-ES" dirty="0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 descr="Portrait_de_Dan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500306"/>
            <a:ext cx="2431490" cy="3714776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714348" y="628652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Dante, por </a:t>
            </a:r>
            <a:r>
              <a:rPr lang="es-ES" dirty="0" err="1" smtClean="0"/>
              <a:t>Borricelli</a:t>
            </a:r>
            <a:endParaRPr lang="es-ES" dirty="0"/>
          </a:p>
        </p:txBody>
      </p:sp>
      <p:pic>
        <p:nvPicPr>
          <p:cNvPr id="6" name="5 Imagen" descr="guido-cavalcanti-1-siz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2571744"/>
            <a:ext cx="2625720" cy="3424418"/>
          </a:xfrm>
          <a:prstGeom prst="rect">
            <a:avLst/>
          </a:prstGeom>
        </p:spPr>
      </p:pic>
    </p:spTree>
  </p:cSld>
  <p:clrMapOvr>
    <a:masterClrMapping/>
  </p:clrMapOvr>
  <p:transition>
    <p:check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42908"/>
          </a:xfrm>
        </p:spPr>
        <p:txBody>
          <a:bodyPr/>
          <a:lstStyle/>
          <a:p>
            <a:r>
              <a:rPr lang="es-ES" dirty="0" smtClean="0"/>
              <a:t>	E</a:t>
            </a:r>
            <a:r>
              <a:rPr lang="es-ES" dirty="0" smtClean="0"/>
              <a:t>squema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142984"/>
            <a:ext cx="8501122" cy="4724416"/>
          </a:xfrm>
        </p:spPr>
        <p:txBody>
          <a:bodyPr/>
          <a:lstStyle/>
          <a:p>
            <a:pPr lvl="1"/>
            <a:r>
              <a:rPr lang="es-ES" dirty="0" smtClean="0">
                <a:solidFill>
                  <a:srgbClr val="FF0000"/>
                </a:solidFill>
              </a:rPr>
              <a:t>POESÍA CULTA / TROVADORESCA: DE INFLUENCIA PROVENZAL (s.XII…)</a:t>
            </a:r>
          </a:p>
          <a:p>
            <a:r>
              <a:rPr lang="es-ES" dirty="0" smtClean="0">
                <a:solidFill>
                  <a:srgbClr val="FF0000"/>
                </a:solidFill>
              </a:rPr>
              <a:t>Lírica catalana</a:t>
            </a:r>
            <a:r>
              <a:rPr lang="es-ES" dirty="0" smtClean="0"/>
              <a:t>: Siglo XII…</a:t>
            </a:r>
          </a:p>
          <a:p>
            <a:r>
              <a:rPr lang="es-ES" dirty="0" smtClean="0">
                <a:solidFill>
                  <a:srgbClr val="FF0000"/>
                </a:solidFill>
              </a:rPr>
              <a:t>Lírica galaico-portuguesa</a:t>
            </a:r>
            <a:r>
              <a:rPr lang="es-ES" dirty="0" smtClean="0"/>
              <a:t>: S. XII…</a:t>
            </a:r>
          </a:p>
          <a:p>
            <a:r>
              <a:rPr lang="es-ES" dirty="0" smtClean="0">
                <a:solidFill>
                  <a:srgbClr val="FF0000"/>
                </a:solidFill>
              </a:rPr>
              <a:t>Poesía cortesana castellana </a:t>
            </a:r>
            <a:r>
              <a:rPr lang="es-ES" dirty="0" smtClean="0"/>
              <a:t>del siglo XV:</a:t>
            </a:r>
          </a:p>
          <a:p>
            <a:pPr lvl="1"/>
            <a:r>
              <a:rPr lang="es-ES" dirty="0" smtClean="0">
                <a:solidFill>
                  <a:srgbClr val="FF0000"/>
                </a:solidFill>
              </a:rPr>
              <a:t>Marqu</a:t>
            </a:r>
            <a:r>
              <a:rPr lang="es-ES" dirty="0" smtClean="0">
                <a:solidFill>
                  <a:srgbClr val="FF0000"/>
                </a:solidFill>
              </a:rPr>
              <a:t>és de Santillana</a:t>
            </a:r>
            <a:endParaRPr lang="es-ES" dirty="0" smtClean="0">
              <a:solidFill>
                <a:srgbClr val="FF0000"/>
              </a:solidFill>
            </a:endParaRPr>
          </a:p>
          <a:p>
            <a:pPr lvl="1"/>
            <a:r>
              <a:rPr lang="es-ES" dirty="0" smtClean="0">
                <a:solidFill>
                  <a:srgbClr val="FF0000"/>
                </a:solidFill>
              </a:rPr>
              <a:t>Juan de Mena</a:t>
            </a:r>
          </a:p>
          <a:p>
            <a:pPr lvl="1"/>
            <a:r>
              <a:rPr lang="es-ES" dirty="0" smtClean="0">
                <a:solidFill>
                  <a:srgbClr val="FF0000"/>
                </a:solidFill>
              </a:rPr>
              <a:t>Jorge </a:t>
            </a:r>
            <a:r>
              <a:rPr lang="es-ES" dirty="0" smtClean="0">
                <a:solidFill>
                  <a:srgbClr val="FF0000"/>
                </a:solidFill>
              </a:rPr>
              <a:t>M</a:t>
            </a:r>
            <a:r>
              <a:rPr lang="es-ES" dirty="0" smtClean="0">
                <a:solidFill>
                  <a:srgbClr val="FF0000"/>
                </a:solidFill>
              </a:rPr>
              <a:t>anrique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PETRARCA (siglo XIV)</a:t>
            </a:r>
            <a:endParaRPr lang="es-ES" dirty="0"/>
          </a:p>
        </p:txBody>
      </p:sp>
      <p:pic>
        <p:nvPicPr>
          <p:cNvPr id="7" name="6 Marcador de contenido" descr="francesco_petrarc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19944" y="2245519"/>
            <a:ext cx="3314700" cy="3810000"/>
          </a:xfrm>
        </p:spPr>
      </p:pic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>
    <p:check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784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00034" y="1828800"/>
            <a:ext cx="8491566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 poesía cortesana del XV</a:t>
            </a:r>
            <a:endParaRPr kumimoji="0" lang="es-ES_tradnl" sz="4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heck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S_tradnl" smtClean="0">
                <a:solidFill>
                  <a:srgbClr val="F50D0D"/>
                </a:solidFill>
              </a:rPr>
              <a:t>SITUACIÓN HISTÓRICA</a:t>
            </a:r>
            <a:endParaRPr lang="es-ES_tradnl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Turbulencias:</a:t>
            </a:r>
          </a:p>
          <a:p>
            <a:pPr lvl="1" eaLnBrk="1" hangingPunct="1"/>
            <a:r>
              <a:rPr lang="es-ES_tradnl" smtClean="0">
                <a:solidFill>
                  <a:srgbClr val="FF6600"/>
                </a:solidFill>
              </a:rPr>
              <a:t>Catástrofes</a:t>
            </a:r>
            <a:r>
              <a:rPr lang="es-ES_tradnl" smtClean="0"/>
              <a:t> económicas y demográficas.</a:t>
            </a:r>
          </a:p>
          <a:p>
            <a:pPr lvl="1" eaLnBrk="1" hangingPunct="1"/>
            <a:r>
              <a:rPr lang="es-ES_tradnl" smtClean="0">
                <a:solidFill>
                  <a:srgbClr val="FF6600"/>
                </a:solidFill>
              </a:rPr>
              <a:t>Revueltas</a:t>
            </a:r>
            <a:r>
              <a:rPr lang="es-ES_tradnl" smtClean="0"/>
              <a:t> </a:t>
            </a:r>
            <a:r>
              <a:rPr lang="es-ES_tradnl" smtClean="0">
                <a:solidFill>
                  <a:srgbClr val="FF6600"/>
                </a:solidFill>
              </a:rPr>
              <a:t>populares</a:t>
            </a:r>
            <a:r>
              <a:rPr lang="es-ES_tradnl" smtClean="0"/>
              <a:t> por la difícil situación.</a:t>
            </a:r>
          </a:p>
          <a:p>
            <a:pPr lvl="1" eaLnBrk="1" hangingPunct="1"/>
            <a:r>
              <a:rPr lang="es-ES_tradnl" smtClean="0">
                <a:solidFill>
                  <a:srgbClr val="FF6600"/>
                </a:solidFill>
              </a:rPr>
              <a:t>Minorías étnicas y religiosas</a:t>
            </a:r>
            <a:r>
              <a:rPr lang="es-ES_tradnl" smtClean="0"/>
              <a:t> en apuros.</a:t>
            </a:r>
          </a:p>
          <a:p>
            <a:pPr lvl="1" eaLnBrk="1" hangingPunct="1"/>
            <a:r>
              <a:rPr lang="es-ES_tradnl" smtClean="0">
                <a:solidFill>
                  <a:srgbClr val="FF6600"/>
                </a:solidFill>
              </a:rPr>
              <a:t>Aumenta el bandidaje</a:t>
            </a:r>
            <a:r>
              <a:rPr lang="es-ES_tradnl" smtClean="0"/>
              <a:t>.</a:t>
            </a:r>
          </a:p>
          <a:p>
            <a:pPr lvl="1" eaLnBrk="1" hangingPunct="1"/>
            <a:r>
              <a:rPr lang="es-ES_tradnl" smtClean="0"/>
              <a:t>Lucha </a:t>
            </a:r>
            <a:r>
              <a:rPr lang="es-ES_tradnl" smtClean="0">
                <a:solidFill>
                  <a:srgbClr val="FF6600"/>
                </a:solidFill>
              </a:rPr>
              <a:t>nobleza- realeza</a:t>
            </a:r>
            <a:r>
              <a:rPr lang="es-ES_tradnl" smtClean="0"/>
              <a:t> (Juan II, Enrique IV, RRCC).</a:t>
            </a:r>
          </a:p>
          <a:p>
            <a:pPr lvl="1" eaLnBrk="1" hangingPunct="1"/>
            <a:r>
              <a:rPr lang="es-ES_tradnl" smtClean="0"/>
              <a:t>Contacto con la </a:t>
            </a:r>
            <a:r>
              <a:rPr lang="es-ES_tradnl" smtClean="0">
                <a:solidFill>
                  <a:srgbClr val="FF6600"/>
                </a:solidFill>
              </a:rPr>
              <a:t>cultura italiana</a:t>
            </a:r>
            <a:r>
              <a:rPr lang="es-ES_tradnl" smtClean="0"/>
              <a:t>.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28660"/>
          </a:xfrm>
        </p:spPr>
        <p:txBody>
          <a:bodyPr/>
          <a:lstStyle/>
          <a:p>
            <a:pPr eaLnBrk="1" hangingPunct="1"/>
            <a:r>
              <a:rPr lang="es-ES_tradnl" dirty="0" smtClean="0">
                <a:solidFill>
                  <a:srgbClr val="F50D0D"/>
                </a:solidFill>
              </a:rPr>
              <a:t>POESÍA CORTESANA</a:t>
            </a:r>
            <a:endParaRPr lang="es-ES_tradnl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85860"/>
            <a:ext cx="8229600" cy="4581540"/>
          </a:xfrm>
        </p:spPr>
        <p:txBody>
          <a:bodyPr/>
          <a:lstStyle/>
          <a:p>
            <a:pPr eaLnBrk="1" hangingPunct="1"/>
            <a:r>
              <a:rPr lang="es-ES_tradnl" dirty="0" smtClean="0"/>
              <a:t>A principios del XIV los poetas escriben en </a:t>
            </a:r>
            <a:r>
              <a:rPr lang="es-ES_tradnl" dirty="0" smtClean="0">
                <a:solidFill>
                  <a:srgbClr val="FF6600"/>
                </a:solidFill>
              </a:rPr>
              <a:t>castellano</a:t>
            </a:r>
            <a:r>
              <a:rPr lang="es-ES_tradnl" dirty="0" smtClean="0"/>
              <a:t> (antes en gallego</a:t>
            </a:r>
            <a:r>
              <a:rPr lang="es-ES_tradnl" dirty="0" smtClean="0"/>
              <a:t>) – hasta principios del XVI</a:t>
            </a:r>
            <a:endParaRPr lang="es-ES_tradnl" dirty="0" smtClean="0"/>
          </a:p>
          <a:p>
            <a:pPr eaLnBrk="1" hangingPunct="1"/>
            <a:r>
              <a:rPr lang="es-ES_tradnl" dirty="0" smtClean="0"/>
              <a:t>Poesía para </a:t>
            </a:r>
            <a:r>
              <a:rPr lang="es-ES_tradnl" dirty="0" smtClean="0">
                <a:solidFill>
                  <a:srgbClr val="FF6600"/>
                </a:solidFill>
              </a:rPr>
              <a:t>leerse o cantarse</a:t>
            </a:r>
            <a:r>
              <a:rPr lang="es-ES_tradnl" dirty="0" smtClean="0"/>
              <a:t> en la corte.</a:t>
            </a:r>
          </a:p>
          <a:p>
            <a:pPr eaLnBrk="1" hangingPunct="1"/>
            <a:r>
              <a:rPr lang="es-ES_tradnl" dirty="0" smtClean="0">
                <a:solidFill>
                  <a:srgbClr val="FF6600"/>
                </a:solidFill>
              </a:rPr>
              <a:t>Temática</a:t>
            </a:r>
            <a:r>
              <a:rPr lang="es-ES_tradnl" dirty="0" smtClean="0"/>
              <a:t>: amor, burlesca, satírica, social, política.</a:t>
            </a:r>
          </a:p>
          <a:p>
            <a:pPr eaLnBrk="1" hangingPunct="1"/>
            <a:r>
              <a:rPr lang="es-ES_tradnl" dirty="0" smtClean="0"/>
              <a:t>A partir de mediados del XV, </a:t>
            </a:r>
            <a:r>
              <a:rPr lang="es-ES_tradnl" dirty="0" smtClean="0">
                <a:solidFill>
                  <a:srgbClr val="FF6600"/>
                </a:solidFill>
              </a:rPr>
              <a:t>influencia italiana.</a:t>
            </a:r>
            <a:endParaRPr lang="es-ES_tradnl" dirty="0" smtClean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>
                <a:solidFill>
                  <a:srgbClr val="F50D0D"/>
                </a:solidFill>
              </a:rPr>
              <a:t>		CANCIONEROS</a:t>
            </a:r>
            <a:endParaRPr lang="es-ES_tradnl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71612"/>
            <a:ext cx="8229600" cy="4295788"/>
          </a:xfrm>
        </p:spPr>
        <p:txBody>
          <a:bodyPr/>
          <a:lstStyle/>
          <a:p>
            <a:pPr eaLnBrk="1" hangingPunct="1"/>
            <a:endParaRPr lang="es-ES_tradnl" dirty="0" smtClean="0"/>
          </a:p>
          <a:p>
            <a:pPr eaLnBrk="1" hangingPunct="1"/>
            <a:endParaRPr lang="es-ES_tradnl" dirty="0" smtClean="0"/>
          </a:p>
          <a:p>
            <a:pPr eaLnBrk="1" hangingPunct="1"/>
            <a:r>
              <a:rPr lang="es-ES_tradnl" dirty="0" smtClean="0"/>
              <a:t>Antologías que recogen </a:t>
            </a:r>
            <a:r>
              <a:rPr lang="es-ES_tradnl" dirty="0" smtClean="0">
                <a:solidFill>
                  <a:srgbClr val="FF6600"/>
                </a:solidFill>
              </a:rPr>
              <a:t>obras del XV</a:t>
            </a:r>
            <a:r>
              <a:rPr lang="es-ES_tradnl" dirty="0" smtClean="0"/>
              <a:t>. </a:t>
            </a:r>
          </a:p>
          <a:p>
            <a:pPr lvl="1"/>
            <a:r>
              <a:rPr lang="es-ES_tradnl" i="1" dirty="0" smtClean="0">
                <a:solidFill>
                  <a:srgbClr val="FF6600"/>
                </a:solidFill>
              </a:rPr>
              <a:t>Cancionero de Baena (1445</a:t>
            </a:r>
            <a:r>
              <a:rPr lang="es-ES_tradnl" i="1" dirty="0" smtClean="0">
                <a:solidFill>
                  <a:srgbClr val="FF6600"/>
                </a:solidFill>
              </a:rPr>
              <a:t>).</a:t>
            </a:r>
          </a:p>
          <a:p>
            <a:pPr lvl="1"/>
            <a:r>
              <a:rPr lang="es-ES_tradnl" i="1" dirty="0" smtClean="0">
                <a:solidFill>
                  <a:srgbClr val="FF6600"/>
                </a:solidFill>
              </a:rPr>
              <a:t>Cancionero musical de palacio.</a:t>
            </a:r>
            <a:endParaRPr lang="es-ES_tradnl" i="1" dirty="0" smtClean="0">
              <a:solidFill>
                <a:srgbClr val="FF6600"/>
              </a:solidFill>
            </a:endParaRPr>
          </a:p>
          <a:p>
            <a:pPr eaLnBrk="1" hangingPunct="1"/>
            <a:endParaRPr lang="es-ES_tradnl" dirty="0" smtClean="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pPr eaLnBrk="1" hangingPunct="1"/>
            <a:r>
              <a:rPr lang="es-ES_tradnl" smtClean="0">
                <a:solidFill>
                  <a:srgbClr val="F50D0D"/>
                </a:solidFill>
              </a:rPr>
              <a:t>Temas, géneros y métrica</a:t>
            </a:r>
            <a:endParaRPr lang="es-ES_tradnl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524000"/>
            <a:ext cx="7993063" cy="5181600"/>
          </a:xfrm>
        </p:spPr>
        <p:txBody>
          <a:bodyPr/>
          <a:lstStyle/>
          <a:p>
            <a:pPr eaLnBrk="1" hangingPunct="1"/>
            <a:r>
              <a:rPr lang="es-ES_tradnl" smtClean="0"/>
              <a:t>Domina el </a:t>
            </a:r>
            <a:r>
              <a:rPr lang="es-ES_tradnl" smtClean="0">
                <a:solidFill>
                  <a:srgbClr val="FF6600"/>
                </a:solidFill>
              </a:rPr>
              <a:t> tema del amor</a:t>
            </a:r>
            <a:r>
              <a:rPr lang="es-ES_tradnl" smtClean="0"/>
              <a:t> (amor cortés).</a:t>
            </a:r>
          </a:p>
          <a:p>
            <a:pPr eaLnBrk="1" hangingPunct="1"/>
            <a:r>
              <a:rPr lang="es-ES_tradnl" smtClean="0">
                <a:solidFill>
                  <a:srgbClr val="FF6600"/>
                </a:solidFill>
              </a:rPr>
              <a:t>Cantigas, canciones o serranillas</a:t>
            </a:r>
            <a:r>
              <a:rPr lang="es-ES_tradnl" smtClean="0"/>
              <a:t>.</a:t>
            </a:r>
          </a:p>
          <a:p>
            <a:pPr eaLnBrk="1" hangingPunct="1"/>
            <a:r>
              <a:rPr lang="es-ES_tradnl" smtClean="0"/>
              <a:t>Temas filosóficos, morales o religiosos (</a:t>
            </a:r>
            <a:r>
              <a:rPr lang="es-ES_tradnl" smtClean="0">
                <a:solidFill>
                  <a:srgbClr val="FF6600"/>
                </a:solidFill>
              </a:rPr>
              <a:t>Dezir).</a:t>
            </a:r>
            <a:endParaRPr lang="es-ES_tradnl" smtClean="0"/>
          </a:p>
          <a:p>
            <a:pPr eaLnBrk="1" hangingPunct="1"/>
            <a:r>
              <a:rPr lang="es-ES_tradnl" smtClean="0"/>
              <a:t>A veces son juegos de ingenio, imitan </a:t>
            </a:r>
            <a:r>
              <a:rPr lang="es-ES_tradnl" smtClean="0">
                <a:solidFill>
                  <a:srgbClr val="FF6600"/>
                </a:solidFill>
              </a:rPr>
              <a:t>villancicos o romances.</a:t>
            </a:r>
          </a:p>
          <a:p>
            <a:pPr eaLnBrk="1" hangingPunct="1"/>
            <a:r>
              <a:rPr lang="es-ES_tradnl" smtClean="0">
                <a:solidFill>
                  <a:srgbClr val="FF6600"/>
                </a:solidFill>
              </a:rPr>
              <a:t>Elegías</a:t>
            </a:r>
            <a:r>
              <a:rPr lang="es-ES_tradnl" smtClean="0"/>
              <a:t>.</a:t>
            </a:r>
          </a:p>
          <a:p>
            <a:pPr eaLnBrk="1" hangingPunct="1"/>
            <a:r>
              <a:rPr lang="es-ES_tradnl" smtClean="0"/>
              <a:t>Utilización del  </a:t>
            </a:r>
            <a:r>
              <a:rPr lang="es-ES_tradnl" smtClean="0">
                <a:solidFill>
                  <a:srgbClr val="FF6600"/>
                </a:solidFill>
              </a:rPr>
              <a:t>arte mayor y octosílabo</a:t>
            </a:r>
            <a:r>
              <a:rPr lang="es-ES_tradnl" smtClean="0"/>
              <a:t>. Se abandona el alejandrino.</a:t>
            </a:r>
          </a:p>
          <a:p>
            <a:pPr eaLnBrk="1" hangingPunct="1"/>
            <a:endParaRPr lang="es-ES_tradnl" smtClean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85784"/>
          </a:xfrm>
        </p:spPr>
        <p:txBody>
          <a:bodyPr/>
          <a:lstStyle/>
          <a:p>
            <a:pPr eaLnBrk="1" hangingPunct="1"/>
            <a:r>
              <a:rPr lang="es-ES_tradnl" dirty="0" smtClean="0"/>
              <a:t>			</a:t>
            </a:r>
            <a:r>
              <a:rPr lang="es-ES_tradnl" dirty="0" smtClean="0">
                <a:solidFill>
                  <a:srgbClr val="F50D0D"/>
                </a:solidFill>
              </a:rPr>
              <a:t>AUTORES</a:t>
            </a:r>
            <a:endParaRPr lang="es-ES_tradnl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42844" y="1142984"/>
            <a:ext cx="5572164" cy="5715016"/>
          </a:xfrm>
        </p:spPr>
        <p:txBody>
          <a:bodyPr/>
          <a:lstStyle/>
          <a:p>
            <a:pPr eaLnBrk="1" hangingPunct="1"/>
            <a:r>
              <a:rPr lang="es-ES_tradnl" b="1" u="sng" dirty="0" smtClean="0">
                <a:solidFill>
                  <a:srgbClr val="F50D0D"/>
                </a:solidFill>
              </a:rPr>
              <a:t>Marqués de Santillana</a:t>
            </a:r>
            <a:r>
              <a:rPr lang="es-ES_tradnl" dirty="0" smtClean="0"/>
              <a:t>: difusor del humanismo.</a:t>
            </a:r>
          </a:p>
          <a:p>
            <a:pPr lvl="1" eaLnBrk="1" hangingPunct="1"/>
            <a:r>
              <a:rPr lang="es-ES_tradnl" i="1" dirty="0" smtClean="0">
                <a:solidFill>
                  <a:srgbClr val="FF6600"/>
                </a:solidFill>
              </a:rPr>
              <a:t>Sonetos </a:t>
            </a:r>
            <a:r>
              <a:rPr lang="es-ES_tradnl" i="1" dirty="0" err="1" smtClean="0">
                <a:solidFill>
                  <a:srgbClr val="FF6600"/>
                </a:solidFill>
              </a:rPr>
              <a:t>fechos</a:t>
            </a:r>
            <a:r>
              <a:rPr lang="es-ES_tradnl" i="1" dirty="0" smtClean="0">
                <a:solidFill>
                  <a:srgbClr val="FF6600"/>
                </a:solidFill>
              </a:rPr>
              <a:t> al itálico modo</a:t>
            </a:r>
            <a:r>
              <a:rPr lang="es-ES_tradnl" dirty="0" smtClean="0"/>
              <a:t> (Petrarca y Dante)</a:t>
            </a:r>
          </a:p>
          <a:p>
            <a:pPr lvl="1" eaLnBrk="1" hangingPunct="1"/>
            <a:r>
              <a:rPr lang="es-ES_tradnl" dirty="0" smtClean="0">
                <a:solidFill>
                  <a:srgbClr val="FF6600"/>
                </a:solidFill>
              </a:rPr>
              <a:t>Métrica rígida</a:t>
            </a:r>
            <a:r>
              <a:rPr lang="es-ES_tradnl" dirty="0" smtClean="0"/>
              <a:t>. </a:t>
            </a:r>
            <a:endParaRPr lang="es-ES_tradnl" dirty="0" smtClean="0"/>
          </a:p>
          <a:p>
            <a:pPr lvl="1" eaLnBrk="1" hangingPunct="1"/>
            <a:r>
              <a:rPr lang="es-ES_tradnl" dirty="0" smtClean="0"/>
              <a:t>Temas </a:t>
            </a:r>
            <a:r>
              <a:rPr lang="es-ES_tradnl" dirty="0" smtClean="0">
                <a:solidFill>
                  <a:srgbClr val="FF6600"/>
                </a:solidFill>
              </a:rPr>
              <a:t>amoroso</a:t>
            </a:r>
            <a:r>
              <a:rPr lang="es-ES_tradnl" dirty="0" smtClean="0"/>
              <a:t>, </a:t>
            </a:r>
            <a:r>
              <a:rPr lang="es-ES_tradnl" dirty="0" smtClean="0">
                <a:solidFill>
                  <a:srgbClr val="FF6600"/>
                </a:solidFill>
              </a:rPr>
              <a:t>político</a:t>
            </a:r>
            <a:r>
              <a:rPr lang="es-ES_tradnl" dirty="0" smtClean="0"/>
              <a:t>, </a:t>
            </a:r>
            <a:r>
              <a:rPr lang="es-ES_tradnl" dirty="0" smtClean="0">
                <a:solidFill>
                  <a:srgbClr val="FF6600"/>
                </a:solidFill>
              </a:rPr>
              <a:t>religioso, morales</a:t>
            </a:r>
            <a:r>
              <a:rPr lang="es-ES_tradnl" dirty="0" smtClean="0"/>
              <a:t>, </a:t>
            </a:r>
            <a:r>
              <a:rPr lang="es-ES_tradnl" dirty="0" smtClean="0">
                <a:solidFill>
                  <a:srgbClr val="FF6600"/>
                </a:solidFill>
              </a:rPr>
              <a:t>didáctica y trovadoresca</a:t>
            </a:r>
            <a:r>
              <a:rPr lang="es-ES_tradnl" dirty="0" smtClean="0"/>
              <a:t>.</a:t>
            </a:r>
          </a:p>
          <a:p>
            <a:pPr lvl="1" eaLnBrk="1" hangingPunct="1"/>
            <a:endParaRPr lang="es-ES_tradnl" dirty="0" smtClean="0"/>
          </a:p>
        </p:txBody>
      </p:sp>
      <p:pic>
        <p:nvPicPr>
          <p:cNvPr id="4" name="3 Imagen" descr="220px-Marqués_de_Santilla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1142984"/>
            <a:ext cx="3198097" cy="5000660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143008"/>
          </a:xfrm>
        </p:spPr>
        <p:txBody>
          <a:bodyPr/>
          <a:lstStyle/>
          <a:p>
            <a:pPr algn="ctr" eaLnBrk="1" hangingPunct="1"/>
            <a:r>
              <a:rPr lang="es-ES_tradnl" dirty="0" smtClean="0">
                <a:solidFill>
                  <a:srgbClr val="F50D0D"/>
                </a:solidFill>
              </a:rPr>
              <a:t>JUAN DE MENA</a:t>
            </a:r>
            <a:endParaRPr lang="es-ES_tradnl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214422"/>
            <a:ext cx="5786478" cy="5143536"/>
          </a:xfrm>
        </p:spPr>
        <p:txBody>
          <a:bodyPr/>
          <a:lstStyle/>
          <a:p>
            <a:pPr eaLnBrk="1" hangingPunct="1"/>
            <a:r>
              <a:rPr lang="es-ES_tradnl" dirty="0" smtClean="0"/>
              <a:t>Escribe </a:t>
            </a:r>
            <a:r>
              <a:rPr lang="es-ES_tradnl" dirty="0" smtClean="0">
                <a:solidFill>
                  <a:srgbClr val="FF6600"/>
                </a:solidFill>
              </a:rPr>
              <a:t>poesía trovadoresca</a:t>
            </a:r>
            <a:r>
              <a:rPr lang="es-ES_tradnl" dirty="0" smtClean="0"/>
              <a:t>.</a:t>
            </a:r>
          </a:p>
          <a:p>
            <a:pPr eaLnBrk="1" hangingPunct="1"/>
            <a:r>
              <a:rPr lang="es-ES_tradnl" dirty="0" smtClean="0"/>
              <a:t>Destaca por</a:t>
            </a:r>
            <a:r>
              <a:rPr lang="es-ES_tradnl" i="1" dirty="0" smtClean="0">
                <a:solidFill>
                  <a:srgbClr val="FF6600"/>
                </a:solidFill>
              </a:rPr>
              <a:t> Laberinto de Fortuna</a:t>
            </a:r>
            <a:r>
              <a:rPr lang="es-ES_tradnl" dirty="0" smtClean="0"/>
              <a:t>, influencia Dante.</a:t>
            </a:r>
          </a:p>
          <a:p>
            <a:pPr lvl="1" eaLnBrk="1" hangingPunct="1"/>
            <a:r>
              <a:rPr lang="es-ES_tradnl" dirty="0" smtClean="0">
                <a:solidFill>
                  <a:srgbClr val="FF6600"/>
                </a:solidFill>
              </a:rPr>
              <a:t>Argumento</a:t>
            </a:r>
            <a:r>
              <a:rPr lang="es-ES_tradnl" dirty="0" smtClean="0"/>
              <a:t>: poeta desciende al palacio de Fortuna. </a:t>
            </a:r>
          </a:p>
          <a:p>
            <a:pPr lvl="1" eaLnBrk="1" hangingPunct="1"/>
            <a:r>
              <a:rPr lang="es-ES_tradnl" dirty="0" smtClean="0">
                <a:solidFill>
                  <a:srgbClr val="FF6600"/>
                </a:solidFill>
              </a:rPr>
              <a:t>Fortuna/Providencia</a:t>
            </a:r>
            <a:r>
              <a:rPr lang="es-ES_tradnl" dirty="0" smtClean="0"/>
              <a:t>.</a:t>
            </a:r>
          </a:p>
          <a:p>
            <a:pPr lvl="1" eaLnBrk="1" hangingPunct="1"/>
            <a:r>
              <a:rPr lang="es-ES_tradnl" dirty="0" smtClean="0"/>
              <a:t>Poesía culta, recargada, complicada, alegórica.</a:t>
            </a:r>
          </a:p>
          <a:p>
            <a:pPr lvl="1" eaLnBrk="1" hangingPunct="1"/>
            <a:endParaRPr lang="es-ES_tradnl" dirty="0" smtClean="0"/>
          </a:p>
        </p:txBody>
      </p:sp>
      <p:pic>
        <p:nvPicPr>
          <p:cNvPr id="4" name="3 Imagen" descr="jmenr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2" y="1643050"/>
            <a:ext cx="2636382" cy="3429024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85784"/>
          </a:xfrm>
        </p:spPr>
        <p:txBody>
          <a:bodyPr/>
          <a:lstStyle/>
          <a:p>
            <a:pPr eaLnBrk="1" hangingPunct="1"/>
            <a:r>
              <a:rPr lang="es-ES_tradnl" dirty="0" smtClean="0">
                <a:solidFill>
                  <a:srgbClr val="F50D0D"/>
                </a:solidFill>
              </a:rPr>
              <a:t>JORGE MANRIQUE</a:t>
            </a:r>
            <a:endParaRPr lang="es-ES_tradnl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142984"/>
            <a:ext cx="8715436" cy="5486416"/>
          </a:xfrm>
        </p:spPr>
        <p:txBody>
          <a:bodyPr/>
          <a:lstStyle/>
          <a:p>
            <a:pPr eaLnBrk="1" hangingPunct="1"/>
            <a:r>
              <a:rPr lang="es-ES_tradnl" sz="2800" dirty="0" smtClean="0">
                <a:solidFill>
                  <a:srgbClr val="FF6600"/>
                </a:solidFill>
              </a:rPr>
              <a:t>Paredes de Nava (</a:t>
            </a:r>
            <a:r>
              <a:rPr lang="es-ES_tradnl" sz="2800" dirty="0" smtClean="0">
                <a:solidFill>
                  <a:srgbClr val="FF6600"/>
                </a:solidFill>
              </a:rPr>
              <a:t>Palencia)1440</a:t>
            </a:r>
            <a:r>
              <a:rPr lang="es-ES_tradnl" sz="2800" dirty="0" smtClean="0"/>
              <a:t>. </a:t>
            </a:r>
          </a:p>
          <a:p>
            <a:pPr eaLnBrk="1" hangingPunct="1"/>
            <a:r>
              <a:rPr lang="es-ES_tradnl" sz="2800" dirty="0" smtClean="0">
                <a:solidFill>
                  <a:srgbClr val="FF6600"/>
                </a:solidFill>
              </a:rPr>
              <a:t>Hijo</a:t>
            </a:r>
            <a:r>
              <a:rPr lang="es-ES_tradnl" sz="2800" dirty="0" smtClean="0"/>
              <a:t> del conde de Paredes, don </a:t>
            </a:r>
            <a:endParaRPr lang="es-ES_tradnl" sz="2800" dirty="0" smtClean="0"/>
          </a:p>
          <a:p>
            <a:pPr eaLnBrk="1" hangingPunct="1">
              <a:buNone/>
            </a:pPr>
            <a:r>
              <a:rPr lang="es-ES_tradnl" sz="2800" dirty="0" smtClean="0">
                <a:solidFill>
                  <a:srgbClr val="FF6600"/>
                </a:solidFill>
              </a:rPr>
              <a:t>Rodrigo </a:t>
            </a:r>
            <a:r>
              <a:rPr lang="es-ES_tradnl" sz="2800" dirty="0" smtClean="0">
                <a:solidFill>
                  <a:srgbClr val="FF6600"/>
                </a:solidFill>
              </a:rPr>
              <a:t>Manrique</a:t>
            </a:r>
            <a:r>
              <a:rPr lang="es-ES_tradnl" sz="2800" dirty="0" smtClean="0"/>
              <a:t>, y de doña </a:t>
            </a:r>
            <a:endParaRPr lang="es-ES_tradnl" sz="2800" dirty="0" smtClean="0"/>
          </a:p>
          <a:p>
            <a:pPr eaLnBrk="1" hangingPunct="1">
              <a:buNone/>
            </a:pPr>
            <a:r>
              <a:rPr lang="es-ES_tradnl" sz="2800" dirty="0" err="1" smtClean="0">
                <a:solidFill>
                  <a:srgbClr val="FF6600"/>
                </a:solidFill>
              </a:rPr>
              <a:t>Mencía</a:t>
            </a:r>
            <a:r>
              <a:rPr lang="es-ES_tradnl" sz="2800" dirty="0" smtClean="0">
                <a:solidFill>
                  <a:srgbClr val="FF6600"/>
                </a:solidFill>
              </a:rPr>
              <a:t> </a:t>
            </a:r>
            <a:r>
              <a:rPr lang="es-ES_tradnl" sz="2800" dirty="0" smtClean="0">
                <a:solidFill>
                  <a:srgbClr val="FF6600"/>
                </a:solidFill>
              </a:rPr>
              <a:t>de Figueroa</a:t>
            </a:r>
            <a:r>
              <a:rPr lang="es-ES_tradnl" sz="2800" dirty="0" smtClean="0"/>
              <a:t>, sobrina de Marqués de Santillana.</a:t>
            </a:r>
          </a:p>
          <a:p>
            <a:pPr eaLnBrk="1" hangingPunct="1"/>
            <a:r>
              <a:rPr lang="es-ES_tradnl" sz="2800" dirty="0" smtClean="0"/>
              <a:t>Hombre de </a:t>
            </a:r>
            <a:r>
              <a:rPr lang="es-ES_tradnl" sz="2800" dirty="0" smtClean="0">
                <a:solidFill>
                  <a:srgbClr val="FF6600"/>
                </a:solidFill>
              </a:rPr>
              <a:t>letras y armas</a:t>
            </a:r>
            <a:r>
              <a:rPr lang="es-ES_tradnl" sz="2800" dirty="0" smtClean="0"/>
              <a:t>.</a:t>
            </a:r>
          </a:p>
          <a:p>
            <a:pPr eaLnBrk="1" hangingPunct="1"/>
            <a:r>
              <a:rPr lang="es-ES_tradnl" sz="2800" dirty="0" smtClean="0"/>
              <a:t>Caballero </a:t>
            </a:r>
            <a:r>
              <a:rPr lang="es-ES_tradnl" sz="2800" dirty="0" smtClean="0">
                <a:solidFill>
                  <a:srgbClr val="FF6600"/>
                </a:solidFill>
              </a:rPr>
              <a:t>santiaguista y comendador</a:t>
            </a:r>
            <a:r>
              <a:rPr lang="es-ES_tradnl" sz="2800" dirty="0" smtClean="0"/>
              <a:t> en la Mancha.</a:t>
            </a:r>
          </a:p>
          <a:p>
            <a:pPr eaLnBrk="1" hangingPunct="1"/>
            <a:r>
              <a:rPr lang="es-ES_tradnl" sz="2800" dirty="0" smtClean="0"/>
              <a:t>Tomó partido </a:t>
            </a:r>
            <a:r>
              <a:rPr lang="es-ES_tradnl" sz="2800" dirty="0" smtClean="0">
                <a:solidFill>
                  <a:srgbClr val="FF6600"/>
                </a:solidFill>
              </a:rPr>
              <a:t>a favor del infante Alfonso contra Enrique IV,</a:t>
            </a:r>
            <a:r>
              <a:rPr lang="es-ES_tradnl" sz="2800" dirty="0" smtClean="0"/>
              <a:t> después al lado de </a:t>
            </a:r>
            <a:r>
              <a:rPr lang="es-ES_tradnl" sz="2800" dirty="0" smtClean="0">
                <a:solidFill>
                  <a:srgbClr val="FF6600"/>
                </a:solidFill>
              </a:rPr>
              <a:t>Isabel</a:t>
            </a:r>
            <a:r>
              <a:rPr lang="es-ES_tradnl" sz="2800" dirty="0" smtClean="0"/>
              <a:t>.</a:t>
            </a:r>
          </a:p>
          <a:p>
            <a:pPr eaLnBrk="1" hangingPunct="1"/>
            <a:r>
              <a:rPr lang="es-ES_tradnl" sz="2800" dirty="0" smtClean="0">
                <a:solidFill>
                  <a:srgbClr val="FF6600"/>
                </a:solidFill>
              </a:rPr>
              <a:t>Muere</a:t>
            </a:r>
            <a:r>
              <a:rPr lang="es-ES_tradnl" sz="2800" dirty="0" smtClean="0"/>
              <a:t> dos años después que su padre (</a:t>
            </a:r>
            <a:r>
              <a:rPr lang="es-ES_tradnl" sz="2800" dirty="0" smtClean="0">
                <a:solidFill>
                  <a:srgbClr val="FF6600"/>
                </a:solidFill>
              </a:rPr>
              <a:t>1478</a:t>
            </a:r>
            <a:r>
              <a:rPr lang="es-ES_tradnl" sz="2800" dirty="0" smtClean="0"/>
              <a:t>).</a:t>
            </a:r>
          </a:p>
          <a:p>
            <a:pPr eaLnBrk="1" hangingPunct="1">
              <a:lnSpc>
                <a:spcPct val="70000"/>
              </a:lnSpc>
            </a:pPr>
            <a:endParaRPr lang="es-ES_tradnl" sz="2800" dirty="0" smtClean="0"/>
          </a:p>
        </p:txBody>
      </p:sp>
      <p:pic>
        <p:nvPicPr>
          <p:cNvPr id="4" name="3 Imagen" descr="manriq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280" y="1"/>
            <a:ext cx="3111719" cy="2571744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85784"/>
          </a:xfrm>
        </p:spPr>
        <p:txBody>
          <a:bodyPr/>
          <a:lstStyle/>
          <a:p>
            <a:pPr algn="ctr" eaLnBrk="1" hangingPunct="1"/>
            <a:r>
              <a:rPr lang="es-ES_tradnl" dirty="0" smtClean="0">
                <a:solidFill>
                  <a:srgbClr val="F50D0D"/>
                </a:solidFill>
              </a:rPr>
              <a:t>OBRA</a:t>
            </a:r>
            <a:endParaRPr lang="es-ES_tradnl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571472" y="928670"/>
            <a:ext cx="8259791" cy="5700730"/>
          </a:xfrm>
        </p:spPr>
        <p:txBody>
          <a:bodyPr/>
          <a:lstStyle/>
          <a:p>
            <a:pPr eaLnBrk="1" hangingPunct="1">
              <a:lnSpc>
                <a:spcPct val="180000"/>
              </a:lnSpc>
            </a:pPr>
            <a:r>
              <a:rPr lang="es-ES_tradnl" sz="2800" dirty="0" smtClean="0"/>
              <a:t>Escaso número de poemas (+_50) agrupados en:</a:t>
            </a:r>
          </a:p>
          <a:p>
            <a:pPr lvl="1" eaLnBrk="1" hangingPunct="1">
              <a:lnSpc>
                <a:spcPct val="180000"/>
              </a:lnSpc>
            </a:pPr>
            <a:r>
              <a:rPr lang="es-ES_tradnl" sz="2400" dirty="0" smtClean="0">
                <a:solidFill>
                  <a:srgbClr val="F50D0D"/>
                </a:solidFill>
              </a:rPr>
              <a:t>Poesía amorosa</a:t>
            </a:r>
            <a:r>
              <a:rPr lang="es-ES_tradnl" sz="2400" dirty="0" smtClean="0"/>
              <a:t>: 45 de ellos en la línea amor cortés.</a:t>
            </a:r>
          </a:p>
          <a:p>
            <a:pPr lvl="1" eaLnBrk="1" hangingPunct="1">
              <a:lnSpc>
                <a:spcPct val="180000"/>
              </a:lnSpc>
            </a:pPr>
            <a:r>
              <a:rPr lang="es-ES_tradnl" sz="2400" dirty="0" smtClean="0">
                <a:solidFill>
                  <a:srgbClr val="F50D0D"/>
                </a:solidFill>
              </a:rPr>
              <a:t>Poesía burlesca</a:t>
            </a:r>
            <a:r>
              <a:rPr lang="es-ES_tradnl" sz="2400" dirty="0" smtClean="0"/>
              <a:t>: (3) dedicada a mujeres, sigue modelo de </a:t>
            </a:r>
            <a:r>
              <a:rPr lang="es-ES_tradnl" sz="2400" dirty="0" smtClean="0">
                <a:solidFill>
                  <a:srgbClr val="FF6600"/>
                </a:solidFill>
              </a:rPr>
              <a:t>cantigas de escarnio y </a:t>
            </a:r>
            <a:r>
              <a:rPr lang="es-ES_tradnl" sz="2400" dirty="0" err="1" smtClean="0">
                <a:solidFill>
                  <a:srgbClr val="FF6600"/>
                </a:solidFill>
              </a:rPr>
              <a:t>maldezir</a:t>
            </a:r>
            <a:r>
              <a:rPr lang="es-ES_tradnl" sz="2400" dirty="0" smtClean="0">
                <a:solidFill>
                  <a:srgbClr val="FF6600"/>
                </a:solidFill>
              </a:rPr>
              <a:t>.</a:t>
            </a:r>
            <a:r>
              <a:rPr lang="es-ES_tradnl" sz="2400" dirty="0" smtClean="0"/>
              <a:t>   </a:t>
            </a:r>
          </a:p>
          <a:p>
            <a:pPr lvl="1" eaLnBrk="1" hangingPunct="1">
              <a:lnSpc>
                <a:spcPct val="180000"/>
              </a:lnSpc>
            </a:pPr>
            <a:r>
              <a:rPr lang="es-ES_tradnl" sz="2400" dirty="0" smtClean="0">
                <a:solidFill>
                  <a:srgbClr val="F50D0D"/>
                </a:solidFill>
              </a:rPr>
              <a:t>Poesía moral</a:t>
            </a:r>
            <a:r>
              <a:rPr lang="es-ES_tradnl" sz="2400" dirty="0" smtClean="0"/>
              <a:t>: </a:t>
            </a:r>
            <a:r>
              <a:rPr lang="es-ES_tradnl" sz="2400" i="1" dirty="0" smtClean="0">
                <a:solidFill>
                  <a:srgbClr val="FF6600"/>
                </a:solidFill>
              </a:rPr>
              <a:t>Coplas a la muerte de su padre, </a:t>
            </a:r>
            <a:r>
              <a:rPr lang="es-ES_tradnl" sz="2400" b="1" u="sng" dirty="0" smtClean="0"/>
              <a:t>reflexión sobre lo transitorio y el sentido profundo de la vida</a:t>
            </a:r>
            <a:r>
              <a:rPr lang="es-ES_tradnl" sz="2400" i="1" dirty="0" smtClean="0"/>
              <a:t>. </a:t>
            </a:r>
            <a:endParaRPr lang="es-ES_tradnl" sz="2400" dirty="0" smtClean="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IDEALIZACIÓN DEL AMOR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6" name="5 Marcador de contenido" descr="amor-cort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488" y="1500174"/>
            <a:ext cx="3361773" cy="5143536"/>
          </a:xfr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696200" cy="914400"/>
          </a:xfrm>
        </p:spPr>
        <p:txBody>
          <a:bodyPr/>
          <a:lstStyle/>
          <a:p>
            <a:pPr eaLnBrk="1" hangingPunct="1"/>
            <a:r>
              <a:rPr lang="es-ES_tradnl" sz="3200" b="1" dirty="0" smtClean="0">
                <a:solidFill>
                  <a:srgbClr val="F50D0D"/>
                </a:solidFill>
              </a:rPr>
              <a:t>COPLAS A LA MUERTE DE SU PADRE</a:t>
            </a:r>
            <a:endParaRPr lang="es-ES_tradnl" sz="3200" b="1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000108"/>
            <a:ext cx="7769225" cy="5629292"/>
          </a:xfrm>
        </p:spPr>
        <p:txBody>
          <a:bodyPr/>
          <a:lstStyle/>
          <a:p>
            <a:pPr eaLnBrk="1" hangingPunct="1"/>
            <a:r>
              <a:rPr lang="es-ES_tradnl" b="1" dirty="0" smtClean="0">
                <a:solidFill>
                  <a:srgbClr val="F50D0D"/>
                </a:solidFill>
              </a:rPr>
              <a:t>Género</a:t>
            </a:r>
            <a:r>
              <a:rPr lang="es-ES_tradnl" dirty="0" smtClean="0">
                <a:solidFill>
                  <a:srgbClr val="F50D0D"/>
                </a:solidFill>
              </a:rPr>
              <a:t>: </a:t>
            </a:r>
          </a:p>
          <a:p>
            <a:pPr lvl="1" eaLnBrk="1" hangingPunct="1"/>
            <a:r>
              <a:rPr lang="es-ES_tradnl" dirty="0" smtClean="0">
                <a:solidFill>
                  <a:srgbClr val="FF6600"/>
                </a:solidFill>
              </a:rPr>
              <a:t>Elegía</a:t>
            </a:r>
            <a:r>
              <a:rPr lang="es-ES_tradnl" dirty="0" smtClean="0"/>
              <a:t>.(lamento +reflexión).</a:t>
            </a:r>
          </a:p>
          <a:p>
            <a:pPr eaLnBrk="1" hangingPunct="1"/>
            <a:r>
              <a:rPr lang="es-ES_tradnl" b="1" dirty="0" smtClean="0">
                <a:solidFill>
                  <a:srgbClr val="F50D0D"/>
                </a:solidFill>
              </a:rPr>
              <a:t>Temática</a:t>
            </a:r>
            <a:r>
              <a:rPr lang="es-ES_tradnl" b="1" dirty="0" smtClean="0"/>
              <a:t>:</a:t>
            </a:r>
          </a:p>
          <a:p>
            <a:pPr lvl="1" eaLnBrk="1" hangingPunct="1"/>
            <a:r>
              <a:rPr lang="es-ES_tradnl" b="1" dirty="0" smtClean="0">
                <a:solidFill>
                  <a:srgbClr val="FF6600"/>
                </a:solidFill>
              </a:rPr>
              <a:t>constelación de temas</a:t>
            </a:r>
            <a:r>
              <a:rPr lang="es-ES_tradnl" dirty="0" smtClean="0"/>
              <a:t>, tópicos de la EM.</a:t>
            </a:r>
          </a:p>
          <a:p>
            <a:pPr lvl="1" eaLnBrk="1" hangingPunct="1"/>
            <a:r>
              <a:rPr lang="es-ES_tradnl" dirty="0" smtClean="0"/>
              <a:t>Síntesis de esta época.</a:t>
            </a:r>
          </a:p>
          <a:p>
            <a:pPr lvl="2" eaLnBrk="1" hangingPunct="1"/>
            <a:r>
              <a:rPr lang="es-ES_tradnl" dirty="0" smtClean="0">
                <a:solidFill>
                  <a:srgbClr val="FF6600"/>
                </a:solidFill>
              </a:rPr>
              <a:t>Poder igualatorio de la muerte</a:t>
            </a:r>
            <a:r>
              <a:rPr lang="es-ES_tradnl" dirty="0" smtClean="0"/>
              <a:t> (= Danzas muerte).</a:t>
            </a:r>
          </a:p>
          <a:p>
            <a:pPr lvl="2" eaLnBrk="1" hangingPunct="1"/>
            <a:r>
              <a:rPr lang="es-ES_tradnl" dirty="0" smtClean="0"/>
              <a:t>Se aparta en la visión resignada y </a:t>
            </a:r>
            <a:r>
              <a:rPr lang="es-ES_tradnl" b="1" dirty="0" smtClean="0">
                <a:solidFill>
                  <a:srgbClr val="FF6600"/>
                </a:solidFill>
              </a:rPr>
              <a:t>serena de la muerte.</a:t>
            </a:r>
          </a:p>
          <a:p>
            <a:pPr lvl="2" eaLnBrk="1" hangingPunct="1"/>
            <a:r>
              <a:rPr lang="es-ES_tradnl" dirty="0" smtClean="0"/>
              <a:t>La organización del poema: </a:t>
            </a:r>
            <a:r>
              <a:rPr lang="es-ES_tradnl" b="1" dirty="0" smtClean="0">
                <a:solidFill>
                  <a:srgbClr val="FF6600"/>
                </a:solidFill>
              </a:rPr>
              <a:t>tres vidas: eterna, terrena y fama.</a:t>
            </a:r>
          </a:p>
          <a:p>
            <a:pPr lvl="2" eaLnBrk="1" hangingPunct="1"/>
            <a:endParaRPr lang="es-ES_tradnl" dirty="0" smtClean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ECL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ECL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ECL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ECL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ECL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ECL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ECL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75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ECL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>
                <a:solidFill>
                  <a:srgbClr val="F50D0D"/>
                </a:solidFill>
              </a:rPr>
              <a:t>			TEMAS</a:t>
            </a:r>
            <a:endParaRPr lang="es-ES_tradnl" smtClean="0"/>
          </a:p>
        </p:txBody>
      </p:sp>
      <p:sp>
        <p:nvSpPr>
          <p:cNvPr id="36867" name="Rectangle 1027"/>
          <p:cNvSpPr>
            <a:spLocks noGrp="1" noChangeArrowheads="1"/>
          </p:cNvSpPr>
          <p:nvPr>
            <p:ph idx="1"/>
          </p:nvPr>
        </p:nvSpPr>
        <p:spPr>
          <a:xfrm>
            <a:off x="1143000" y="1766888"/>
            <a:ext cx="7688263" cy="4557712"/>
          </a:xfrm>
        </p:spPr>
        <p:txBody>
          <a:bodyPr/>
          <a:lstStyle/>
          <a:p>
            <a:pPr eaLnBrk="1" hangingPunct="1"/>
            <a:r>
              <a:rPr lang="es-ES_tradnl" smtClean="0">
                <a:solidFill>
                  <a:srgbClr val="FF6600"/>
                </a:solidFill>
              </a:rPr>
              <a:t>Vanidad de vanidades:</a:t>
            </a:r>
          </a:p>
          <a:p>
            <a:pPr lvl="1" eaLnBrk="1" hangingPunct="1"/>
            <a:r>
              <a:rPr lang="es-ES_tradnl" smtClean="0"/>
              <a:t>de </a:t>
            </a:r>
            <a:r>
              <a:rPr lang="es-ES_tradnl" b="1" u="sng" smtClean="0"/>
              <a:t>origen bíblico</a:t>
            </a:r>
            <a:r>
              <a:rPr lang="es-ES_tradnl" smtClean="0"/>
              <a:t>. En esta vida nada tiene valor.</a:t>
            </a:r>
          </a:p>
          <a:p>
            <a:pPr eaLnBrk="1" hangingPunct="1"/>
            <a:r>
              <a:rPr lang="es-ES_tradnl" smtClean="0">
                <a:solidFill>
                  <a:srgbClr val="FF6600"/>
                </a:solidFill>
              </a:rPr>
              <a:t>Desprecio del mundo</a:t>
            </a:r>
            <a:r>
              <a:rPr lang="es-ES_tradnl" smtClean="0"/>
              <a:t>:</a:t>
            </a:r>
          </a:p>
          <a:p>
            <a:pPr lvl="1" eaLnBrk="1" hangingPunct="1"/>
            <a:r>
              <a:rPr lang="es-ES_tradnl" smtClean="0"/>
              <a:t>como nada tiene valor, hay que </a:t>
            </a:r>
            <a:r>
              <a:rPr lang="es-ES_tradnl" b="1" u="sng" smtClean="0"/>
              <a:t>desdeñar lo terrenal.</a:t>
            </a:r>
          </a:p>
          <a:p>
            <a:pPr lvl="1" eaLnBrk="1" hangingPunct="1"/>
            <a:r>
              <a:rPr lang="es-ES_tradnl" smtClean="0">
                <a:solidFill>
                  <a:srgbClr val="FF6600"/>
                </a:solidFill>
              </a:rPr>
              <a:t>Valores</a:t>
            </a:r>
            <a:r>
              <a:rPr lang="es-ES_tradnl" smtClean="0"/>
              <a:t> de la vida: los </a:t>
            </a:r>
            <a:r>
              <a:rPr lang="es-ES_tradnl" smtClean="0">
                <a:solidFill>
                  <a:srgbClr val="FF6600"/>
                </a:solidFill>
              </a:rPr>
              <a:t>del más allá</a:t>
            </a:r>
            <a:r>
              <a:rPr lang="es-ES_tradnl" smtClean="0"/>
              <a:t>.</a:t>
            </a:r>
          </a:p>
          <a:p>
            <a:pPr lvl="1" eaLnBrk="1" hangingPunct="1"/>
            <a:r>
              <a:rPr lang="es-ES_tradnl" smtClean="0"/>
              <a:t>Los del mundo tienen </a:t>
            </a:r>
            <a:r>
              <a:rPr lang="es-ES_tradnl" smtClean="0">
                <a:solidFill>
                  <a:srgbClr val="FF6600"/>
                </a:solidFill>
              </a:rPr>
              <a:t>enemigos</a:t>
            </a:r>
            <a:r>
              <a:rPr lang="es-ES_tradnl" smtClean="0"/>
              <a:t>: </a:t>
            </a:r>
            <a:r>
              <a:rPr lang="es-ES_tradnl" b="1" u="sng" smtClean="0"/>
              <a:t>tiempo, fortuna (azar), muerte.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1071546"/>
            <a:ext cx="8229600" cy="4795854"/>
          </a:xfrm>
        </p:spPr>
        <p:txBody>
          <a:bodyPr/>
          <a:lstStyle/>
          <a:p>
            <a:pPr eaLnBrk="1" hangingPunct="1"/>
            <a:r>
              <a:rPr lang="es-ES_tradnl" dirty="0" smtClean="0">
                <a:solidFill>
                  <a:srgbClr val="FF6600"/>
                </a:solidFill>
              </a:rPr>
              <a:t>Tiempo</a:t>
            </a:r>
            <a:r>
              <a:rPr lang="es-ES_tradnl" dirty="0" smtClean="0"/>
              <a:t> </a:t>
            </a:r>
          </a:p>
          <a:p>
            <a:pPr lvl="1" eaLnBrk="1" hangingPunct="1"/>
            <a:r>
              <a:rPr lang="es-ES_tradnl" dirty="0" smtClean="0"/>
              <a:t>Fluir continuo, </a:t>
            </a:r>
            <a:r>
              <a:rPr lang="es-ES_tradnl" b="1" u="sng" dirty="0" smtClean="0"/>
              <a:t>fugacidad</a:t>
            </a:r>
            <a:r>
              <a:rPr lang="es-ES_tradnl" dirty="0" smtClean="0"/>
              <a:t>.</a:t>
            </a:r>
          </a:p>
          <a:p>
            <a:pPr lvl="1" eaLnBrk="1" hangingPunct="1"/>
            <a:r>
              <a:rPr lang="es-ES_tradnl" dirty="0" smtClean="0"/>
              <a:t>No existe el presente, </a:t>
            </a:r>
            <a:r>
              <a:rPr lang="es-ES_tradnl" b="1" u="sng" dirty="0" smtClean="0"/>
              <a:t>todo es pasado</a:t>
            </a:r>
            <a:r>
              <a:rPr lang="es-ES_tradnl" dirty="0" smtClean="0"/>
              <a:t>, el futuro es presente inasible.</a:t>
            </a:r>
          </a:p>
          <a:p>
            <a:pPr lvl="1" eaLnBrk="1" hangingPunct="1"/>
            <a:r>
              <a:rPr lang="es-ES_tradnl" b="1" u="sng" dirty="0" smtClean="0"/>
              <a:t>Angustia del tiempo</a:t>
            </a:r>
            <a:r>
              <a:rPr lang="es-ES_tradnl" dirty="0" smtClean="0"/>
              <a:t> expresado en el </a:t>
            </a:r>
            <a:r>
              <a:rPr lang="es-ES_tradnl" b="1" u="sng" dirty="0" err="1" smtClean="0"/>
              <a:t>ubi</a:t>
            </a:r>
            <a:r>
              <a:rPr lang="es-ES_tradnl" b="1" u="sng" dirty="0" smtClean="0"/>
              <a:t> </a:t>
            </a:r>
            <a:r>
              <a:rPr lang="es-ES_tradnl" b="1" u="sng" dirty="0" err="1" smtClean="0"/>
              <a:t>sunt</a:t>
            </a:r>
            <a:r>
              <a:rPr lang="es-ES_tradnl" b="1" u="sng" dirty="0" smtClean="0"/>
              <a:t>?</a:t>
            </a:r>
            <a:endParaRPr lang="es-ES_tradnl" dirty="0" smtClean="0"/>
          </a:p>
          <a:p>
            <a:pPr lvl="1" eaLnBrk="1" hangingPunct="1"/>
            <a:r>
              <a:rPr lang="es-ES_tradnl" dirty="0" smtClean="0"/>
              <a:t>Hay que cultivar la </a:t>
            </a:r>
            <a:r>
              <a:rPr lang="es-ES_tradnl" b="1" u="sng" dirty="0" smtClean="0"/>
              <a:t>espiritualidad</a:t>
            </a:r>
            <a:r>
              <a:rPr lang="es-ES_tradnl" dirty="0" smtClean="0"/>
              <a:t>.</a:t>
            </a:r>
          </a:p>
          <a:p>
            <a:pPr eaLnBrk="1" hangingPunct="1"/>
            <a:endParaRPr lang="es-ES_tradnl" dirty="0" smtClean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772400" cy="914400"/>
          </a:xfrm>
        </p:spPr>
        <p:txBody>
          <a:bodyPr/>
          <a:lstStyle/>
          <a:p>
            <a:pPr eaLnBrk="1" hangingPunct="1"/>
            <a:r>
              <a:rPr lang="es-ES_tradnl" smtClean="0">
                <a:solidFill>
                  <a:srgbClr val="F50D0D"/>
                </a:solidFill>
              </a:rPr>
              <a:t>			</a:t>
            </a:r>
            <a:endParaRPr lang="es-ES_tradnl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714356"/>
            <a:ext cx="8382000" cy="6143644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s-ES_tradnl" b="1" dirty="0" smtClean="0">
                <a:solidFill>
                  <a:srgbClr val="F50D0D"/>
                </a:solidFill>
              </a:rPr>
              <a:t>Fama</a:t>
            </a:r>
            <a:r>
              <a:rPr lang="es-ES_tradnl" sz="2800" b="1" dirty="0" smtClean="0"/>
              <a:t> </a:t>
            </a:r>
          </a:p>
          <a:p>
            <a:pPr lvl="1" eaLnBrk="1" hangingPunct="1">
              <a:lnSpc>
                <a:spcPct val="130000"/>
              </a:lnSpc>
            </a:pPr>
            <a:r>
              <a:rPr lang="es-ES_tradnl" sz="2400" dirty="0" smtClean="0"/>
              <a:t>De </a:t>
            </a:r>
            <a:r>
              <a:rPr lang="es-ES_tradnl" sz="2400" dirty="0" smtClean="0">
                <a:solidFill>
                  <a:srgbClr val="FF6600"/>
                </a:solidFill>
              </a:rPr>
              <a:t>raíz clásica</a:t>
            </a:r>
            <a:r>
              <a:rPr lang="es-ES_tradnl" sz="2400" dirty="0" smtClean="0"/>
              <a:t>, ya aparece en el </a:t>
            </a:r>
            <a:r>
              <a:rPr lang="es-ES_tradnl" sz="2400" dirty="0" err="1" smtClean="0"/>
              <a:t>prerrenacimiento</a:t>
            </a:r>
            <a:r>
              <a:rPr lang="es-ES_tradnl" sz="2400" dirty="0" smtClean="0"/>
              <a:t>.</a:t>
            </a:r>
          </a:p>
          <a:p>
            <a:pPr lvl="1" eaLnBrk="1" hangingPunct="1">
              <a:lnSpc>
                <a:spcPct val="130000"/>
              </a:lnSpc>
            </a:pPr>
            <a:r>
              <a:rPr lang="es-ES_tradnl" sz="2400" dirty="0" smtClean="0"/>
              <a:t>La Fama es el </a:t>
            </a:r>
            <a:r>
              <a:rPr lang="es-ES_tradnl" sz="2400" dirty="0" smtClean="0">
                <a:solidFill>
                  <a:srgbClr val="FF6600"/>
                </a:solidFill>
              </a:rPr>
              <a:t>reflejo de la vida de honor personal,</a:t>
            </a:r>
            <a:r>
              <a:rPr lang="es-ES_tradnl" sz="2400" dirty="0" smtClean="0"/>
              <a:t> que perpetúa la memoria del desaparecido.</a:t>
            </a:r>
          </a:p>
          <a:p>
            <a:pPr lvl="1" eaLnBrk="1" hangingPunct="1">
              <a:lnSpc>
                <a:spcPct val="130000"/>
              </a:lnSpc>
            </a:pPr>
            <a:r>
              <a:rPr lang="es-ES_tradnl" sz="2400" dirty="0" smtClean="0"/>
              <a:t>Frente a la </a:t>
            </a:r>
            <a:r>
              <a:rPr lang="es-ES_tradnl" sz="2400" b="1" u="sng" dirty="0" smtClean="0"/>
              <a:t>acción del tiempo y de la muerte</a:t>
            </a:r>
            <a:r>
              <a:rPr lang="es-ES_tradnl" sz="2400" dirty="0" smtClean="0"/>
              <a:t> contrapone la </a:t>
            </a:r>
            <a:r>
              <a:rPr lang="es-ES_tradnl" sz="2400" dirty="0" smtClean="0">
                <a:solidFill>
                  <a:srgbClr val="F50D0D"/>
                </a:solidFill>
              </a:rPr>
              <a:t>vida de la fama</a:t>
            </a:r>
            <a:r>
              <a:rPr lang="es-ES_tradnl" sz="2400" dirty="0" smtClean="0"/>
              <a:t>. </a:t>
            </a:r>
          </a:p>
          <a:p>
            <a:pPr lvl="1" eaLnBrk="1" hangingPunct="1">
              <a:lnSpc>
                <a:spcPct val="130000"/>
              </a:lnSpc>
            </a:pPr>
            <a:r>
              <a:rPr lang="es-ES_tradnl" sz="2400" dirty="0" smtClean="0"/>
              <a:t>Es la </a:t>
            </a:r>
            <a:r>
              <a:rPr lang="es-ES_tradnl" sz="2400" dirty="0" smtClean="0">
                <a:solidFill>
                  <a:srgbClr val="FF6600"/>
                </a:solidFill>
              </a:rPr>
              <a:t>segunda vida</a:t>
            </a:r>
            <a:r>
              <a:rPr lang="es-ES_tradnl" sz="2400" dirty="0" smtClean="0"/>
              <a:t>, queda como </a:t>
            </a:r>
            <a:r>
              <a:rPr lang="es-ES_tradnl" sz="2400" dirty="0" smtClean="0">
                <a:solidFill>
                  <a:srgbClr val="FF6600"/>
                </a:solidFill>
              </a:rPr>
              <a:t>consuelo </a:t>
            </a:r>
            <a:r>
              <a:rPr lang="es-ES_tradnl" sz="2400" dirty="0" smtClean="0"/>
              <a:t>de la víctima y allegados.</a:t>
            </a:r>
          </a:p>
          <a:p>
            <a:pPr eaLnBrk="1" hangingPunct="1">
              <a:lnSpc>
                <a:spcPct val="130000"/>
              </a:lnSpc>
            </a:pPr>
            <a:endParaRPr lang="es-ES_tradnl" dirty="0" smtClean="0"/>
          </a:p>
          <a:p>
            <a:pPr eaLnBrk="1" hangingPunct="1"/>
            <a:endParaRPr lang="es-ES_tradnl" dirty="0" smtClean="0"/>
          </a:p>
          <a:p>
            <a:pPr eaLnBrk="1" hangingPunct="1"/>
            <a:endParaRPr lang="es-ES_tradnl" dirty="0" smtClean="0"/>
          </a:p>
          <a:p>
            <a:pPr eaLnBrk="1" hangingPunct="1"/>
            <a:endParaRPr lang="es-ES_tradnl" dirty="0" smtClean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_tradnl" smtClean="0"/>
          </a:p>
        </p:txBody>
      </p:sp>
      <p:sp>
        <p:nvSpPr>
          <p:cNvPr id="39939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_tradnl" b="1" smtClean="0">
                <a:solidFill>
                  <a:srgbClr val="FF6600"/>
                </a:solidFill>
              </a:rPr>
              <a:t>Fortuna</a:t>
            </a:r>
            <a:endParaRPr lang="es-ES_tradnl" smtClean="0"/>
          </a:p>
          <a:p>
            <a:pPr lvl="1" eaLnBrk="1" hangingPunct="1"/>
            <a:r>
              <a:rPr lang="es-ES_tradnl" smtClean="0"/>
              <a:t>tema de origen </a:t>
            </a:r>
            <a:r>
              <a:rPr lang="es-ES_tradnl" smtClean="0">
                <a:solidFill>
                  <a:srgbClr val="FF6600"/>
                </a:solidFill>
              </a:rPr>
              <a:t>clásico</a:t>
            </a:r>
            <a:r>
              <a:rPr lang="es-ES_tradnl" smtClean="0"/>
              <a:t>.</a:t>
            </a:r>
          </a:p>
          <a:p>
            <a:pPr lvl="1" eaLnBrk="1" hangingPunct="1"/>
            <a:r>
              <a:rPr lang="es-ES_tradnl" i="1" smtClean="0"/>
              <a:t>Poderosa señora, </a:t>
            </a:r>
            <a:r>
              <a:rPr lang="es-ES_tradnl" smtClean="0">
                <a:solidFill>
                  <a:srgbClr val="FF6600"/>
                </a:solidFill>
              </a:rPr>
              <a:t>rige los destinos</a:t>
            </a:r>
            <a:r>
              <a:rPr lang="es-ES_tradnl" smtClean="0"/>
              <a:t> del hombre.</a:t>
            </a:r>
          </a:p>
          <a:p>
            <a:pPr lvl="1" eaLnBrk="1" hangingPunct="1"/>
            <a:r>
              <a:rPr lang="es-ES_tradnl" smtClean="0"/>
              <a:t>También en </a:t>
            </a:r>
            <a:r>
              <a:rPr lang="es-ES_tradnl" smtClean="0">
                <a:solidFill>
                  <a:srgbClr val="FF6600"/>
                </a:solidFill>
              </a:rPr>
              <a:t>Dante, Boccaccio, Marqués de Santillana, Juan de Mena</a:t>
            </a:r>
            <a:r>
              <a:rPr lang="es-ES_tradnl" smtClean="0"/>
              <a:t>.</a:t>
            </a:r>
          </a:p>
          <a:p>
            <a:pPr lvl="1" eaLnBrk="1" hangingPunct="1"/>
            <a:r>
              <a:rPr lang="es-ES_tradnl" smtClean="0"/>
              <a:t>Aquí como ejemplaridad, sólo la vence la virtud. </a:t>
            </a:r>
            <a:r>
              <a:rPr lang="es-ES_tradnl" b="1" smtClean="0">
                <a:solidFill>
                  <a:srgbClr val="FF6600"/>
                </a:solidFill>
              </a:rPr>
              <a:t>La vida de la fama lo sobrevive.</a:t>
            </a:r>
          </a:p>
          <a:p>
            <a:pPr lvl="1" eaLnBrk="1" hangingPunct="1">
              <a:buFont typeface="Wingdings" pitchFamily="2" charset="2"/>
              <a:buNone/>
            </a:pPr>
            <a:endParaRPr lang="es-ES_tradnl" b="1" smtClean="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_tradnl" smtClean="0"/>
          </a:p>
        </p:txBody>
      </p:sp>
      <p:sp>
        <p:nvSpPr>
          <p:cNvPr id="40963" name="Rectangle 1027"/>
          <p:cNvSpPr>
            <a:spLocks noGrp="1" noChangeArrowheads="1"/>
          </p:cNvSpPr>
          <p:nvPr>
            <p:ph idx="1"/>
          </p:nvPr>
        </p:nvSpPr>
        <p:spPr>
          <a:xfrm>
            <a:off x="0" y="357166"/>
            <a:ext cx="8831263" cy="634843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_tradnl" sz="2800" b="1" dirty="0" smtClean="0">
                <a:solidFill>
                  <a:srgbClr val="FF6600"/>
                </a:solidFill>
              </a:rPr>
              <a:t>Muerte</a:t>
            </a:r>
            <a:endParaRPr lang="es-ES_tradnl" sz="2800" dirty="0" smtClean="0"/>
          </a:p>
          <a:p>
            <a:pPr lvl="1" eaLnBrk="1" hangingPunct="1">
              <a:lnSpc>
                <a:spcPct val="80000"/>
              </a:lnSpc>
            </a:pPr>
            <a:r>
              <a:rPr lang="es-ES_tradnl" dirty="0" smtClean="0"/>
              <a:t>en la Edad Media era una </a:t>
            </a:r>
            <a:r>
              <a:rPr lang="es-ES_tradnl" dirty="0" smtClean="0">
                <a:solidFill>
                  <a:srgbClr val="FF6600"/>
                </a:solidFill>
              </a:rPr>
              <a:t>obsesión</a:t>
            </a:r>
            <a:r>
              <a:rPr lang="es-ES_tradnl" dirty="0" smtClean="0"/>
              <a:t> (pesimismo universal).</a:t>
            </a:r>
          </a:p>
          <a:p>
            <a:pPr lvl="1" eaLnBrk="1" hangingPunct="1">
              <a:lnSpc>
                <a:spcPct val="80000"/>
              </a:lnSpc>
            </a:pPr>
            <a:r>
              <a:rPr lang="es-ES_tradnl" b="1" i="1" dirty="0" smtClean="0">
                <a:solidFill>
                  <a:srgbClr val="FF6600"/>
                </a:solidFill>
              </a:rPr>
              <a:t>Danzas de la muerte</a:t>
            </a:r>
            <a:r>
              <a:rPr lang="es-ES_tradnl" dirty="0" smtClean="0"/>
              <a:t> (XIV)= esqueleto, liberador, democrático, ritual.</a:t>
            </a:r>
          </a:p>
          <a:p>
            <a:pPr lvl="1" eaLnBrk="1" hangingPunct="1">
              <a:lnSpc>
                <a:spcPct val="80000"/>
              </a:lnSpc>
            </a:pPr>
            <a:r>
              <a:rPr lang="es-ES_tradnl" dirty="0" smtClean="0"/>
              <a:t>En el </a:t>
            </a:r>
            <a:r>
              <a:rPr lang="es-ES_tradnl" dirty="0" smtClean="0">
                <a:solidFill>
                  <a:srgbClr val="FF6600"/>
                </a:solidFill>
              </a:rPr>
              <a:t>XV la muerte es hecho angustioso (arrebata los gozos).</a:t>
            </a:r>
          </a:p>
          <a:p>
            <a:pPr lvl="1" eaLnBrk="1" hangingPunct="1">
              <a:lnSpc>
                <a:spcPct val="80000"/>
              </a:lnSpc>
            </a:pPr>
            <a:r>
              <a:rPr lang="es-ES_tradnl" dirty="0" smtClean="0">
                <a:solidFill>
                  <a:srgbClr val="FF6600"/>
                </a:solidFill>
              </a:rPr>
              <a:t>Muerte personificada</a:t>
            </a:r>
            <a:r>
              <a:rPr lang="es-ES_tradnl" dirty="0" smtClean="0"/>
              <a:t>, no terrorífica se presenta ante don Rodrigo.</a:t>
            </a:r>
          </a:p>
          <a:p>
            <a:pPr lvl="1" eaLnBrk="1" hangingPunct="1">
              <a:lnSpc>
                <a:spcPct val="80000"/>
              </a:lnSpc>
            </a:pPr>
            <a:r>
              <a:rPr lang="es-ES_tradnl" dirty="0" smtClean="0">
                <a:solidFill>
                  <a:srgbClr val="FF6600"/>
                </a:solidFill>
              </a:rPr>
              <a:t>Gradación de lo general a </a:t>
            </a:r>
            <a:r>
              <a:rPr lang="es-ES_tradnl" dirty="0" smtClean="0">
                <a:solidFill>
                  <a:srgbClr val="FF6600"/>
                </a:solidFill>
              </a:rPr>
              <a:t>lo</a:t>
            </a:r>
          </a:p>
          <a:p>
            <a:pPr lvl="1" eaLnBrk="1" hangingPunct="1">
              <a:lnSpc>
                <a:spcPct val="80000"/>
              </a:lnSpc>
              <a:buNone/>
            </a:pPr>
            <a:r>
              <a:rPr lang="es-ES_tradnl" dirty="0" smtClean="0">
                <a:solidFill>
                  <a:srgbClr val="FF6600"/>
                </a:solidFill>
              </a:rPr>
              <a:t> </a:t>
            </a:r>
            <a:r>
              <a:rPr lang="es-ES_tradnl" dirty="0" smtClean="0">
                <a:solidFill>
                  <a:srgbClr val="FF6600"/>
                </a:solidFill>
              </a:rPr>
              <a:t>particular</a:t>
            </a:r>
            <a:r>
              <a:rPr lang="es-ES_tradnl" dirty="0" smtClean="0"/>
              <a:t> enlaza con la </a:t>
            </a:r>
            <a:endParaRPr lang="es-ES_tradnl" dirty="0" smtClean="0"/>
          </a:p>
          <a:p>
            <a:pPr lvl="1" eaLnBrk="1" hangingPunct="1">
              <a:lnSpc>
                <a:spcPct val="80000"/>
              </a:lnSpc>
              <a:buNone/>
            </a:pPr>
            <a:r>
              <a:rPr lang="es-ES_tradnl" dirty="0" smtClean="0"/>
              <a:t>división </a:t>
            </a:r>
            <a:r>
              <a:rPr lang="es-ES_tradnl" dirty="0" smtClean="0"/>
              <a:t>tripartita de los escritos.</a:t>
            </a:r>
          </a:p>
          <a:p>
            <a:pPr lvl="1" eaLnBrk="1" hangingPunct="1">
              <a:lnSpc>
                <a:spcPct val="80000"/>
              </a:lnSpc>
            </a:pPr>
            <a:endParaRPr lang="es-ES_tradnl" dirty="0" smtClean="0"/>
          </a:p>
        </p:txBody>
      </p:sp>
      <p:pic>
        <p:nvPicPr>
          <p:cNvPr id="4" name="3 Imagen" descr="jorge-manriq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3819525"/>
            <a:ext cx="3643306" cy="2905537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428604"/>
            <a:ext cx="8229600" cy="571504"/>
          </a:xfrm>
        </p:spPr>
        <p:txBody>
          <a:bodyPr/>
          <a:lstStyle/>
          <a:p>
            <a:pPr algn="ctr" eaLnBrk="1" hangingPunct="1"/>
            <a:r>
              <a:rPr lang="es-ES_tradnl" smtClean="0">
                <a:solidFill>
                  <a:srgbClr val="F50D0D"/>
                </a:solidFill>
              </a:rPr>
              <a:t>MÉTRICA</a:t>
            </a:r>
            <a:endParaRPr lang="es-ES_tradnl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714348" y="1071546"/>
            <a:ext cx="8116915" cy="5557854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s-ES_tradnl" smtClean="0">
                <a:solidFill>
                  <a:srgbClr val="FF6600"/>
                </a:solidFill>
              </a:rPr>
              <a:t>480 versos</a:t>
            </a:r>
            <a:r>
              <a:rPr lang="es-ES_tradnl" smtClean="0"/>
              <a:t> (</a:t>
            </a:r>
            <a:r>
              <a:rPr lang="es-ES_tradnl" b="1" u="sng" smtClean="0"/>
              <a:t>40 coplas de pie quebrado</a:t>
            </a:r>
            <a:r>
              <a:rPr lang="es-ES_tradnl" smtClean="0"/>
              <a:t>, dos sextillas con rima consonante).</a:t>
            </a:r>
          </a:p>
          <a:p>
            <a:pPr eaLnBrk="1" hangingPunct="1">
              <a:lnSpc>
                <a:spcPct val="110000"/>
              </a:lnSpc>
            </a:pPr>
            <a:r>
              <a:rPr lang="es-ES_tradnl" smtClean="0">
                <a:solidFill>
                  <a:srgbClr val="FF6600"/>
                </a:solidFill>
              </a:rPr>
              <a:t>8a, 8b, 4c, 8a, 8b, 4c  8d 8e, 4f, 8d, 8e, 4f</a:t>
            </a:r>
            <a:r>
              <a:rPr lang="es-ES_tradnl" smtClean="0"/>
              <a:t>.</a:t>
            </a:r>
          </a:p>
          <a:p>
            <a:pPr eaLnBrk="1" hangingPunct="1">
              <a:lnSpc>
                <a:spcPct val="110000"/>
              </a:lnSpc>
            </a:pPr>
            <a:r>
              <a:rPr lang="es-ES_tradnl" smtClean="0"/>
              <a:t>Estrofa que expresa un marcado </a:t>
            </a:r>
            <a:r>
              <a:rPr lang="es-ES_tradnl" b="1" u="sng" smtClean="0"/>
              <a:t>ritmo triste, sencillez.</a:t>
            </a:r>
          </a:p>
          <a:p>
            <a:pPr eaLnBrk="1" hangingPunct="1">
              <a:lnSpc>
                <a:spcPct val="110000"/>
              </a:lnSpc>
            </a:pPr>
            <a:r>
              <a:rPr lang="es-ES_tradnl" smtClean="0">
                <a:solidFill>
                  <a:srgbClr val="FF6600"/>
                </a:solidFill>
              </a:rPr>
              <a:t>Rimas llanas</a:t>
            </a:r>
            <a:r>
              <a:rPr lang="es-ES_tradnl" smtClean="0"/>
              <a:t> mayoritariamente (</a:t>
            </a:r>
            <a:r>
              <a:rPr lang="es-ES_tradnl" b="1" u="sng" smtClean="0"/>
              <a:t>serenidad</a:t>
            </a:r>
            <a:r>
              <a:rPr lang="es-ES_tradnl" smtClean="0"/>
              <a:t>) + </a:t>
            </a:r>
            <a:r>
              <a:rPr lang="es-ES_tradnl" smtClean="0">
                <a:solidFill>
                  <a:srgbClr val="FF6600"/>
                </a:solidFill>
              </a:rPr>
              <a:t>rimas agudas</a:t>
            </a:r>
            <a:r>
              <a:rPr lang="es-ES_tradnl" smtClean="0"/>
              <a:t> (</a:t>
            </a:r>
            <a:r>
              <a:rPr lang="es-ES_tradnl" b="1" u="sng" smtClean="0"/>
              <a:t>solemnes</a:t>
            </a:r>
            <a:r>
              <a:rPr lang="es-ES_tradnl" smtClean="0"/>
              <a:t>) que refuerzan el tono filosófico.</a:t>
            </a:r>
          </a:p>
          <a:p>
            <a:pPr eaLnBrk="1" hangingPunct="1"/>
            <a:endParaRPr lang="es-ES_tradnl" smtClean="0"/>
          </a:p>
          <a:p>
            <a:pPr eaLnBrk="1" hangingPunct="1"/>
            <a:endParaRPr lang="es-ES_tradnl" smtClean="0"/>
          </a:p>
          <a:p>
            <a:pPr eaLnBrk="1" hangingPunct="1"/>
            <a:endParaRPr lang="es-ES_tradnl" smtClean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>
                <a:solidFill>
                  <a:srgbClr val="F50D0D"/>
                </a:solidFill>
              </a:rPr>
              <a:t>           ESTRUCTURA</a:t>
            </a:r>
            <a:endParaRPr lang="es-ES_tradnl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766888"/>
            <a:ext cx="7840663" cy="4786312"/>
          </a:xfrm>
        </p:spPr>
        <p:txBody>
          <a:bodyPr/>
          <a:lstStyle/>
          <a:p>
            <a:pPr eaLnBrk="1" hangingPunct="1"/>
            <a:r>
              <a:rPr lang="es-ES_tradnl" smtClean="0">
                <a:solidFill>
                  <a:srgbClr val="FF6600"/>
                </a:solidFill>
              </a:rPr>
              <a:t>1ª PARTE: 1- 14</a:t>
            </a:r>
            <a:r>
              <a:rPr lang="es-ES_tradnl" smtClean="0"/>
              <a:t>. </a:t>
            </a:r>
            <a:r>
              <a:rPr lang="es-ES_tradnl" b="1" u="sng" smtClean="0"/>
              <a:t>Reflexión genérica</a:t>
            </a:r>
            <a:r>
              <a:rPr lang="es-ES_tradnl" smtClean="0"/>
              <a:t> de carácter filosófico sobre tiempo, mundo, fortuna... </a:t>
            </a:r>
          </a:p>
          <a:p>
            <a:pPr eaLnBrk="1" hangingPunct="1"/>
            <a:r>
              <a:rPr lang="es-ES_tradnl" smtClean="0">
                <a:solidFill>
                  <a:srgbClr val="FF6600"/>
                </a:solidFill>
              </a:rPr>
              <a:t>2ª PARTE: 15- 24</a:t>
            </a:r>
            <a:r>
              <a:rPr lang="es-ES_tradnl" smtClean="0"/>
              <a:t>. </a:t>
            </a:r>
            <a:r>
              <a:rPr lang="es-ES_tradnl" b="1" u="sng" smtClean="0"/>
              <a:t>Ejemplificación</a:t>
            </a:r>
            <a:r>
              <a:rPr lang="es-ES_tradnl" smtClean="0"/>
              <a:t> de evocación pasado histórico.</a:t>
            </a:r>
          </a:p>
          <a:p>
            <a:pPr eaLnBrk="1" hangingPunct="1"/>
            <a:endParaRPr lang="es-ES_tradnl" smtClean="0"/>
          </a:p>
          <a:p>
            <a:pPr eaLnBrk="1" hangingPunct="1"/>
            <a:r>
              <a:rPr lang="es-ES_tradnl" smtClean="0">
                <a:solidFill>
                  <a:srgbClr val="FF6600"/>
                </a:solidFill>
              </a:rPr>
              <a:t>3ª PARTE: 25- 40</a:t>
            </a:r>
            <a:r>
              <a:rPr lang="es-ES_tradnl" smtClean="0"/>
              <a:t>. Evocación de la figura de </a:t>
            </a:r>
            <a:r>
              <a:rPr lang="es-ES_tradnl" b="1" u="sng" smtClean="0"/>
              <a:t>don Rodrigo</a:t>
            </a:r>
            <a:r>
              <a:rPr lang="es-ES_tradnl" smtClean="0"/>
              <a:t>.</a:t>
            </a:r>
          </a:p>
          <a:p>
            <a:pPr eaLnBrk="1" hangingPunct="1"/>
            <a:endParaRPr lang="es-ES_tradnl" smtClean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39763"/>
          </a:xfrm>
        </p:spPr>
        <p:txBody>
          <a:bodyPr/>
          <a:lstStyle/>
          <a:p>
            <a:pPr algn="ctr" eaLnBrk="1" hangingPunct="1"/>
            <a:r>
              <a:rPr lang="es-ES_tradnl" smtClean="0">
                <a:solidFill>
                  <a:srgbClr val="F50D0D"/>
                </a:solidFill>
              </a:rPr>
              <a:t>SUBDIVISIONES</a:t>
            </a:r>
            <a:endParaRPr lang="es-ES_tradnl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914400"/>
            <a:ext cx="8786842" cy="5943600"/>
          </a:xfrm>
        </p:spPr>
        <p:txBody>
          <a:bodyPr/>
          <a:lstStyle/>
          <a:p>
            <a:pPr eaLnBrk="1" hangingPunct="1"/>
            <a:r>
              <a:rPr lang="es-ES_tradnl" sz="2800" b="1" dirty="0" smtClean="0">
                <a:solidFill>
                  <a:srgbClr val="F50D0D"/>
                </a:solidFill>
              </a:rPr>
              <a:t>1ª PARTE 1-14</a:t>
            </a:r>
            <a:endParaRPr lang="es-ES_tradnl" b="1" dirty="0" smtClean="0"/>
          </a:p>
          <a:p>
            <a:pPr lvl="1" eaLnBrk="1" hangingPunct="1">
              <a:lnSpc>
                <a:spcPct val="110000"/>
              </a:lnSpc>
            </a:pPr>
            <a:r>
              <a:rPr lang="es-ES_tradnl" sz="2400" b="1" u="sng" dirty="0" smtClean="0">
                <a:solidFill>
                  <a:srgbClr val="FF6600"/>
                </a:solidFill>
              </a:rPr>
              <a:t>1-3 Exhortación</a:t>
            </a:r>
            <a:r>
              <a:rPr lang="es-ES_tradnl" sz="2400" dirty="0" smtClean="0"/>
              <a:t> al lector para que asuma la condición humana (temporalidad-eternidad).</a:t>
            </a:r>
          </a:p>
          <a:p>
            <a:pPr lvl="2" eaLnBrk="1" hangingPunct="1"/>
            <a:r>
              <a:rPr lang="es-ES_tradnl" dirty="0" smtClean="0"/>
              <a:t>El poeta desdeña todo lo sujeto al </a:t>
            </a:r>
            <a:r>
              <a:rPr lang="es-ES_tradnl" dirty="0" smtClean="0">
                <a:solidFill>
                  <a:srgbClr val="FF6600"/>
                </a:solidFill>
              </a:rPr>
              <a:t>paso del tiempo</a:t>
            </a:r>
            <a:r>
              <a:rPr lang="es-ES_tradnl" dirty="0" smtClean="0"/>
              <a:t>.</a:t>
            </a:r>
          </a:p>
          <a:p>
            <a:pPr lvl="2" eaLnBrk="1" hangingPunct="1"/>
            <a:r>
              <a:rPr lang="es-ES_tradnl" dirty="0" smtClean="0"/>
              <a:t>Parte de que </a:t>
            </a:r>
            <a:r>
              <a:rPr lang="es-ES_tradnl" b="1" u="sng" dirty="0" smtClean="0">
                <a:solidFill>
                  <a:srgbClr val="FF6600"/>
                </a:solidFill>
              </a:rPr>
              <a:t>Vida= río</a:t>
            </a:r>
            <a:r>
              <a:rPr lang="es-ES_tradnl" dirty="0" smtClean="0"/>
              <a:t>. Sermón doctrinal</a:t>
            </a:r>
          </a:p>
          <a:p>
            <a:pPr lvl="2" eaLnBrk="1" hangingPunct="1"/>
            <a:r>
              <a:rPr lang="es-ES_tradnl" dirty="0" smtClean="0"/>
              <a:t>Sensación de </a:t>
            </a:r>
            <a:r>
              <a:rPr lang="es-ES_tradnl" b="1" u="sng" dirty="0" smtClean="0">
                <a:solidFill>
                  <a:srgbClr val="FF6600"/>
                </a:solidFill>
              </a:rPr>
              <a:t>vértigo</a:t>
            </a:r>
            <a:r>
              <a:rPr lang="es-ES_tradnl" dirty="0" smtClean="0"/>
              <a:t>.</a:t>
            </a:r>
          </a:p>
          <a:p>
            <a:pPr lvl="1" eaLnBrk="1" hangingPunct="1">
              <a:lnSpc>
                <a:spcPct val="110000"/>
              </a:lnSpc>
            </a:pPr>
            <a:r>
              <a:rPr lang="es-ES_tradnl" sz="2400" b="1" u="sng" dirty="0" smtClean="0">
                <a:solidFill>
                  <a:srgbClr val="FF6600"/>
                </a:solidFill>
              </a:rPr>
              <a:t>4- 6 Invocación a Cristo</a:t>
            </a:r>
            <a:r>
              <a:rPr lang="es-ES_tradnl" sz="2400" dirty="0" smtClean="0"/>
              <a:t> y no a musas o autores clásicos. </a:t>
            </a:r>
          </a:p>
          <a:p>
            <a:pPr lvl="2" eaLnBrk="1" hangingPunct="1"/>
            <a:r>
              <a:rPr lang="es-ES_tradnl" dirty="0" smtClean="0"/>
              <a:t>Ofrece </a:t>
            </a:r>
            <a:r>
              <a:rPr lang="es-ES_tradnl" b="1" u="sng" dirty="0" smtClean="0">
                <a:solidFill>
                  <a:srgbClr val="FF6600"/>
                </a:solidFill>
              </a:rPr>
              <a:t>la solución: VIDA= CAMINO</a:t>
            </a:r>
            <a:r>
              <a:rPr lang="es-ES_tradnl" dirty="0" smtClean="0"/>
              <a:t> a la vida eterna, sin dimensión temporal, sin angustia.</a:t>
            </a:r>
          </a:p>
          <a:p>
            <a:pPr lvl="1" eaLnBrk="1" hangingPunct="1">
              <a:lnSpc>
                <a:spcPct val="130000"/>
              </a:lnSpc>
            </a:pPr>
            <a:r>
              <a:rPr lang="es-ES_tradnl" sz="2400" b="1" u="sng" dirty="0" smtClean="0">
                <a:solidFill>
                  <a:srgbClr val="FF6600"/>
                </a:solidFill>
              </a:rPr>
              <a:t>7-14 </a:t>
            </a:r>
            <a:r>
              <a:rPr lang="es-ES_tradnl" sz="2400" b="1" u="sng" dirty="0" err="1" smtClean="0">
                <a:solidFill>
                  <a:srgbClr val="FF6600"/>
                </a:solidFill>
              </a:rPr>
              <a:t>Ilustración:</a:t>
            </a:r>
            <a:r>
              <a:rPr lang="es-ES_tradnl" sz="2400" dirty="0" err="1" smtClean="0">
                <a:solidFill>
                  <a:srgbClr val="FF6600"/>
                </a:solidFill>
              </a:rPr>
              <a:t>despreciar</a:t>
            </a:r>
            <a:r>
              <a:rPr lang="es-ES_tradnl" sz="2400" dirty="0" smtClean="0">
                <a:solidFill>
                  <a:srgbClr val="FF6600"/>
                </a:solidFill>
              </a:rPr>
              <a:t> los atractivos del mundo</a:t>
            </a:r>
            <a:r>
              <a:rPr lang="es-ES_tradnl" sz="2400" dirty="0" smtClean="0"/>
              <a:t>, que son </a:t>
            </a:r>
            <a:r>
              <a:rPr lang="es-ES_tradnl" sz="2400" b="1" u="sng" dirty="0" smtClean="0"/>
              <a:t>vanidad, inconsistentes</a:t>
            </a:r>
            <a:r>
              <a:rPr lang="es-ES_tradnl" sz="2400" dirty="0" smtClean="0"/>
              <a:t>. </a:t>
            </a:r>
            <a:r>
              <a:rPr lang="es-ES_tradnl" sz="2400" dirty="0" err="1" smtClean="0">
                <a:solidFill>
                  <a:srgbClr val="FF6600"/>
                </a:solidFill>
              </a:rPr>
              <a:t>Tiempo,fortuna</a:t>
            </a:r>
            <a:r>
              <a:rPr lang="es-ES_tradnl" sz="2400" dirty="0" smtClean="0">
                <a:solidFill>
                  <a:srgbClr val="FF6600"/>
                </a:solidFill>
              </a:rPr>
              <a:t> y muerte quitan todo</a:t>
            </a:r>
            <a:r>
              <a:rPr lang="es-ES_tradnl" sz="2400" dirty="0" smtClean="0"/>
              <a:t>: poder, nobleza, belleza, juventud, gloria...</a:t>
            </a:r>
            <a:endParaRPr lang="es-ES_tradnl" dirty="0" smtClean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8163" y="639763"/>
            <a:ext cx="8148637" cy="503221"/>
          </a:xfrm>
        </p:spPr>
        <p:txBody>
          <a:bodyPr/>
          <a:lstStyle/>
          <a:p>
            <a:pPr eaLnBrk="1" hangingPunct="1"/>
            <a:r>
              <a:rPr lang="es-ES_tradnl" sz="3200" b="1" dirty="0" smtClean="0">
                <a:solidFill>
                  <a:srgbClr val="F50D0D"/>
                </a:solidFill>
              </a:rPr>
              <a:t>2ª PARTE: 15-24</a:t>
            </a:r>
            <a:endParaRPr lang="es-ES_tradnl" b="1" u="sng" dirty="0" smtClean="0">
              <a:solidFill>
                <a:srgbClr val="FF6600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214422"/>
            <a:ext cx="8545543" cy="5491178"/>
          </a:xfrm>
        </p:spPr>
        <p:txBody>
          <a:bodyPr/>
          <a:lstStyle/>
          <a:p>
            <a:pPr eaLnBrk="1" hangingPunct="1">
              <a:lnSpc>
                <a:spcPct val="20000"/>
              </a:lnSpc>
            </a:pPr>
            <a:endParaRPr lang="es-ES_tradnl" dirty="0" smtClean="0"/>
          </a:p>
          <a:p>
            <a:pPr lvl="1" eaLnBrk="1" hangingPunct="1"/>
            <a:r>
              <a:rPr lang="es-ES_tradnl" dirty="0" smtClean="0"/>
              <a:t>Refuerza la </a:t>
            </a:r>
            <a:r>
              <a:rPr lang="es-ES_tradnl" b="1" u="sng" dirty="0" smtClean="0">
                <a:solidFill>
                  <a:srgbClr val="FF6600"/>
                </a:solidFill>
              </a:rPr>
              <a:t>enseñanza moral</a:t>
            </a:r>
            <a:r>
              <a:rPr lang="es-ES_tradnl" dirty="0" smtClean="0"/>
              <a:t> con </a:t>
            </a:r>
            <a:r>
              <a:rPr lang="es-ES_tradnl" b="1" u="sng" dirty="0" smtClean="0">
                <a:solidFill>
                  <a:srgbClr val="FF6600"/>
                </a:solidFill>
              </a:rPr>
              <a:t>ejemplos</a:t>
            </a:r>
            <a:r>
              <a:rPr lang="es-ES_tradnl" dirty="0" smtClean="0"/>
              <a:t> de los efectos de fortuna, tiempo y muerte en los </a:t>
            </a:r>
            <a:r>
              <a:rPr lang="es-ES_tradnl" dirty="0" smtClean="0">
                <a:solidFill>
                  <a:srgbClr val="FF6600"/>
                </a:solidFill>
              </a:rPr>
              <a:t>grandes de Castilla.</a:t>
            </a:r>
            <a:endParaRPr lang="es-ES_tradnl" dirty="0" smtClean="0"/>
          </a:p>
          <a:p>
            <a:pPr lvl="1" eaLnBrk="1" hangingPunct="1"/>
            <a:r>
              <a:rPr lang="es-ES_tradnl" dirty="0" smtClean="0"/>
              <a:t>Con el </a:t>
            </a:r>
            <a:r>
              <a:rPr lang="es-ES_tradnl" b="1" i="1" dirty="0" err="1" smtClean="0">
                <a:solidFill>
                  <a:srgbClr val="FF6600"/>
                </a:solidFill>
              </a:rPr>
              <a:t>Ubi</a:t>
            </a:r>
            <a:r>
              <a:rPr lang="es-ES_tradnl" b="1" i="1" dirty="0" smtClean="0">
                <a:solidFill>
                  <a:srgbClr val="FF6600"/>
                </a:solidFill>
              </a:rPr>
              <a:t> </a:t>
            </a:r>
            <a:r>
              <a:rPr lang="es-ES_tradnl" b="1" i="1" dirty="0" err="1" smtClean="0">
                <a:solidFill>
                  <a:srgbClr val="FF6600"/>
                </a:solidFill>
              </a:rPr>
              <a:t>sunt</a:t>
            </a:r>
            <a:r>
              <a:rPr lang="es-ES_tradnl" dirty="0" smtClean="0"/>
              <a:t>? Evoca a </a:t>
            </a:r>
            <a:r>
              <a:rPr lang="es-ES_tradnl" b="1" dirty="0" smtClean="0">
                <a:solidFill>
                  <a:srgbClr val="FF6600"/>
                </a:solidFill>
              </a:rPr>
              <a:t>personajes cercanos</a:t>
            </a:r>
            <a:r>
              <a:rPr lang="es-ES_tradnl" dirty="0" smtClean="0"/>
              <a:t>.</a:t>
            </a:r>
          </a:p>
          <a:p>
            <a:pPr lvl="1" eaLnBrk="1" hangingPunct="1"/>
            <a:r>
              <a:rPr lang="es-ES_tradnl" dirty="0" smtClean="0"/>
              <a:t>Algunos son </a:t>
            </a:r>
            <a:r>
              <a:rPr lang="es-ES_tradnl" b="1" dirty="0" smtClean="0">
                <a:solidFill>
                  <a:srgbClr val="FF6600"/>
                </a:solidFill>
              </a:rPr>
              <a:t>aludidos</a:t>
            </a:r>
            <a:r>
              <a:rPr lang="es-ES_tradnl" dirty="0" smtClean="0"/>
              <a:t> en su desgracia, no los  nombra.</a:t>
            </a:r>
          </a:p>
          <a:p>
            <a:pPr lvl="1" eaLnBrk="1" hangingPunct="1"/>
            <a:r>
              <a:rPr lang="es-ES_tradnl" dirty="0" smtClean="0">
                <a:solidFill>
                  <a:srgbClr val="FF6600"/>
                </a:solidFill>
              </a:rPr>
              <a:t>Personalidades y valores asociados son </a:t>
            </a:r>
            <a:r>
              <a:rPr lang="es-ES_tradnl" b="1" u="sng" dirty="0" err="1" smtClean="0">
                <a:solidFill>
                  <a:srgbClr val="FF6600"/>
                </a:solidFill>
              </a:rPr>
              <a:t>futiles</a:t>
            </a:r>
            <a:r>
              <a:rPr lang="es-ES_tradnl" dirty="0" smtClean="0"/>
              <a:t>.</a:t>
            </a:r>
          </a:p>
          <a:p>
            <a:pPr lvl="1" eaLnBrk="1" hangingPunct="1"/>
            <a:r>
              <a:rPr lang="es-ES_tradnl" dirty="0" smtClean="0"/>
              <a:t>Traición en esta evocación: </a:t>
            </a:r>
            <a:r>
              <a:rPr lang="es-ES_tradnl" b="1" u="sng" dirty="0" smtClean="0">
                <a:solidFill>
                  <a:srgbClr val="FF6600"/>
                </a:solidFill>
              </a:rPr>
              <a:t>nostalgia + que reprobación</a:t>
            </a:r>
            <a:r>
              <a:rPr lang="es-ES_tradnl" dirty="0" smtClean="0"/>
              <a:t>.</a:t>
            </a:r>
          </a:p>
          <a:p>
            <a:pPr lvl="1" eaLnBrk="1" hangingPunct="1"/>
            <a:endParaRPr lang="es-ES_tradnl" dirty="0" smtClean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manesse_rubin_marie_there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5498" y="1704961"/>
            <a:ext cx="3658502" cy="515303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71570"/>
          </a:xfrm>
        </p:spPr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POESÍA TROVADORESCA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795854"/>
          </a:xfrm>
        </p:spPr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¿Qué es?</a:t>
            </a:r>
          </a:p>
          <a:p>
            <a:pPr lvl="1"/>
            <a:r>
              <a:rPr lang="es-ES" dirty="0" smtClean="0"/>
              <a:t>Primera escuela de lírica </a:t>
            </a:r>
          </a:p>
          <a:p>
            <a:pPr lvl="1">
              <a:buNone/>
            </a:pPr>
            <a:r>
              <a:rPr lang="es-ES" dirty="0" smtClean="0"/>
              <a:t>Culta en lengua vulgar.</a:t>
            </a:r>
          </a:p>
          <a:p>
            <a:pPr lvl="1"/>
            <a:r>
              <a:rPr lang="es-ES" dirty="0" smtClean="0"/>
              <a:t>Obra de trovadores.</a:t>
            </a:r>
            <a:endParaRPr lang="es-ES" dirty="0"/>
          </a:p>
        </p:txBody>
      </p:sp>
      <p:pic>
        <p:nvPicPr>
          <p:cNvPr id="5" name="4 Imagen" descr="800px-LibroDesJuegasAlfonXAndCour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610" y="3500438"/>
            <a:ext cx="4304214" cy="2571768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pPr eaLnBrk="1" hangingPunct="1"/>
            <a:r>
              <a:rPr lang="es-ES_tradnl" sz="3200" b="1" smtClean="0">
                <a:solidFill>
                  <a:srgbClr val="F50D0D"/>
                </a:solidFill>
              </a:rPr>
              <a:t>3ª PARTE: 25-40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524000"/>
            <a:ext cx="7840663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_tradnl" smtClean="0">
                <a:solidFill>
                  <a:srgbClr val="F50D0D"/>
                </a:solidFill>
              </a:rPr>
              <a:t>a) 25-32 / b) 33-39/  c) 40</a:t>
            </a:r>
          </a:p>
          <a:p>
            <a:pPr eaLnBrk="1" hangingPunct="1">
              <a:lnSpc>
                <a:spcPct val="90000"/>
              </a:lnSpc>
            </a:pPr>
            <a:r>
              <a:rPr lang="es-ES_tradnl" b="1" smtClean="0">
                <a:solidFill>
                  <a:srgbClr val="F50D0D"/>
                </a:solidFill>
              </a:rPr>
              <a:t>A) 25-32 </a:t>
            </a:r>
            <a:r>
              <a:rPr lang="es-ES_tradnl" b="1" smtClean="0">
                <a:solidFill>
                  <a:srgbClr val="FF6600"/>
                </a:solidFill>
              </a:rPr>
              <a:t>Elogio del Maestre</a:t>
            </a:r>
            <a:r>
              <a:rPr lang="es-ES_tradnl" smtClean="0"/>
              <a:t>. </a:t>
            </a:r>
          </a:p>
          <a:p>
            <a:pPr lvl="1" eaLnBrk="1" hangingPunct="1">
              <a:lnSpc>
                <a:spcPct val="90000"/>
              </a:lnSpc>
            </a:pPr>
            <a:endParaRPr lang="es-ES_tradnl" smtClean="0"/>
          </a:p>
          <a:p>
            <a:pPr lvl="1" eaLnBrk="1" hangingPunct="1">
              <a:lnSpc>
                <a:spcPct val="90000"/>
              </a:lnSpc>
            </a:pPr>
            <a:r>
              <a:rPr lang="es-ES_tradnl" smtClean="0">
                <a:solidFill>
                  <a:srgbClr val="FF6600"/>
                </a:solidFill>
              </a:rPr>
              <a:t>25 es nexo</a:t>
            </a:r>
            <a:r>
              <a:rPr lang="es-ES_tradnl" smtClean="0"/>
              <a:t>, finalizada la enumeración, muestra al </a:t>
            </a:r>
            <a:r>
              <a:rPr lang="es-ES_tradnl" b="1" u="sng" smtClean="0">
                <a:solidFill>
                  <a:srgbClr val="FF6600"/>
                </a:solidFill>
              </a:rPr>
              <a:t>ejemplo de virtudes</a:t>
            </a:r>
            <a:r>
              <a:rPr lang="es-ES_tradnl" smtClean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s-ES_tradnl" smtClean="0"/>
              <a:t>Ponderación de </a:t>
            </a:r>
            <a:r>
              <a:rPr lang="es-ES_tradnl" b="1" u="sng" smtClean="0">
                <a:solidFill>
                  <a:srgbClr val="FF6600"/>
                </a:solidFill>
              </a:rPr>
              <a:t>frases exclamativas</a:t>
            </a:r>
            <a:r>
              <a:rPr lang="es-ES_tradnl" smtClean="0"/>
              <a:t> con las </a:t>
            </a:r>
            <a:r>
              <a:rPr lang="es-ES_tradnl" smtClean="0">
                <a:solidFill>
                  <a:srgbClr val="FF6600"/>
                </a:solidFill>
              </a:rPr>
              <a:t>virtudes</a:t>
            </a:r>
            <a:r>
              <a:rPr lang="es-ES_tradnl" smtClean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s-ES_tradnl" b="1" smtClean="0">
                <a:solidFill>
                  <a:srgbClr val="FF6600"/>
                </a:solidFill>
              </a:rPr>
              <a:t>Comparaciones hipérbolicas</a:t>
            </a:r>
            <a:r>
              <a:rPr lang="es-ES_tradnl" smtClean="0"/>
              <a:t> lo sitúan junto a personajes del pasado.</a:t>
            </a:r>
          </a:p>
          <a:p>
            <a:pPr lvl="1" eaLnBrk="1" hangingPunct="1">
              <a:lnSpc>
                <a:spcPct val="90000"/>
              </a:lnSpc>
            </a:pPr>
            <a:r>
              <a:rPr lang="es-ES_tradnl" b="1" u="sng" smtClean="0">
                <a:solidFill>
                  <a:srgbClr val="FF6600"/>
                </a:solidFill>
              </a:rPr>
              <a:t>Perfil épico</a:t>
            </a:r>
            <a:r>
              <a:rPr lang="es-ES_tradnl" smtClean="0"/>
              <a:t> de don Rodrigo.</a:t>
            </a:r>
          </a:p>
          <a:p>
            <a:pPr lvl="1" eaLnBrk="1" hangingPunct="1">
              <a:lnSpc>
                <a:spcPct val="90000"/>
              </a:lnSpc>
            </a:pPr>
            <a:r>
              <a:rPr lang="es-ES_tradnl" b="1" u="sng" smtClean="0">
                <a:solidFill>
                  <a:srgbClr val="FF6600"/>
                </a:solidFill>
              </a:rPr>
              <a:t>Perfecto caballero </a:t>
            </a:r>
            <a:r>
              <a:rPr lang="es-ES_tradnl" b="1" smtClean="0"/>
              <a:t>(vencedor por su virtud).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_tradnl" smtClean="0"/>
          </a:p>
        </p:txBody>
      </p:sp>
      <p:sp>
        <p:nvSpPr>
          <p:cNvPr id="44035" name="Rectangle 1027"/>
          <p:cNvSpPr>
            <a:spLocks noGrp="1" noChangeArrowheads="1"/>
          </p:cNvSpPr>
          <p:nvPr>
            <p:ph idx="1"/>
          </p:nvPr>
        </p:nvSpPr>
        <p:spPr>
          <a:xfrm>
            <a:off x="990600" y="1766888"/>
            <a:ext cx="7840663" cy="4710112"/>
          </a:xfrm>
        </p:spPr>
        <p:txBody>
          <a:bodyPr/>
          <a:lstStyle/>
          <a:p>
            <a:pPr eaLnBrk="1" hangingPunct="1"/>
            <a:r>
              <a:rPr lang="es-ES_tradnl" b="1" smtClean="0">
                <a:solidFill>
                  <a:srgbClr val="F50D0D"/>
                </a:solidFill>
              </a:rPr>
              <a:t>B) Encuentro con la muerte (33-39)</a:t>
            </a:r>
            <a:endParaRPr lang="es-ES_tradnl" smtClean="0">
              <a:solidFill>
                <a:srgbClr val="F50D0D"/>
              </a:solidFill>
            </a:endParaRPr>
          </a:p>
          <a:p>
            <a:pPr lvl="1" eaLnBrk="1" hangingPunct="1"/>
            <a:r>
              <a:rPr lang="es-ES_tradnl" smtClean="0"/>
              <a:t>Presentación de la </a:t>
            </a:r>
            <a:r>
              <a:rPr lang="es-ES_tradnl" b="1" u="sng" smtClean="0">
                <a:solidFill>
                  <a:srgbClr val="FF6600"/>
                </a:solidFill>
              </a:rPr>
              <a:t>muerte personificado</a:t>
            </a:r>
            <a:r>
              <a:rPr lang="es-ES_tradnl" smtClean="0"/>
              <a:t> con valor </a:t>
            </a:r>
            <a:r>
              <a:rPr lang="es-ES_tradnl" b="1" smtClean="0">
                <a:solidFill>
                  <a:srgbClr val="FF6600"/>
                </a:solidFill>
              </a:rPr>
              <a:t>alegórico</a:t>
            </a:r>
            <a:r>
              <a:rPr lang="es-ES_tradnl" smtClean="0"/>
              <a:t>.</a:t>
            </a:r>
          </a:p>
          <a:p>
            <a:pPr lvl="1" eaLnBrk="1" hangingPunct="1"/>
            <a:r>
              <a:rPr lang="es-ES_tradnl" b="1" u="sng" smtClean="0">
                <a:solidFill>
                  <a:srgbClr val="FF6600"/>
                </a:solidFill>
              </a:rPr>
              <a:t>No macabro, voz amiga</a:t>
            </a:r>
            <a:r>
              <a:rPr lang="es-ES_tradnl" smtClean="0"/>
              <a:t>.</a:t>
            </a:r>
          </a:p>
          <a:p>
            <a:pPr lvl="1" eaLnBrk="1" hangingPunct="1"/>
            <a:r>
              <a:rPr lang="es-ES_tradnl" smtClean="0"/>
              <a:t>Buena muerte, </a:t>
            </a:r>
            <a:r>
              <a:rPr lang="es-ES_tradnl" b="1" u="sng" smtClean="0">
                <a:solidFill>
                  <a:srgbClr val="FF6600"/>
                </a:solidFill>
              </a:rPr>
              <a:t>serenidad</a:t>
            </a:r>
            <a:r>
              <a:rPr lang="es-ES_tradnl" smtClean="0"/>
              <a:t>, </a:t>
            </a:r>
          </a:p>
          <a:p>
            <a:pPr lvl="1" eaLnBrk="1" hangingPunct="1"/>
            <a:r>
              <a:rPr lang="es-ES_tradnl" smtClean="0"/>
              <a:t>Maestre acreedor de la </a:t>
            </a:r>
            <a:r>
              <a:rPr lang="es-ES_tradnl" smtClean="0">
                <a:solidFill>
                  <a:srgbClr val="FF6600"/>
                </a:solidFill>
              </a:rPr>
              <a:t>vida de la fama y de la eterna.</a:t>
            </a:r>
          </a:p>
          <a:p>
            <a:pPr lvl="1" eaLnBrk="1" hangingPunct="1"/>
            <a:r>
              <a:rPr lang="es-ES_tradnl" b="1" u="sng" smtClean="0"/>
              <a:t>Sentido cristiano</a:t>
            </a:r>
            <a:r>
              <a:rPr lang="es-ES_tradnl" smtClean="0"/>
              <a:t>, aceptación humilde de la muerte.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_tradnl" smtClean="0"/>
          </a:p>
        </p:txBody>
      </p:sp>
      <p:sp>
        <p:nvSpPr>
          <p:cNvPr id="45059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_tradnl" b="1" dirty="0" smtClean="0">
                <a:solidFill>
                  <a:srgbClr val="FF6600"/>
                </a:solidFill>
              </a:rPr>
              <a:t>C) FINAL: Copla 40</a:t>
            </a:r>
            <a:endParaRPr lang="es-ES_tradnl" dirty="0" smtClean="0">
              <a:solidFill>
                <a:srgbClr val="FF6600"/>
              </a:solidFill>
            </a:endParaRPr>
          </a:p>
          <a:p>
            <a:pPr lvl="2" eaLnBrk="1" hangingPunct="1"/>
            <a:r>
              <a:rPr lang="es-ES_tradnl" dirty="0" smtClean="0"/>
              <a:t>escena familiar de </a:t>
            </a:r>
            <a:r>
              <a:rPr lang="es-ES_tradnl" dirty="0" smtClean="0">
                <a:solidFill>
                  <a:srgbClr val="FF6600"/>
                </a:solidFill>
              </a:rPr>
              <a:t>despedida</a:t>
            </a:r>
            <a:r>
              <a:rPr lang="es-ES_tradnl" dirty="0" smtClean="0"/>
              <a:t>.</a:t>
            </a:r>
          </a:p>
          <a:p>
            <a:pPr lvl="2" eaLnBrk="1" hangingPunct="1"/>
            <a:r>
              <a:rPr lang="es-ES_tradnl" dirty="0" smtClean="0">
                <a:solidFill>
                  <a:srgbClr val="FF6600"/>
                </a:solidFill>
              </a:rPr>
              <a:t>Entereza</a:t>
            </a:r>
            <a:r>
              <a:rPr lang="es-ES_tradnl" dirty="0" smtClean="0"/>
              <a:t>.</a:t>
            </a:r>
          </a:p>
          <a:p>
            <a:pPr lvl="2" eaLnBrk="1" hangingPunct="1"/>
            <a:r>
              <a:rPr lang="es-ES_tradnl" dirty="0" smtClean="0">
                <a:solidFill>
                  <a:srgbClr val="FF6600"/>
                </a:solidFill>
              </a:rPr>
              <a:t>Vence</a:t>
            </a:r>
            <a:r>
              <a:rPr lang="es-ES_tradnl" dirty="0" smtClean="0"/>
              <a:t> a la muerte.</a:t>
            </a:r>
          </a:p>
          <a:p>
            <a:pPr eaLnBrk="1" hangingPunct="1"/>
            <a:endParaRPr lang="es-ES_tradnl" dirty="0" smtClean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_tradnl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smtClean="0">
                <a:solidFill>
                  <a:srgbClr val="FF6600"/>
                </a:solidFill>
              </a:rPr>
              <a:t>Presentación gradual</a:t>
            </a:r>
            <a:r>
              <a:rPr lang="es-ES_tradnl" smtClean="0"/>
              <a:t> </a:t>
            </a:r>
          </a:p>
          <a:p>
            <a:pPr lvl="1" eaLnBrk="1" hangingPunct="1">
              <a:defRPr/>
            </a:pPr>
            <a:r>
              <a:rPr lang="es-ES_tradnl" smtClean="0"/>
              <a:t>da </a:t>
            </a:r>
            <a:r>
              <a:rPr lang="es-ES_tradnl" b="1" u="sng" smtClean="0">
                <a:solidFill>
                  <a:srgbClr val="FF6600"/>
                </a:solidFill>
              </a:rPr>
              <a:t>unidad</a:t>
            </a:r>
            <a:r>
              <a:rPr lang="es-ES_tradnl" smtClean="0"/>
              <a:t> al poema. Don Rodrigo encarna las virtudes argumentadas.</a:t>
            </a:r>
          </a:p>
          <a:p>
            <a:pPr lvl="1" eaLnBrk="1" hangingPunct="1">
              <a:defRPr/>
            </a:pPr>
            <a:r>
              <a:rPr lang="es-ES_tradnl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Don Rodrigo es </a:t>
            </a:r>
            <a:r>
              <a:rPr lang="es-ES_tradnl" b="1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ensalzado al final</a:t>
            </a:r>
            <a:r>
              <a:rPr lang="es-ES_tradnl" smtClean="0"/>
              <a:t>.</a:t>
            </a:r>
          </a:p>
          <a:p>
            <a:pPr lvl="1" eaLnBrk="1" hangingPunct="1">
              <a:defRPr/>
            </a:pPr>
            <a:r>
              <a:rPr lang="es-ES_tradnl" smtClean="0"/>
              <a:t>El paso gradual provoca </a:t>
            </a:r>
            <a:r>
              <a:rPr lang="es-ES_tradnl" b="1" u="sng" smtClean="0">
                <a:solidFill>
                  <a:srgbClr val="FF6600"/>
                </a:solidFill>
              </a:rPr>
              <a:t>sensación de tránsito, fluir.</a:t>
            </a:r>
          </a:p>
          <a:p>
            <a:pPr lvl="1" eaLnBrk="1" hangingPunct="1">
              <a:defRPr/>
            </a:pPr>
            <a:endParaRPr lang="es-ES_tradnl" smtClean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22325"/>
          </a:xfrm>
        </p:spPr>
        <p:txBody>
          <a:bodyPr/>
          <a:lstStyle/>
          <a:p>
            <a:pPr eaLnBrk="1" hangingPunct="1"/>
            <a:r>
              <a:rPr lang="es-ES" smtClean="0"/>
              <a:t>Resumiendo: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143000"/>
            <a:ext cx="7840663" cy="5486400"/>
          </a:xfrm>
        </p:spPr>
        <p:txBody>
          <a:bodyPr/>
          <a:lstStyle/>
          <a:p>
            <a:pPr eaLnBrk="1" hangingPunct="1"/>
            <a:r>
              <a:rPr lang="es-ES" sz="2400" smtClean="0">
                <a:solidFill>
                  <a:srgbClr val="F50D0D"/>
                </a:solidFill>
              </a:rPr>
              <a:t>1ª parte 1-14       (14)</a:t>
            </a:r>
          </a:p>
          <a:p>
            <a:pPr lvl="1" eaLnBrk="1" hangingPunct="1"/>
            <a:r>
              <a:rPr lang="es-ES" sz="2400" smtClean="0">
                <a:solidFill>
                  <a:srgbClr val="FF00FF"/>
                </a:solidFill>
              </a:rPr>
              <a:t>1-3</a:t>
            </a:r>
            <a:r>
              <a:rPr lang="es-ES" sz="2400" smtClean="0"/>
              <a:t> exhortación</a:t>
            </a:r>
          </a:p>
          <a:p>
            <a:pPr lvl="1" eaLnBrk="1" hangingPunct="1"/>
            <a:r>
              <a:rPr lang="es-ES" sz="2400" smtClean="0">
                <a:solidFill>
                  <a:srgbClr val="FF00FF"/>
                </a:solidFill>
              </a:rPr>
              <a:t>4-6</a:t>
            </a:r>
            <a:r>
              <a:rPr lang="es-ES" sz="2400" smtClean="0"/>
              <a:t> invocación</a:t>
            </a:r>
          </a:p>
          <a:p>
            <a:pPr lvl="1" eaLnBrk="1" hangingPunct="1"/>
            <a:r>
              <a:rPr lang="es-ES" sz="2400" smtClean="0">
                <a:solidFill>
                  <a:srgbClr val="FF00FF"/>
                </a:solidFill>
              </a:rPr>
              <a:t>7-14</a:t>
            </a:r>
            <a:r>
              <a:rPr lang="es-ES" sz="2400" smtClean="0"/>
              <a:t> ilustración</a:t>
            </a:r>
          </a:p>
          <a:p>
            <a:pPr lvl="1" eaLnBrk="1" hangingPunct="1"/>
            <a:endParaRPr lang="es-ES" sz="2400" smtClean="0"/>
          </a:p>
          <a:p>
            <a:pPr eaLnBrk="1" hangingPunct="1"/>
            <a:r>
              <a:rPr lang="es-ES" sz="2400" smtClean="0"/>
              <a:t> </a:t>
            </a:r>
            <a:r>
              <a:rPr lang="es-ES" sz="2400" smtClean="0">
                <a:solidFill>
                  <a:srgbClr val="F50D0D"/>
                </a:solidFill>
              </a:rPr>
              <a:t>2ª parte: </a:t>
            </a:r>
            <a:r>
              <a:rPr lang="es-ES" sz="2400" u="sng" smtClean="0">
                <a:solidFill>
                  <a:srgbClr val="F50D0D"/>
                </a:solidFill>
              </a:rPr>
              <a:t>15</a:t>
            </a:r>
            <a:r>
              <a:rPr lang="es-ES" sz="2400" smtClean="0">
                <a:solidFill>
                  <a:srgbClr val="F50D0D"/>
                </a:solidFill>
              </a:rPr>
              <a:t> – 24     (9)</a:t>
            </a:r>
          </a:p>
          <a:p>
            <a:pPr lvl="1" eaLnBrk="1" hangingPunct="1"/>
            <a:r>
              <a:rPr lang="es-ES" sz="2400" smtClean="0"/>
              <a:t> </a:t>
            </a:r>
            <a:r>
              <a:rPr lang="es-ES" sz="2400" i="1" smtClean="0"/>
              <a:t>Ubi sunt?</a:t>
            </a:r>
          </a:p>
          <a:p>
            <a:pPr lvl="1" eaLnBrk="1" hangingPunct="1"/>
            <a:endParaRPr lang="es-ES" sz="2400" i="1" smtClean="0"/>
          </a:p>
          <a:p>
            <a:pPr eaLnBrk="1" hangingPunct="1"/>
            <a:r>
              <a:rPr lang="es-ES" sz="2400" smtClean="0">
                <a:solidFill>
                  <a:srgbClr val="F50D0D"/>
                </a:solidFill>
              </a:rPr>
              <a:t>3ª parte: 25 – 40       (14)  si no contamos las coplas nexos</a:t>
            </a:r>
          </a:p>
          <a:p>
            <a:pPr lvl="1" eaLnBrk="1" hangingPunct="1"/>
            <a:r>
              <a:rPr lang="es-ES" sz="2400" u="sng" smtClean="0">
                <a:solidFill>
                  <a:srgbClr val="FF00FF"/>
                </a:solidFill>
              </a:rPr>
              <a:t>25</a:t>
            </a:r>
            <a:r>
              <a:rPr lang="es-ES" sz="2400" smtClean="0">
                <a:solidFill>
                  <a:srgbClr val="FF00FF"/>
                </a:solidFill>
              </a:rPr>
              <a:t>- 32</a:t>
            </a:r>
            <a:r>
              <a:rPr lang="es-ES" sz="2400" smtClean="0"/>
              <a:t> elogio Maestre</a:t>
            </a:r>
          </a:p>
          <a:p>
            <a:pPr lvl="1" eaLnBrk="1" hangingPunct="1"/>
            <a:r>
              <a:rPr lang="es-ES" sz="2400" smtClean="0">
                <a:solidFill>
                  <a:srgbClr val="FF00FF"/>
                </a:solidFill>
              </a:rPr>
              <a:t>33-39</a:t>
            </a:r>
            <a:r>
              <a:rPr lang="es-ES" sz="2400" smtClean="0"/>
              <a:t> Encuentro con la muerte</a:t>
            </a:r>
          </a:p>
          <a:p>
            <a:pPr lvl="1" eaLnBrk="1" hangingPunct="1"/>
            <a:r>
              <a:rPr lang="es-ES" sz="2400" u="sng" smtClean="0">
                <a:solidFill>
                  <a:srgbClr val="FF00FF"/>
                </a:solidFill>
              </a:rPr>
              <a:t>40</a:t>
            </a:r>
            <a:r>
              <a:rPr lang="es-ES" sz="2400" smtClean="0"/>
              <a:t> final.  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6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6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85784"/>
          </a:xfrm>
        </p:spPr>
        <p:txBody>
          <a:bodyPr/>
          <a:lstStyle/>
          <a:p>
            <a:pPr eaLnBrk="1" hangingPunct="1"/>
            <a:r>
              <a:rPr lang="es-ES_tradnl" dirty="0" smtClean="0"/>
              <a:t>			</a:t>
            </a:r>
            <a:r>
              <a:rPr lang="es-ES_tradnl" dirty="0" smtClean="0">
                <a:solidFill>
                  <a:srgbClr val="F50D0D"/>
                </a:solidFill>
              </a:rPr>
              <a:t>ESTILO</a:t>
            </a:r>
            <a:endParaRPr lang="es-ES_tradnl" dirty="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571472" y="1214422"/>
            <a:ext cx="8259791" cy="5643578"/>
          </a:xfrm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es-ES_tradnl" sz="2800" dirty="0" smtClean="0"/>
              <a:t>Expresiones </a:t>
            </a:r>
            <a:r>
              <a:rPr lang="es-ES_tradnl" sz="2800" dirty="0" smtClean="0">
                <a:solidFill>
                  <a:srgbClr val="FF6600"/>
                </a:solidFill>
              </a:rPr>
              <a:t>imperativas y vocativos</a:t>
            </a:r>
            <a:r>
              <a:rPr lang="es-ES_tradnl" sz="2800" dirty="0" smtClean="0"/>
              <a:t>: sermón.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s-ES_tradnl" sz="2800" dirty="0" smtClean="0">
                <a:solidFill>
                  <a:srgbClr val="FF6600"/>
                </a:solidFill>
              </a:rPr>
              <a:t>Plurales</a:t>
            </a:r>
            <a:r>
              <a:rPr lang="es-ES_tradnl" sz="2800" dirty="0" smtClean="0"/>
              <a:t>: involucra al lector (universaliza).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s-ES_tradnl" sz="2800" dirty="0" smtClean="0">
                <a:solidFill>
                  <a:srgbClr val="FF6600"/>
                </a:solidFill>
              </a:rPr>
              <a:t>Sentencias</a:t>
            </a:r>
            <a:r>
              <a:rPr lang="es-ES_tradnl" sz="2800" dirty="0" smtClean="0"/>
              <a:t>: fórmulas expresivas breves que condensan el pensamiento.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s-ES_tradnl" sz="2800" dirty="0" smtClean="0">
                <a:solidFill>
                  <a:srgbClr val="FF6600"/>
                </a:solidFill>
              </a:rPr>
              <a:t>Uso del </a:t>
            </a:r>
            <a:r>
              <a:rPr lang="es-ES_tradnl" sz="2800" dirty="0" err="1" smtClean="0">
                <a:solidFill>
                  <a:srgbClr val="FF6600"/>
                </a:solidFill>
              </a:rPr>
              <a:t>ubi</a:t>
            </a:r>
            <a:r>
              <a:rPr lang="es-ES_tradnl" sz="2800" dirty="0" smtClean="0">
                <a:solidFill>
                  <a:srgbClr val="FF6600"/>
                </a:solidFill>
              </a:rPr>
              <a:t> </a:t>
            </a:r>
            <a:r>
              <a:rPr lang="es-ES_tradnl" sz="2800" dirty="0" err="1" smtClean="0">
                <a:solidFill>
                  <a:srgbClr val="FF6600"/>
                </a:solidFill>
              </a:rPr>
              <a:t>sunt</a:t>
            </a:r>
            <a:r>
              <a:rPr lang="es-ES_tradnl" sz="2800" dirty="0" smtClean="0"/>
              <a:t>? Con carácter </a:t>
            </a:r>
            <a:r>
              <a:rPr lang="es-ES_tradnl" sz="2800" b="1" u="sng" dirty="0" err="1" smtClean="0"/>
              <a:t>anáforico</a:t>
            </a:r>
            <a:r>
              <a:rPr lang="es-ES_tradnl" sz="2800" dirty="0" smtClean="0"/>
              <a:t>. Rechaza </a:t>
            </a:r>
            <a:r>
              <a:rPr lang="es-ES_tradnl" sz="2800" b="1" u="sng" dirty="0" smtClean="0"/>
              <a:t>figuras históricas</a:t>
            </a:r>
            <a:r>
              <a:rPr lang="es-ES_tradnl" sz="2800" dirty="0" smtClean="0"/>
              <a:t> lejanas y acude a las </a:t>
            </a:r>
            <a:r>
              <a:rPr lang="es-ES_tradnl" sz="2800" b="1" u="sng" dirty="0" smtClean="0"/>
              <a:t>coetáneas</a:t>
            </a:r>
            <a:r>
              <a:rPr lang="es-ES_tradnl" sz="2800" dirty="0" smtClean="0"/>
              <a:t>.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s-ES_tradnl" sz="2800" dirty="0" smtClean="0"/>
              <a:t>Los </a:t>
            </a:r>
            <a:r>
              <a:rPr lang="es-ES_tradnl" sz="2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infinitivos sustantivados</a:t>
            </a:r>
            <a:r>
              <a:rPr lang="es-ES_tradnl" sz="2800" dirty="0" smtClean="0"/>
              <a:t> actualizan el pasado.</a:t>
            </a:r>
          </a:p>
          <a:p>
            <a:pPr eaLnBrk="1" hangingPunct="1">
              <a:lnSpc>
                <a:spcPct val="130000"/>
              </a:lnSpc>
              <a:defRPr/>
            </a:pPr>
            <a:endParaRPr lang="es-ES_tradnl" sz="2800" dirty="0" smtClean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>
                <a:solidFill>
                  <a:srgbClr val="F50D0D"/>
                </a:solidFill>
              </a:rPr>
              <a:t>		PROPÓSITO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766888"/>
            <a:ext cx="7840663" cy="4938712"/>
          </a:xfrm>
        </p:spPr>
        <p:txBody>
          <a:bodyPr/>
          <a:lstStyle/>
          <a:p>
            <a:pPr lvl="1" eaLnBrk="1" hangingPunct="1"/>
            <a:r>
              <a:rPr lang="es-ES_tradnl" smtClean="0"/>
              <a:t>No aporta temas nuevos, sino que es en el </a:t>
            </a:r>
            <a:r>
              <a:rPr lang="es-ES_tradnl" b="1" smtClean="0">
                <a:solidFill>
                  <a:srgbClr val="FF6600"/>
                </a:solidFill>
              </a:rPr>
              <a:t>tratamiento</a:t>
            </a:r>
            <a:r>
              <a:rPr lang="es-ES_tradnl" smtClean="0"/>
              <a:t> en lo que resulta </a:t>
            </a:r>
            <a:r>
              <a:rPr lang="es-ES_tradnl" b="1" smtClean="0">
                <a:solidFill>
                  <a:srgbClr val="FF6600"/>
                </a:solidFill>
              </a:rPr>
              <a:t>original</a:t>
            </a:r>
            <a:r>
              <a:rPr lang="es-ES_tradnl" smtClean="0"/>
              <a:t>.</a:t>
            </a:r>
          </a:p>
          <a:p>
            <a:pPr lvl="1" eaLnBrk="1" hangingPunct="1"/>
            <a:r>
              <a:rPr lang="es-ES_tradnl" smtClean="0"/>
              <a:t>De la </a:t>
            </a:r>
            <a:r>
              <a:rPr lang="es-ES_tradnl" b="1" smtClean="0">
                <a:solidFill>
                  <a:srgbClr val="FF6600"/>
                </a:solidFill>
              </a:rPr>
              <a:t>tradición del planto</a:t>
            </a:r>
            <a:r>
              <a:rPr lang="es-ES_tradnl" smtClean="0"/>
              <a:t>, exposición doctrinal, inspirada en la </a:t>
            </a:r>
            <a:r>
              <a:rPr lang="es-ES_tradnl" b="1" smtClean="0">
                <a:solidFill>
                  <a:srgbClr val="FF6600"/>
                </a:solidFill>
              </a:rPr>
              <a:t>moral cristiana</a:t>
            </a:r>
            <a:r>
              <a:rPr lang="es-ES_tradnl" smtClean="0">
                <a:solidFill>
                  <a:srgbClr val="FF6600"/>
                </a:solidFill>
              </a:rPr>
              <a:t>.</a:t>
            </a:r>
            <a:endParaRPr lang="es-ES_tradnl" smtClean="0"/>
          </a:p>
          <a:p>
            <a:pPr lvl="1" eaLnBrk="1" hangingPunct="1"/>
            <a:r>
              <a:rPr lang="es-ES_tradnl" b="1" smtClean="0">
                <a:solidFill>
                  <a:srgbClr val="FF6600"/>
                </a:solidFill>
              </a:rPr>
              <a:t>Vida= devenir</a:t>
            </a:r>
            <a:r>
              <a:rPr lang="es-ES_tradnl" smtClean="0"/>
              <a:t>.</a:t>
            </a:r>
          </a:p>
          <a:p>
            <a:pPr lvl="1" eaLnBrk="1" hangingPunct="1"/>
            <a:r>
              <a:rPr lang="es-ES_tradnl" b="1" smtClean="0">
                <a:solidFill>
                  <a:srgbClr val="FF6600"/>
                </a:solidFill>
              </a:rPr>
              <a:t>Temporalidad humana</a:t>
            </a:r>
            <a:r>
              <a:rPr lang="es-ES_tradnl" smtClean="0"/>
              <a:t> superada por lo espiritual.</a:t>
            </a:r>
          </a:p>
          <a:p>
            <a:pPr lvl="1" eaLnBrk="1" hangingPunct="1"/>
            <a:r>
              <a:rPr lang="es-ES_tradnl" b="1" smtClean="0">
                <a:solidFill>
                  <a:srgbClr val="FF6600"/>
                </a:solidFill>
              </a:rPr>
              <a:t>Solución medieval, asunto universal. </a:t>
            </a:r>
          </a:p>
          <a:p>
            <a:pPr lvl="1" eaLnBrk="1" hangingPunct="1"/>
            <a:r>
              <a:rPr lang="es-ES_tradnl" smtClean="0"/>
              <a:t>Acierto: </a:t>
            </a:r>
            <a:r>
              <a:rPr lang="es-ES_tradnl" smtClean="0">
                <a:solidFill>
                  <a:srgbClr val="FF6600"/>
                </a:solidFill>
              </a:rPr>
              <a:t>sensación de </a:t>
            </a:r>
            <a:r>
              <a:rPr lang="es-ES_tradnl" b="1" smtClean="0">
                <a:solidFill>
                  <a:srgbClr val="FF6600"/>
                </a:solidFill>
              </a:rPr>
              <a:t>fluir temporal</a:t>
            </a:r>
            <a:r>
              <a:rPr lang="es-ES_tradnl" smtClean="0"/>
              <a:t>.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hlinkClick r:id="rId2"/>
              </a:rPr>
              <a:t>http://www.youtube.com/watch?v=L98PT6HSQyI&amp;feature=related</a:t>
            </a:r>
            <a:endParaRPr lang="es-ES" dirty="0"/>
          </a:p>
        </p:txBody>
      </p:sp>
    </p:spTree>
  </p:cSld>
  <p:clrMapOvr>
    <a:masterClrMapping/>
  </p:clrMapOvr>
  <p:transition>
    <p:check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rovenza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19200"/>
            <a:ext cx="4386255" cy="471013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2866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142984"/>
            <a:ext cx="8429652" cy="5500702"/>
          </a:xfrm>
        </p:spPr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ORIGEN:</a:t>
            </a:r>
          </a:p>
          <a:p>
            <a:pPr lvl="1"/>
            <a:r>
              <a:rPr lang="es-ES" dirty="0" smtClean="0"/>
              <a:t>Siglo XII.</a:t>
            </a:r>
          </a:p>
          <a:p>
            <a:pPr lvl="1"/>
            <a:r>
              <a:rPr lang="es-ES" dirty="0" smtClean="0"/>
              <a:t>Provenza </a:t>
            </a:r>
          </a:p>
          <a:p>
            <a:pPr lvl="1">
              <a:buNone/>
            </a:pPr>
            <a:r>
              <a:rPr lang="es-ES" dirty="0" smtClean="0"/>
              <a:t>francesa (sur de Francia)</a:t>
            </a:r>
            <a:endParaRPr lang="es-ES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00098"/>
          </a:xfrm>
        </p:spPr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DIFUSIÓN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367226"/>
          </a:xfrm>
        </p:spPr>
        <p:txBody>
          <a:bodyPr/>
          <a:lstStyle/>
          <a:p>
            <a:r>
              <a:rPr lang="es-ES" dirty="0" smtClean="0"/>
              <a:t>Cataluña</a:t>
            </a:r>
          </a:p>
          <a:p>
            <a:r>
              <a:rPr lang="es-ES" dirty="0" smtClean="0"/>
              <a:t>Italia: DOLCE STIL NUOVO</a:t>
            </a:r>
          </a:p>
          <a:p>
            <a:r>
              <a:rPr lang="es-ES" dirty="0" smtClean="0"/>
              <a:t>Galicia</a:t>
            </a:r>
          </a:p>
          <a:p>
            <a:r>
              <a:rPr lang="es-ES" dirty="0" smtClean="0"/>
              <a:t>Castilla: Poesía de cancionero del S XV</a:t>
            </a:r>
          </a:p>
          <a:p>
            <a:r>
              <a:rPr lang="es-ES" dirty="0" smtClean="0"/>
              <a:t>Alemania</a:t>
            </a:r>
            <a:endParaRPr lang="es-ES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00098"/>
          </a:xfrm>
        </p:spPr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CONTENIDO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00660"/>
          </a:xfrm>
        </p:spPr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CANSÓ:</a:t>
            </a:r>
            <a:r>
              <a:rPr lang="es-ES" dirty="0" smtClean="0"/>
              <a:t> poemas de contenido amoroso.</a:t>
            </a:r>
          </a:p>
          <a:p>
            <a:r>
              <a:rPr lang="es-ES" dirty="0" smtClean="0">
                <a:solidFill>
                  <a:srgbClr val="FF0000"/>
                </a:solidFill>
              </a:rPr>
              <a:t>SIRVENTÉS:</a:t>
            </a:r>
            <a:r>
              <a:rPr lang="es-ES" dirty="0" smtClean="0"/>
              <a:t> tema satírico, burlesco, crítica a un personaje o de contenido moral o social.</a:t>
            </a:r>
          </a:p>
          <a:p>
            <a:r>
              <a:rPr lang="es-ES" dirty="0" smtClean="0">
                <a:solidFill>
                  <a:srgbClr val="FF0000"/>
                </a:solidFill>
              </a:rPr>
              <a:t>PASTORELA:</a:t>
            </a:r>
            <a:r>
              <a:rPr lang="es-ES" dirty="0" smtClean="0"/>
              <a:t> Encuentro de un caballero con una pastora.</a:t>
            </a:r>
          </a:p>
          <a:p>
            <a:r>
              <a:rPr lang="es-ES" dirty="0" smtClean="0">
                <a:solidFill>
                  <a:srgbClr val="FF0000"/>
                </a:solidFill>
              </a:rPr>
              <a:t>PLANTO:</a:t>
            </a:r>
            <a:r>
              <a:rPr lang="es-ES" dirty="0" smtClean="0"/>
              <a:t> Lamento por la muerte de un ser querido.</a:t>
            </a:r>
          </a:p>
          <a:p>
            <a:r>
              <a:rPr lang="es-ES" dirty="0" smtClean="0">
                <a:solidFill>
                  <a:srgbClr val="FF0000"/>
                </a:solidFill>
              </a:rPr>
              <a:t>TENSÓ: </a:t>
            </a:r>
            <a:r>
              <a:rPr lang="es-ES" dirty="0" smtClean="0"/>
              <a:t>Debate entre dos poetas</a:t>
            </a:r>
            <a:endParaRPr lang="es-ES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57222"/>
          </a:xfrm>
        </p:spPr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EL AMOR CORTÉS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1214422"/>
            <a:ext cx="8515352" cy="4652978"/>
          </a:xfrm>
        </p:spPr>
        <p:txBody>
          <a:bodyPr/>
          <a:lstStyle/>
          <a:p>
            <a:r>
              <a:rPr lang="es-ES" b="1" dirty="0" smtClean="0">
                <a:solidFill>
                  <a:srgbClr val="FF0000"/>
                </a:solidFill>
              </a:rPr>
              <a:t>¿Qué es el amor?</a:t>
            </a:r>
          </a:p>
          <a:p>
            <a:pPr lvl="1"/>
            <a:r>
              <a:rPr lang="es-ES" dirty="0" smtClean="0"/>
              <a:t>Relación que purifica.</a:t>
            </a:r>
          </a:p>
          <a:p>
            <a:pPr lvl="1"/>
            <a:r>
              <a:rPr lang="es-ES" dirty="0" smtClean="0"/>
              <a:t>Amor discreto.</a:t>
            </a:r>
          </a:p>
          <a:p>
            <a:pPr lvl="1"/>
            <a:r>
              <a:rPr lang="es-ES" dirty="0" smtClean="0"/>
              <a:t>Vasallaje o servicio amoroso.</a:t>
            </a:r>
          </a:p>
          <a:p>
            <a:pPr lvl="1">
              <a:buNone/>
            </a:pPr>
            <a:r>
              <a:rPr lang="es-ES" dirty="0" smtClean="0"/>
              <a:t>(Reflejo de la sociedad feudal)</a:t>
            </a:r>
          </a:p>
          <a:p>
            <a:pPr lvl="1"/>
            <a:r>
              <a:rPr lang="es-ES" dirty="0" smtClean="0"/>
              <a:t>“</a:t>
            </a:r>
            <a:r>
              <a:rPr lang="es-ES" dirty="0" err="1" smtClean="0"/>
              <a:t>Religio</a:t>
            </a:r>
            <a:r>
              <a:rPr lang="es-ES" dirty="0" smtClean="0"/>
              <a:t> </a:t>
            </a:r>
            <a:r>
              <a:rPr lang="es-ES" dirty="0" err="1" smtClean="0"/>
              <a:t>amoris</a:t>
            </a:r>
            <a:r>
              <a:rPr lang="es-ES" dirty="0" smtClean="0"/>
              <a:t>”: amada </a:t>
            </a:r>
          </a:p>
          <a:p>
            <a:pPr lvl="1">
              <a:buNone/>
            </a:pPr>
            <a:r>
              <a:rPr lang="es-ES" dirty="0" smtClean="0"/>
              <a:t>Como una diosa</a:t>
            </a:r>
          </a:p>
          <a:p>
            <a:pPr lvl="1"/>
            <a:r>
              <a:rPr lang="es-ES" dirty="0" smtClean="0"/>
              <a:t>Introspección del sentimiento</a:t>
            </a:r>
          </a:p>
        </p:txBody>
      </p:sp>
      <p:pic>
        <p:nvPicPr>
          <p:cNvPr id="4" name="3 Imagen" descr="Amor Cort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6958" y="2786034"/>
            <a:ext cx="3267042" cy="4071966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2866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10102"/>
          </a:xfrm>
        </p:spPr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Cómo es la dama:</a:t>
            </a:r>
          </a:p>
          <a:p>
            <a:pPr lvl="1"/>
            <a:r>
              <a:rPr lang="es-ES" dirty="0" smtClean="0"/>
              <a:t>Mujer casada.</a:t>
            </a:r>
          </a:p>
          <a:p>
            <a:pPr lvl="1"/>
            <a:r>
              <a:rPr lang="es-ES" dirty="0" smtClean="0"/>
              <a:t>Noble:</a:t>
            </a:r>
          </a:p>
          <a:p>
            <a:pPr lvl="1"/>
            <a:r>
              <a:rPr lang="es-ES" dirty="0" smtClean="0"/>
              <a:t>Belleza física: tópico de la </a:t>
            </a:r>
            <a:r>
              <a:rPr lang="es-ES" i="1" dirty="0" err="1" smtClean="0"/>
              <a:t>descriptio</a:t>
            </a:r>
            <a:r>
              <a:rPr lang="es-ES" i="1" dirty="0" smtClean="0"/>
              <a:t> </a:t>
            </a:r>
            <a:r>
              <a:rPr lang="es-ES" i="1" dirty="0" err="1" smtClean="0"/>
              <a:t>puellae</a:t>
            </a:r>
            <a:r>
              <a:rPr lang="es-ES" i="1" dirty="0" smtClean="0"/>
              <a:t> </a:t>
            </a:r>
            <a:r>
              <a:rPr lang="es-ES" dirty="0" smtClean="0"/>
              <a:t>(rubia, ojos y piel claros…)</a:t>
            </a:r>
          </a:p>
          <a:p>
            <a:pPr lvl="1"/>
            <a:r>
              <a:rPr lang="es-ES" dirty="0" smtClean="0"/>
              <a:t>Único defecto: crueldad o desdén con el amado.</a:t>
            </a:r>
            <a:endParaRPr lang="es-ES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íxel">
  <a:themeElements>
    <a:clrScheme name="Fundición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Pí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í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í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í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í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í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í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</TotalTime>
  <Words>1792</Words>
  <Application>Microsoft Office PowerPoint</Application>
  <PresentationFormat>Presentación en pantalla (4:3)</PresentationFormat>
  <Paragraphs>263</Paragraphs>
  <Slides>47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47</vt:i4>
      </vt:variant>
    </vt:vector>
  </HeadingPairs>
  <TitlesOfParts>
    <vt:vector size="48" baseType="lpstr">
      <vt:lpstr>Píxel</vt:lpstr>
      <vt:lpstr>LA LÍRICA CULTA EN LA EDAD MEDIA</vt:lpstr>
      <vt:lpstr> Esquema</vt:lpstr>
      <vt:lpstr>IDEALIZACIÓN DEL AMOR</vt:lpstr>
      <vt:lpstr>POESÍA TROVADORESCA </vt:lpstr>
      <vt:lpstr>Diapositiva 5</vt:lpstr>
      <vt:lpstr>DIFUSIÓN</vt:lpstr>
      <vt:lpstr>CONTENIDO</vt:lpstr>
      <vt:lpstr>EL AMOR CORTÉS</vt:lpstr>
      <vt:lpstr>Diapositiva 9</vt:lpstr>
      <vt:lpstr>Diapositiva 10</vt:lpstr>
      <vt:lpstr>Diapositiva 11</vt:lpstr>
      <vt:lpstr>LÍRICA CATALANA</vt:lpstr>
      <vt:lpstr>Diapositiva 13</vt:lpstr>
      <vt:lpstr>Poesía galaico-portuguesa</vt:lpstr>
      <vt:lpstr>Diapositiva 15</vt:lpstr>
      <vt:lpstr>Una de las cantigas más famosas del célebre trovador del siglo XIII Joan Zorro es la siguiente:</vt:lpstr>
      <vt:lpstr>A dona que eu am'e tenho por senhor. Bernal de Bonaval </vt:lpstr>
      <vt:lpstr>Dolce Stil Nuovo italiano</vt:lpstr>
      <vt:lpstr>Autores</vt:lpstr>
      <vt:lpstr>Diapositiva 20</vt:lpstr>
      <vt:lpstr>Diapositiva 21</vt:lpstr>
      <vt:lpstr>SITUACIÓN HISTÓRICA</vt:lpstr>
      <vt:lpstr>POESÍA CORTESANA</vt:lpstr>
      <vt:lpstr>  CANCIONEROS</vt:lpstr>
      <vt:lpstr>Temas, géneros y métrica</vt:lpstr>
      <vt:lpstr>   AUTORES</vt:lpstr>
      <vt:lpstr>JUAN DE MENA</vt:lpstr>
      <vt:lpstr>JORGE MANRIQUE</vt:lpstr>
      <vt:lpstr>OBRA</vt:lpstr>
      <vt:lpstr>COPLAS A LA MUERTE DE SU PADRE</vt:lpstr>
      <vt:lpstr>   TEMAS</vt:lpstr>
      <vt:lpstr>Diapositiva 32</vt:lpstr>
      <vt:lpstr>   </vt:lpstr>
      <vt:lpstr>Diapositiva 34</vt:lpstr>
      <vt:lpstr>Diapositiva 35</vt:lpstr>
      <vt:lpstr>MÉTRICA</vt:lpstr>
      <vt:lpstr>           ESTRUCTURA</vt:lpstr>
      <vt:lpstr>SUBDIVISIONES</vt:lpstr>
      <vt:lpstr>2ª PARTE: 15-24</vt:lpstr>
      <vt:lpstr>3ª PARTE: 25-40</vt:lpstr>
      <vt:lpstr>Diapositiva 41</vt:lpstr>
      <vt:lpstr>Diapositiva 42</vt:lpstr>
      <vt:lpstr>Diapositiva 43</vt:lpstr>
      <vt:lpstr>Resumiendo:</vt:lpstr>
      <vt:lpstr>   ESTILO</vt:lpstr>
      <vt:lpstr>  PROPÓSITO</vt:lpstr>
      <vt:lpstr>Diapositiva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LÍRICA CULTA EN LA EDAD MEDIA</dc:title>
  <dc:creator>Fran</dc:creator>
  <cp:lastModifiedBy>Fran</cp:lastModifiedBy>
  <cp:revision>15</cp:revision>
  <dcterms:created xsi:type="dcterms:W3CDTF">2012-09-23T16:59:45Z</dcterms:created>
  <dcterms:modified xsi:type="dcterms:W3CDTF">2012-09-23T19:20:37Z</dcterms:modified>
</cp:coreProperties>
</file>