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71" r:id="rId13"/>
    <p:sldId id="273" r:id="rId14"/>
    <p:sldId id="274" r:id="rId15"/>
    <p:sldId id="275" r:id="rId16"/>
    <p:sldId id="279" r:id="rId17"/>
    <p:sldId id="281" r:id="rId18"/>
    <p:sldId id="282" r:id="rId19"/>
    <p:sldId id="284" r:id="rId20"/>
    <p:sldId id="283" r:id="rId21"/>
    <p:sldId id="288" r:id="rId22"/>
    <p:sldId id="287" r:id="rId23"/>
    <p:sldId id="291" r:id="rId24"/>
    <p:sldId id="294" r:id="rId25"/>
    <p:sldId id="296" r:id="rId26"/>
    <p:sldId id="295" r:id="rId27"/>
    <p:sldId id="290" r:id="rId28"/>
    <p:sldId id="297" r:id="rId29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3399"/>
    <a:srgbClr val="0099FF"/>
    <a:srgbClr val="99FF33"/>
    <a:srgbClr val="66CCFF"/>
    <a:srgbClr val="FF0000"/>
    <a:srgbClr val="FF9933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30" autoAdjust="0"/>
    <p:restoredTop sz="94679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a-E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ca-E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a-E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E24ABB0A-BCF8-48B8-B4FE-1D132B801962}" type="slidenum">
              <a:rPr lang="ca-ES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512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B0806089-F7F6-467D-A7C3-8F8446E9C6FB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F05767-088C-4BBC-BDC0-1F12DDB7174D}" type="slidenum">
              <a:rPr lang="es-ES_tradnl"/>
              <a:pPr/>
              <a:t>1</a:t>
            </a:fld>
            <a:endParaRPr lang="es-ES_tradnl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E22EFB-AC12-4271-A2C5-A7E31D6A0818}" type="slidenum">
              <a:rPr lang="es-ES_tradnl"/>
              <a:pPr/>
              <a:t>10</a:t>
            </a:fld>
            <a:endParaRPr lang="es-ES_tradnl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E9DA6A-5304-4960-9CED-E3498A7852B2}" type="slidenum">
              <a:rPr lang="es-ES_tradnl"/>
              <a:pPr/>
              <a:t>11</a:t>
            </a:fld>
            <a:endParaRPr lang="es-ES_tradnl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0A736F-DBD4-466D-B548-4FE320E5FC07}" type="slidenum">
              <a:rPr lang="es-ES_tradnl"/>
              <a:pPr/>
              <a:t>12</a:t>
            </a:fld>
            <a:endParaRPr lang="es-ES_tradnl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00B9A1-B262-43CA-8828-8088AB132768}" type="slidenum">
              <a:rPr lang="es-ES_tradnl"/>
              <a:pPr/>
              <a:t>13</a:t>
            </a:fld>
            <a:endParaRPr lang="es-ES_tradnl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312C23-0C4A-4E55-84E9-AA6BDF957913}" type="slidenum">
              <a:rPr lang="es-ES_tradnl"/>
              <a:pPr/>
              <a:t>14</a:t>
            </a:fld>
            <a:endParaRPr lang="es-ES_tradnl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ADB270-4E14-449B-AAE1-32D24CF03220}" type="slidenum">
              <a:rPr lang="es-ES_tradnl"/>
              <a:pPr/>
              <a:t>15</a:t>
            </a:fld>
            <a:endParaRPr lang="es-ES_tradnl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71B09F-7E47-4937-A7D1-55EA17FA215A}" type="slidenum">
              <a:rPr lang="es-ES_tradnl"/>
              <a:pPr/>
              <a:t>16</a:t>
            </a:fld>
            <a:endParaRPr lang="es-ES_tradnl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E71F3C-5888-4A43-A8A2-26C3D5B4DAE3}" type="slidenum">
              <a:rPr lang="es-ES_tradnl"/>
              <a:pPr/>
              <a:t>17</a:t>
            </a:fld>
            <a:endParaRPr lang="es-ES_tradnl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725A97-39D3-4732-B97B-7DDC2E7FB08A}" type="slidenum">
              <a:rPr lang="es-ES_tradnl"/>
              <a:pPr/>
              <a:t>18</a:t>
            </a:fld>
            <a:endParaRPr lang="es-ES_tradnl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D0C05-2091-46C9-853F-07292A6A536C}" type="slidenum">
              <a:rPr lang="es-ES_tradnl"/>
              <a:pPr/>
              <a:t>19</a:t>
            </a:fld>
            <a:endParaRPr lang="es-ES_tradnl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5A181B-49B4-495A-8F16-D8DB99885107}" type="slidenum">
              <a:rPr lang="es-ES_tradnl"/>
              <a:pPr/>
              <a:t>2</a:t>
            </a:fld>
            <a:endParaRPr lang="es-ES_tradnl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F859C9-FD5E-44A7-9CE8-F89DE99B3D05}" type="slidenum">
              <a:rPr lang="es-ES_tradnl"/>
              <a:pPr/>
              <a:t>20</a:t>
            </a:fld>
            <a:endParaRPr lang="es-ES_tradnl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3546A2-5CFF-4379-9E3B-9E53A3782888}" type="slidenum">
              <a:rPr lang="es-ES_tradnl"/>
              <a:pPr/>
              <a:t>22</a:t>
            </a:fld>
            <a:endParaRPr lang="es-ES_tradnl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54EB59-E68E-47FE-BC6B-7C37CC463268}" type="slidenum">
              <a:rPr lang="es-ES_tradnl"/>
              <a:pPr/>
              <a:t>3</a:t>
            </a:fld>
            <a:endParaRPr lang="es-ES_tradnl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02C2CF-E0FC-4B25-9A60-DF049F3ADDA0}" type="slidenum">
              <a:rPr lang="es-ES_tradnl"/>
              <a:pPr/>
              <a:t>4</a:t>
            </a:fld>
            <a:endParaRPr lang="es-ES_tradnl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AD10D6-BB8C-415C-A45E-105C667C961F}" type="slidenum">
              <a:rPr lang="es-ES_tradnl"/>
              <a:pPr/>
              <a:t>5</a:t>
            </a:fld>
            <a:endParaRPr lang="es-ES_tradnl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75F49A-CFF8-4E42-861A-ECDEE7D42E42}" type="slidenum">
              <a:rPr lang="es-ES_tradnl"/>
              <a:pPr/>
              <a:t>6</a:t>
            </a:fld>
            <a:endParaRPr lang="es-ES_tradnl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657ACC-00BC-4901-B893-0F9AEE17D065}" type="slidenum">
              <a:rPr lang="es-ES_tradnl"/>
              <a:pPr/>
              <a:t>7</a:t>
            </a:fld>
            <a:endParaRPr lang="es-ES_tradnl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E3AF30-EE24-41D3-94A1-EC38A8D284F9}" type="slidenum">
              <a:rPr lang="es-ES_tradnl"/>
              <a:pPr/>
              <a:t>8</a:t>
            </a:fld>
            <a:endParaRPr lang="es-ES_tradnl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581FA6-543E-4F5E-8E3B-3BBF408E5D4B}" type="slidenum">
              <a:rPr lang="es-ES_tradnl"/>
              <a:pPr/>
              <a:t>9</a:t>
            </a:fld>
            <a:endParaRPr lang="es-ES_tradnl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sz="2400">
              <a:latin typeface="Times New Roman" pitchFamily="18" charset="0"/>
            </a:endParaRPr>
          </a:p>
        </p:txBody>
      </p:sp>
      <p:sp>
        <p:nvSpPr>
          <p:cNvPr id="142339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sz="2400">
              <a:latin typeface="Times New Roman" pitchFamily="18" charset="0"/>
            </a:endParaRPr>
          </a:p>
        </p:txBody>
      </p:sp>
      <p:sp>
        <p:nvSpPr>
          <p:cNvPr id="142340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4234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42345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7270BB26-65F8-4104-B424-45D734714A7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A1015-D1B7-453F-AD00-0410FE5A6DC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C9FB0-DAED-4FC9-839C-0F9BB142808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1F83D-5865-4101-809B-7300901C7E6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AEE7D-A5E5-484B-B581-0368CC8B1B0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D6464-C8B8-4616-B7FF-B0947F30F21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77B2F-17C2-4422-8E36-96DD174484E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F40F2-CFA2-4463-BE20-52B0F0AF655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0A7D3-481B-4CC9-A14D-4EE3DAB4F76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0B694-04D4-46D7-A6FE-AC5AF21B629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B76F6-9596-44D1-A4C1-6AE1B26C3A9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A76D8897-7687-4816-AF4E-1AA9AFFF3148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141319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41320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141321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es/imgres?imgurl=http://www.panoramio.com/photos/original/1724621.jpg&amp;imgrefurl=http://www.panoramio.com/photo/1724621&amp;usg=__SzWQC7ggABQeYWFzxzn8THAjjKg=&amp;h=1600&amp;w=1200&amp;sz=503&amp;hl=es&amp;start=16&amp;tbnid=3G6vIDFuMoVxpM:&amp;tbnh=150&amp;tbnw=113&amp;prev=/images%3Fq%3Dla%2Bregenta%26gbv%3D2%26hl%3Des%26sa%3DG" TargetMode="Externa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979613" y="260350"/>
            <a:ext cx="5276850" cy="15652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9600">
                <a:solidFill>
                  <a:schemeClr val="hlink"/>
                </a:solidFill>
              </a:rPr>
              <a:t>Realismo</a:t>
            </a:r>
            <a:endParaRPr lang="es-ES" sz="240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908425" y="15160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ES" sz="2400">
              <a:latin typeface="Times New Roman" pitchFamily="18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3756025" y="16684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ES" sz="2400">
              <a:latin typeface="Times New Roman" pitchFamily="18" charset="0"/>
            </a:endParaRP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4356100" y="1700213"/>
            <a:ext cx="7937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9600">
                <a:solidFill>
                  <a:schemeClr val="hlink"/>
                </a:solidFill>
              </a:rPr>
              <a:t>y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95288" y="3357563"/>
            <a:ext cx="849788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9600" dirty="0">
                <a:solidFill>
                  <a:srgbClr val="99FF33"/>
                </a:solidFill>
              </a:rPr>
              <a:t>  </a:t>
            </a:r>
            <a:r>
              <a:rPr lang="es-ES_tradnl" sz="9600" dirty="0" smtClean="0">
                <a:solidFill>
                  <a:schemeClr val="hlink"/>
                </a:solidFill>
              </a:rPr>
              <a:t>Naturalismo</a:t>
            </a:r>
            <a:endParaRPr lang="es-ES_tradnl" sz="96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/>
      <p:bldP spid="2065" grpId="0"/>
      <p:bldP spid="206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11188" y="333375"/>
            <a:ext cx="40973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400" b="1">
                <a:solidFill>
                  <a:srgbClr val="0099FF"/>
                </a:solidFill>
              </a:rPr>
              <a:t>2. BALZAC</a:t>
            </a:r>
            <a:r>
              <a:rPr lang="ca-ES" sz="3200"/>
              <a:t> (1799-1850)</a:t>
            </a:r>
            <a:endParaRPr lang="ca-ES" sz="3200" b="1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539750" y="1125538"/>
            <a:ext cx="8207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Autor de una serie de </a:t>
            </a:r>
            <a:r>
              <a:rPr lang="es-ES" sz="2000" b="1"/>
              <a:t>novelas (97)</a:t>
            </a:r>
            <a:r>
              <a:rPr lang="es-ES" sz="2000"/>
              <a:t> que agrupa con el título general de: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843213" y="1773238"/>
            <a:ext cx="2625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 i="1">
                <a:solidFill>
                  <a:srgbClr val="FF9933"/>
                </a:solidFill>
              </a:rPr>
              <a:t>La comedia humana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060825" y="26590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ES" sz="2000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4140200" y="2133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547813" y="2781300"/>
            <a:ext cx="4667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Entre los títulos más destacables están</a:t>
            </a:r>
            <a:r>
              <a:rPr lang="ca-ES" sz="2000"/>
              <a:t>: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116013" y="3429000"/>
            <a:ext cx="1622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Papá Goriot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4140200" y="400526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/>
              <a:t>y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427538" y="3429000"/>
            <a:ext cx="2146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Eugène Grandet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716463" y="4076700"/>
            <a:ext cx="355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000"/>
              <a:t>Novela de amor y de reflexión</a:t>
            </a:r>
          </a:p>
          <a:p>
            <a:pPr eaLnBrk="0" hangingPunct="0"/>
            <a:r>
              <a:rPr lang="es-ES_tradnl" sz="2000"/>
              <a:t>sobre el </a:t>
            </a:r>
            <a:r>
              <a:rPr lang="es-ES_tradnl" sz="2000" b="1"/>
              <a:t>poder del dinero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39750" y="3933825"/>
            <a:ext cx="36147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Historia sobre el </a:t>
            </a:r>
            <a:r>
              <a:rPr lang="es-ES" sz="2000" b="1"/>
              <a:t>sacrificio</a:t>
            </a:r>
          </a:p>
          <a:p>
            <a:pPr eaLnBrk="0" hangingPunct="0"/>
            <a:r>
              <a:rPr lang="es-ES" sz="2000" b="1"/>
              <a:t>de un padre</a:t>
            </a:r>
            <a:r>
              <a:rPr lang="es-ES" sz="2000"/>
              <a:t> por la felicidad  </a:t>
            </a:r>
          </a:p>
          <a:p>
            <a:pPr eaLnBrk="0" hangingPunct="0"/>
            <a:r>
              <a:rPr lang="es-ES" sz="2000"/>
              <a:t>de unas  hijas desagradecidas</a:t>
            </a:r>
          </a:p>
        </p:txBody>
      </p:sp>
      <p:pic>
        <p:nvPicPr>
          <p:cNvPr id="12308" name="Picture 20" descr="balza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1989138"/>
            <a:ext cx="1712913" cy="2089150"/>
          </a:xfrm>
          <a:prstGeom prst="rect">
            <a:avLst/>
          </a:prstGeom>
          <a:noFill/>
        </p:spPr>
      </p:pic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2916238" y="5157788"/>
            <a:ext cx="37163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Todo es retratado: burócratas, burgueses, nobles, sacerdotes, campesinos...)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292" grpId="0"/>
      <p:bldP spid="12296" grpId="0" animBg="1"/>
      <p:bldP spid="12297" grpId="0"/>
      <p:bldP spid="12298" grpId="0"/>
      <p:bldP spid="12299" grpId="0"/>
      <p:bldP spid="12301" grpId="0"/>
      <p:bldP spid="12303" grpId="0"/>
      <p:bldP spid="12304" grpId="0"/>
      <p:bldP spid="123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258888" y="404813"/>
            <a:ext cx="4802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FF0000"/>
                </a:solidFill>
              </a:rPr>
              <a:t>4.3. GUSTAVE FLAUBERT</a:t>
            </a:r>
            <a:r>
              <a:rPr lang="ca-ES" sz="2000"/>
              <a:t> (1821-1880)</a:t>
            </a:r>
            <a:endParaRPr lang="ca-ES" sz="2000" b="1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073150" y="1066800"/>
            <a:ext cx="5505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Novelista más significativo del realismo francés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4213" y="1844675"/>
            <a:ext cx="180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Obra maestra: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484438" y="1844675"/>
            <a:ext cx="2935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 i="1"/>
              <a:t>Madame Bovary</a:t>
            </a:r>
            <a:r>
              <a:rPr lang="es-ES" sz="2000" b="1"/>
              <a:t> (1857)</a:t>
            </a:r>
            <a:endParaRPr lang="es-ES" sz="2000" b="1" i="1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827088" y="2492375"/>
            <a:ext cx="3827462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sz="2000"/>
              <a:t>Historia de la </a:t>
            </a:r>
            <a:r>
              <a:rPr lang="es-ES" sz="2000" b="1">
                <a:solidFill>
                  <a:srgbClr val="FF3399"/>
                </a:solidFill>
              </a:rPr>
              <a:t>insatisfacción afectiva y social</a:t>
            </a:r>
            <a:r>
              <a:rPr lang="es-ES" sz="2000"/>
              <a:t>, provocada por su educación romántica,  </a:t>
            </a:r>
          </a:p>
          <a:p>
            <a:pPr algn="ctr" eaLnBrk="0" hangingPunct="0"/>
            <a:r>
              <a:rPr lang="es-ES" sz="2000"/>
              <a:t>de una mujer de provincias que acaba en el </a:t>
            </a:r>
            <a:r>
              <a:rPr lang="es-ES" sz="2000">
                <a:solidFill>
                  <a:srgbClr val="0099FF"/>
                </a:solidFill>
              </a:rPr>
              <a:t>adulterio</a:t>
            </a:r>
          </a:p>
          <a:p>
            <a:pPr algn="ctr" eaLnBrk="0" hangingPunct="0"/>
            <a:r>
              <a:rPr lang="es-ES" sz="2000">
                <a:solidFill>
                  <a:srgbClr val="0099FF"/>
                </a:solidFill>
              </a:rPr>
              <a:t>y en el suicidio</a:t>
            </a:r>
            <a:r>
              <a:rPr lang="es-ES" sz="2000"/>
              <a:t>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50825" y="4508500"/>
            <a:ext cx="6875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El autor parte de un </a:t>
            </a:r>
            <a:r>
              <a:rPr lang="es-ES" sz="2000" b="1"/>
              <a:t>hecho real y contemporáneo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95288" y="4941888"/>
            <a:ext cx="80406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/>
              <a:t> </a:t>
            </a:r>
            <a:r>
              <a:rPr lang="es-ES" sz="2000"/>
              <a:t>Pretende hacer una </a:t>
            </a:r>
            <a:r>
              <a:rPr lang="es-ES" sz="2000">
                <a:solidFill>
                  <a:schemeClr val="hlink"/>
                </a:solidFill>
              </a:rPr>
              <a:t>descripción totalmente objetiva</a:t>
            </a:r>
            <a:r>
              <a:rPr lang="es-ES" sz="2000"/>
              <a:t> donde su yo está</a:t>
            </a:r>
          </a:p>
          <a:p>
            <a:pPr eaLnBrk="0" hangingPunct="0"/>
            <a:r>
              <a:rPr lang="es-ES" sz="2000"/>
              <a:t> totalmente ausente. 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23850" y="5734050"/>
            <a:ext cx="5086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Su publicación causa un </a:t>
            </a:r>
            <a:r>
              <a:rPr lang="es-ES" sz="2000" b="1">
                <a:solidFill>
                  <a:srgbClr val="FF0000"/>
                </a:solidFill>
              </a:rPr>
              <a:t>gran escándalo</a:t>
            </a:r>
            <a:r>
              <a:rPr lang="ca-ES" sz="2000"/>
              <a:t>.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292725" y="5734050"/>
            <a:ext cx="4427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Flaubert fue juzgado y absuelto</a:t>
            </a:r>
          </a:p>
        </p:txBody>
      </p:sp>
      <p:pic>
        <p:nvPicPr>
          <p:cNvPr id="14349" name="Picture 13" descr="gbq028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2060575"/>
            <a:ext cx="3028950" cy="21605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40" grpId="0"/>
      <p:bldP spid="14341" grpId="0"/>
      <p:bldP spid="14342" grpId="0"/>
      <p:bldP spid="14344" grpId="0"/>
      <p:bldP spid="14345" grpId="0"/>
      <p:bldP spid="14346" grpId="0"/>
      <p:bldP spid="143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050925" y="544513"/>
            <a:ext cx="6488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>
                <a:solidFill>
                  <a:srgbClr val="FF0000"/>
                </a:solidFill>
              </a:rPr>
              <a:t>4.5. EMILIO ZOLA (1840 -1902) Y EL NATURALISMO</a:t>
            </a:r>
            <a:r>
              <a:rPr lang="ca-ES" sz="2000" b="1"/>
              <a:t>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127125" y="1230313"/>
            <a:ext cx="400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Impulsor del </a:t>
            </a:r>
            <a:r>
              <a:rPr lang="es-ES" sz="2000">
                <a:solidFill>
                  <a:srgbClr val="0099FF"/>
                </a:solidFill>
              </a:rPr>
              <a:t>naturalismo narrativo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3276600" y="167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11188" y="2276475"/>
            <a:ext cx="8064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/>
            <a:r>
              <a:rPr lang="es-ES" sz="2000"/>
              <a:t>Movimiento literario que pretendía </a:t>
            </a:r>
            <a:r>
              <a:rPr lang="es-ES" sz="2000" b="1">
                <a:solidFill>
                  <a:schemeClr val="hlink"/>
                </a:solidFill>
              </a:rPr>
              <a:t>llevar a la literatura el método</a:t>
            </a:r>
          </a:p>
          <a:p>
            <a:pPr algn="just" eaLnBrk="0" hangingPunct="0"/>
            <a:r>
              <a:rPr lang="es-ES" sz="2000" b="1">
                <a:solidFill>
                  <a:schemeClr val="hlink"/>
                </a:solidFill>
              </a:rPr>
              <a:t>experimental  de la ciencia,</a:t>
            </a:r>
            <a:r>
              <a:rPr lang="es-ES" sz="2000"/>
              <a:t> especialmente el determinismo biológico.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11188" y="3357563"/>
            <a:ext cx="4897437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sz="2000" b="1"/>
              <a:t>Resultado</a:t>
            </a:r>
            <a:r>
              <a:rPr lang="es-ES" sz="2000"/>
              <a:t>: </a:t>
            </a:r>
            <a:r>
              <a:rPr lang="es-ES" sz="2000" b="1">
                <a:solidFill>
                  <a:schemeClr val="folHlink"/>
                </a:solidFill>
              </a:rPr>
              <a:t>novela sórdida</a:t>
            </a:r>
            <a:r>
              <a:rPr lang="es-ES" sz="2000"/>
              <a:t> donde se contemplan los </a:t>
            </a:r>
            <a:r>
              <a:rPr lang="es-ES" sz="2000">
                <a:solidFill>
                  <a:schemeClr val="folHlink"/>
                </a:solidFill>
              </a:rPr>
              <a:t>aspectos</a:t>
            </a:r>
          </a:p>
          <a:p>
            <a:pPr algn="ctr" eaLnBrk="0" hangingPunct="0"/>
            <a:r>
              <a:rPr lang="es-ES" sz="2000">
                <a:solidFill>
                  <a:schemeClr val="folHlink"/>
                </a:solidFill>
              </a:rPr>
              <a:t>más negativos de la sociedad</a:t>
            </a:r>
            <a:r>
              <a:rPr lang="es-ES" sz="2000"/>
              <a:t> (</a:t>
            </a:r>
            <a:r>
              <a:rPr lang="es-ES" sz="2000">
                <a:solidFill>
                  <a:srgbClr val="FF0000"/>
                </a:solidFill>
              </a:rPr>
              <a:t>personajes desarraigados, alcohólicos,</a:t>
            </a:r>
          </a:p>
          <a:p>
            <a:pPr algn="ctr" eaLnBrk="0" hangingPunct="0"/>
            <a:r>
              <a:rPr lang="es-ES" sz="2000">
                <a:solidFill>
                  <a:srgbClr val="FF0000"/>
                </a:solidFill>
              </a:rPr>
              <a:t>enfermos mentales</a:t>
            </a:r>
            <a:r>
              <a:rPr lang="es-ES" sz="2000"/>
              <a:t>...)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5364163" y="981075"/>
            <a:ext cx="342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/>
              <a:t> </a:t>
            </a:r>
            <a:r>
              <a:rPr lang="es-ES" sz="2000"/>
              <a:t>a partir de la publicación de:</a:t>
            </a:r>
          </a:p>
          <a:p>
            <a:pPr eaLnBrk="0" hangingPunct="0"/>
            <a:r>
              <a:rPr lang="es-ES" sz="2000" i="1"/>
              <a:t>Thérèse</a:t>
            </a:r>
            <a:r>
              <a:rPr lang="es-ES" sz="2000"/>
              <a:t>  </a:t>
            </a:r>
            <a:r>
              <a:rPr lang="es-ES" sz="2000" i="1"/>
              <a:t>Raquin</a:t>
            </a:r>
            <a:r>
              <a:rPr lang="ca-ES" sz="2000" i="1"/>
              <a:t> </a:t>
            </a:r>
            <a:r>
              <a:rPr lang="ca-ES" sz="2000"/>
              <a:t>(1867)</a:t>
            </a:r>
          </a:p>
        </p:txBody>
      </p:sp>
      <p:pic>
        <p:nvPicPr>
          <p:cNvPr id="17419" name="Picture 11" descr="zo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213100"/>
            <a:ext cx="2370138" cy="2736850"/>
          </a:xfrm>
          <a:prstGeom prst="rect">
            <a:avLst/>
          </a:prstGeom>
          <a:noFill/>
        </p:spPr>
      </p:pic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95288" y="5157788"/>
            <a:ext cx="4948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/>
              <a:t>Entre los títulos más emblemáticos están: 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755650" y="5805488"/>
            <a:ext cx="160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Nana</a:t>
            </a:r>
            <a:r>
              <a:rPr lang="ca-ES" sz="2000"/>
              <a:t> (1880)</a:t>
            </a:r>
            <a:endParaRPr lang="ca-ES" sz="2000" i="1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2916238" y="5805488"/>
            <a:ext cx="2085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Germinal</a:t>
            </a:r>
            <a:r>
              <a:rPr lang="ca-ES" sz="2000" b="1" i="1"/>
              <a:t> </a:t>
            </a:r>
            <a:r>
              <a:rPr lang="ca-ES" sz="2000" i="1"/>
              <a:t>(1885)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/>
      <p:bldP spid="17412" grpId="0" animBg="1"/>
      <p:bldP spid="17413" grpId="0"/>
      <p:bldP spid="17414" grpId="0"/>
      <p:bldP spid="17417" grpId="0"/>
      <p:bldP spid="17420" grpId="0"/>
      <p:bldP spid="17421" grpId="0"/>
      <p:bldP spid="174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116013" y="692150"/>
            <a:ext cx="4068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>
                <a:solidFill>
                  <a:srgbClr val="FF0000"/>
                </a:solidFill>
              </a:rPr>
              <a:t>5. NOVELA REALISTA INGLESA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974725" y="161131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es-ES" sz="2000" b="1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11188" y="1196975"/>
            <a:ext cx="3752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0099FF"/>
                </a:solidFill>
              </a:rPr>
              <a:t>Charles Dickens</a:t>
            </a:r>
            <a:r>
              <a:rPr lang="ca-ES" sz="2000" b="1"/>
              <a:t> </a:t>
            </a:r>
            <a:r>
              <a:rPr lang="ca-ES" sz="2000"/>
              <a:t>(1812 - 1870)</a:t>
            </a:r>
            <a:endParaRPr lang="ca-ES" sz="2000" b="1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68313" y="2205038"/>
            <a:ext cx="4575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Es el gran novelista del realismo inglés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95288" y="3068638"/>
            <a:ext cx="5237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Sus </a:t>
            </a:r>
            <a:r>
              <a:rPr lang="es-ES" sz="2000" b="1">
                <a:solidFill>
                  <a:srgbClr val="0099FF"/>
                </a:solidFill>
              </a:rPr>
              <a:t>novelas</a:t>
            </a:r>
            <a:r>
              <a:rPr lang="es-ES" sz="2000"/>
              <a:t> se iban haciendo </a:t>
            </a:r>
            <a:r>
              <a:rPr lang="es-ES" sz="2000" b="1">
                <a:solidFill>
                  <a:srgbClr val="0099FF"/>
                </a:solidFill>
              </a:rPr>
              <a:t>por entregas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4140200" y="36449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468313" y="4581525"/>
            <a:ext cx="6119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Se le considera el </a:t>
            </a:r>
            <a:r>
              <a:rPr lang="es-ES" sz="2000" b="1">
                <a:solidFill>
                  <a:srgbClr val="0099FF"/>
                </a:solidFill>
              </a:rPr>
              <a:t>maestro de la novela del folletín</a:t>
            </a:r>
          </a:p>
        </p:txBody>
      </p:sp>
      <p:pic>
        <p:nvPicPr>
          <p:cNvPr id="19470" name="Picture 14" descr="dicken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425" y="549275"/>
            <a:ext cx="2743200" cy="36718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0" grpId="0"/>
      <p:bldP spid="19461" grpId="0"/>
      <p:bldP spid="19463" grpId="0" animBg="1"/>
      <p:bldP spid="1946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539750" y="381000"/>
            <a:ext cx="8561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La novela de </a:t>
            </a:r>
            <a:r>
              <a:rPr lang="es-ES" sz="2000" b="1">
                <a:solidFill>
                  <a:srgbClr val="FF0000"/>
                </a:solidFill>
              </a:rPr>
              <a:t>Dickens denuncia</a:t>
            </a:r>
            <a:r>
              <a:rPr lang="es-ES" sz="2000"/>
              <a:t>, a menudo bajo la mirada de un niño,</a:t>
            </a:r>
          </a:p>
          <a:p>
            <a:pPr eaLnBrk="0" hangingPunct="0"/>
            <a:r>
              <a:rPr lang="es-ES" sz="2000"/>
              <a:t> los abusos de las instituciones de la Inglaterra victoriana, 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505200" y="1295400"/>
            <a:ext cx="321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(época de la reina Victoria)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3352800" y="106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68313" y="2276475"/>
            <a:ext cx="7991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/>
              <a:t>Delata la situación degradante de los niños pobres, débiles, desgraciados…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95288" y="2205038"/>
            <a:ext cx="8137525" cy="503237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3419475" y="1031875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4038600" y="692150"/>
            <a:ext cx="25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/>
              <a:t>:</a:t>
            </a:r>
          </a:p>
          <a:p>
            <a:pPr eaLnBrk="0" hangingPunct="0"/>
            <a:endParaRPr lang="ca-ES" sz="2000"/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827088" y="3500438"/>
            <a:ext cx="2547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Oliwer Twist</a:t>
            </a:r>
            <a:r>
              <a:rPr lang="ca-ES" sz="2000" b="1" i="1"/>
              <a:t> </a:t>
            </a:r>
            <a:r>
              <a:rPr lang="ca-ES" sz="2000"/>
              <a:t> (1838)</a:t>
            </a:r>
            <a:endParaRPr lang="ca-ES" sz="2000" b="1" i="1"/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900113" y="4221163"/>
            <a:ext cx="3160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David Copperfield</a:t>
            </a:r>
            <a:r>
              <a:rPr lang="ca-ES" sz="2000"/>
              <a:t> (1949)</a:t>
            </a:r>
            <a:endParaRPr lang="ca-ES" sz="2000" b="1" i="1"/>
          </a:p>
        </p:txBody>
      </p:sp>
      <p:pic>
        <p:nvPicPr>
          <p:cNvPr id="20502" name="Picture 22" descr="oliver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2852738"/>
            <a:ext cx="3313113" cy="2709862"/>
          </a:xfrm>
          <a:prstGeom prst="rect">
            <a:avLst/>
          </a:prstGeom>
          <a:noFill/>
        </p:spPr>
      </p:pic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539750" y="5157788"/>
            <a:ext cx="3200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/>
              <a:t>Crítica social =  Marx yEngels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4" grpId="0" animBg="1"/>
      <p:bldP spid="20485" grpId="0"/>
      <p:bldP spid="20487" grpId="0" animBg="1"/>
      <p:bldP spid="20494" grpId="0" animBg="1"/>
      <p:bldP spid="20497" grpId="0"/>
      <p:bldP spid="20498" grpId="0"/>
      <p:bldP spid="2050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95288" y="476250"/>
            <a:ext cx="3463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0099FF"/>
                </a:solidFill>
              </a:rPr>
              <a:t>LAS HERMANAS BRONTË</a:t>
            </a:r>
            <a:r>
              <a:rPr lang="ca-ES" sz="2000" b="1"/>
              <a:t>:</a:t>
            </a:r>
            <a:endParaRPr lang="ca-ES" sz="2000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611188" y="4005263"/>
            <a:ext cx="4465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 b="1"/>
              <a:t>Charlotte </a:t>
            </a:r>
            <a:r>
              <a:rPr lang="ca-ES" sz="2000"/>
              <a:t>(1816 - 1855): 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7108825" y="502920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ES" sz="2000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827088" y="4797425"/>
            <a:ext cx="41783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ca-ES" b="1" i="1"/>
              <a:t>Jane Eyre</a:t>
            </a:r>
            <a:endParaRPr lang="ca-ES"/>
          </a:p>
          <a:p>
            <a:pPr algn="ctr" eaLnBrk="0" hangingPunct="0"/>
            <a:r>
              <a:rPr lang="es-ES" sz="2000"/>
              <a:t>Evoca la dura vida</a:t>
            </a:r>
          </a:p>
          <a:p>
            <a:pPr algn="ctr" eaLnBrk="0" hangingPunct="0"/>
            <a:r>
              <a:rPr lang="es-ES" sz="2000"/>
              <a:t>de una huérfana </a:t>
            </a:r>
          </a:p>
          <a:p>
            <a:pPr algn="ctr" eaLnBrk="0" hangingPunct="0"/>
            <a:r>
              <a:rPr lang="es-ES" sz="2000"/>
              <a:t>como institutriz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684213" y="4797425"/>
            <a:ext cx="4824412" cy="129857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395288" y="1989138"/>
            <a:ext cx="5329237" cy="15113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68313" y="1125538"/>
            <a:ext cx="5616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b="1"/>
              <a:t>Emily Brontë </a:t>
            </a:r>
            <a:r>
              <a:rPr lang="es-ES" sz="2000"/>
              <a:t>(1818 -1849): </a:t>
            </a:r>
          </a:p>
          <a:p>
            <a:pPr eaLnBrk="0" hangingPunct="0"/>
            <a:endParaRPr lang="es-ES" sz="2000" b="1" i="1"/>
          </a:p>
        </p:txBody>
      </p:sp>
      <p:pic>
        <p:nvPicPr>
          <p:cNvPr id="21522" name="Picture 18" descr="045152655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425" y="2060575"/>
            <a:ext cx="2813050" cy="3816350"/>
          </a:xfrm>
          <a:prstGeom prst="rect">
            <a:avLst/>
          </a:prstGeom>
          <a:noFill/>
        </p:spPr>
      </p:pic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323850" y="2133600"/>
            <a:ext cx="54737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b="1" i="1"/>
              <a:t>Cumbres Borrascosas</a:t>
            </a:r>
          </a:p>
          <a:p>
            <a:pPr algn="ctr" eaLnBrk="0" hangingPunct="0"/>
            <a:r>
              <a:rPr lang="es-ES"/>
              <a:t> </a:t>
            </a:r>
            <a:r>
              <a:rPr lang="es-ES" sz="2000"/>
              <a:t>Novela de ambiente</a:t>
            </a:r>
          </a:p>
          <a:p>
            <a:pPr algn="ctr" eaLnBrk="0" hangingPunct="0"/>
            <a:r>
              <a:rPr lang="es-ES" sz="2000"/>
              <a:t>misterioso y trágico en el entorno de un amor violento pero vacío de sensualidad.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/>
      <p:bldP spid="21515" grpId="0"/>
      <p:bldP spid="21516" grpId="0" animBg="1"/>
      <p:bldP spid="21519" grpId="0" animBg="1"/>
      <p:bldP spid="21520" grpId="0"/>
      <p:bldP spid="215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23850" y="312738"/>
            <a:ext cx="2317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 b="1">
                <a:solidFill>
                  <a:srgbClr val="FF0000"/>
                </a:solidFill>
              </a:rPr>
              <a:t>7. NOVELA RUSA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23850" y="1844675"/>
            <a:ext cx="8569325" cy="5762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323850" y="765175"/>
            <a:ext cx="7488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Refleja las </a:t>
            </a:r>
            <a:r>
              <a:rPr lang="es-ES" sz="2000" b="1"/>
              <a:t>grandes convulsiones que agitan la nación rusa: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323850" y="1989138"/>
            <a:ext cx="8642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La miseria del pueblo, injusticia social y cambios que llegan de Occidente</a:t>
            </a:r>
          </a:p>
        </p:txBody>
      </p:sp>
      <p:pic>
        <p:nvPicPr>
          <p:cNvPr id="25614" name="Picture 14" descr="20703896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5963" y="2565400"/>
            <a:ext cx="2881312" cy="3381375"/>
          </a:xfrm>
          <a:prstGeom prst="rect">
            <a:avLst/>
          </a:prstGeom>
          <a:noFill/>
        </p:spPr>
      </p:pic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611188" y="2708275"/>
            <a:ext cx="4824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 b="1">
                <a:solidFill>
                  <a:srgbClr val="0099FF"/>
                </a:solidFill>
              </a:rPr>
              <a:t>Fiodor  M. Dostoievski</a:t>
            </a:r>
            <a:r>
              <a:rPr lang="ca-ES" sz="2000">
                <a:solidFill>
                  <a:srgbClr val="0099FF"/>
                </a:solidFill>
              </a:rPr>
              <a:t> (1821 -1881)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539750" y="3357563"/>
            <a:ext cx="4968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Sus dudas y contradicciones sobre el </a:t>
            </a:r>
            <a:r>
              <a:rPr lang="es-ES" sz="2000" b="1">
                <a:solidFill>
                  <a:srgbClr val="FF3399"/>
                </a:solidFill>
              </a:rPr>
              <a:t>alma humana</a:t>
            </a:r>
            <a:r>
              <a:rPr lang="es-ES" sz="2000"/>
              <a:t> se reflejan en sus novelas.  </a:t>
            </a: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539750" y="4652963"/>
            <a:ext cx="4968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Sus </a:t>
            </a:r>
            <a:r>
              <a:rPr lang="es-ES" sz="2000" b="1"/>
              <a:t>personajes</a:t>
            </a:r>
            <a:r>
              <a:rPr lang="es-ES" sz="2000"/>
              <a:t> son seres de una</a:t>
            </a:r>
          </a:p>
          <a:p>
            <a:pPr eaLnBrk="0" hangingPunct="0"/>
            <a:r>
              <a:rPr lang="es-ES" sz="2000" b="1">
                <a:solidFill>
                  <a:schemeClr val="hlink"/>
                </a:solidFill>
              </a:rPr>
              <a:t>psicología compleja</a:t>
            </a:r>
            <a:r>
              <a:rPr lang="es-ES" sz="2000"/>
              <a:t> que intentan    responder a los interrogantes de la época.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5" grpId="0" animBg="1"/>
      <p:bldP spid="25612" grpId="0"/>
      <p:bldP spid="25613" grpId="0"/>
      <p:bldP spid="25615" grpId="0"/>
      <p:bldP spid="25616" grpId="0"/>
      <p:bldP spid="256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971550" y="1052513"/>
            <a:ext cx="2228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 i="1">
                <a:solidFill>
                  <a:srgbClr val="FF9933"/>
                </a:solidFill>
              </a:rPr>
              <a:t>Crimen y castigo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427538" y="3392488"/>
            <a:ext cx="4187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Los hermanos Karamazov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611188" y="2420938"/>
            <a:ext cx="31686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sz="2000" b="1"/>
              <a:t>Raskolnikov</a:t>
            </a:r>
            <a:r>
              <a:rPr lang="es-ES" sz="2000"/>
              <a:t> mata a una</a:t>
            </a:r>
          </a:p>
          <a:p>
            <a:pPr algn="ctr" eaLnBrk="0" hangingPunct="0"/>
            <a:r>
              <a:rPr lang="es-ES" sz="2000"/>
              <a:t>vieja usurera para </a:t>
            </a:r>
          </a:p>
          <a:p>
            <a:pPr algn="ctr" eaLnBrk="0" hangingPunct="0"/>
            <a:r>
              <a:rPr lang="es-ES" sz="2000"/>
              <a:t>demostrarse que se</a:t>
            </a:r>
          </a:p>
          <a:p>
            <a:pPr algn="ctr" eaLnBrk="0" hangingPunct="0"/>
            <a:r>
              <a:rPr lang="es-ES" sz="2000"/>
              <a:t> encuentra por encima de las leyes humanas, pero</a:t>
            </a:r>
          </a:p>
          <a:p>
            <a:pPr algn="ctr" eaLnBrk="0" hangingPunct="0"/>
            <a:r>
              <a:rPr lang="es-ES" sz="2000"/>
              <a:t>una fuerza interior le lleva </a:t>
            </a:r>
          </a:p>
          <a:p>
            <a:pPr algn="ctr" eaLnBrk="0" hangingPunct="0"/>
            <a:r>
              <a:rPr lang="es-ES" sz="2000"/>
              <a:t>a confesar el crimen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684213" y="2420938"/>
            <a:ext cx="3048000" cy="22860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427538" y="3933825"/>
            <a:ext cx="40322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sz="2000"/>
              <a:t>Novela que gira alrededor de cuatro </a:t>
            </a:r>
          </a:p>
          <a:p>
            <a:pPr algn="ctr" eaLnBrk="0" hangingPunct="0"/>
            <a:r>
              <a:rPr lang="es-ES" sz="2000"/>
              <a:t>hermanos.</a:t>
            </a:r>
          </a:p>
          <a:p>
            <a:pPr algn="ctr" eaLnBrk="0" hangingPunct="0"/>
            <a:r>
              <a:rPr lang="es-ES" sz="2000"/>
              <a:t>Está centrada en los grandes</a:t>
            </a:r>
          </a:p>
          <a:p>
            <a:pPr algn="ctr" eaLnBrk="0" hangingPunct="0"/>
            <a:r>
              <a:rPr lang="es-ES" sz="2000"/>
              <a:t>temas  de la </a:t>
            </a:r>
            <a:r>
              <a:rPr lang="es-ES" sz="2000" b="1"/>
              <a:t>existencia de Dios  </a:t>
            </a:r>
          </a:p>
          <a:p>
            <a:pPr algn="ctr" eaLnBrk="0" hangingPunct="0"/>
            <a:r>
              <a:rPr lang="es-ES" sz="2000" b="1"/>
              <a:t>y el problema del mal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4284663" y="3933825"/>
            <a:ext cx="4248150" cy="19431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pic>
        <p:nvPicPr>
          <p:cNvPr id="27658" name="Picture 10" descr="25940900134000m010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1638" y="449263"/>
            <a:ext cx="2693987" cy="26939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2" grpId="0"/>
      <p:bldP spid="27653" grpId="0"/>
      <p:bldP spid="27654" grpId="0" animBg="1"/>
      <p:bldP spid="27655" grpId="0"/>
      <p:bldP spid="2765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206500" y="544513"/>
            <a:ext cx="383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0099FF"/>
                </a:solidFill>
              </a:rPr>
              <a:t>LIEV N. TOLSTOI</a:t>
            </a:r>
            <a:r>
              <a:rPr lang="ca-ES" sz="2000" b="1"/>
              <a:t> </a:t>
            </a:r>
            <a:r>
              <a:rPr lang="ca-ES" sz="2000"/>
              <a:t>( 1828 -1910)</a:t>
            </a:r>
            <a:endParaRPr lang="ca-ES" sz="2000" b="1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95288" y="1230313"/>
            <a:ext cx="59769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sz="2000"/>
              <a:t>Destaca por la creación de </a:t>
            </a:r>
            <a:r>
              <a:rPr lang="es-ES" sz="2000">
                <a:solidFill>
                  <a:schemeClr val="hlink"/>
                </a:solidFill>
              </a:rPr>
              <a:t>ambientes y caracteres</a:t>
            </a:r>
            <a:r>
              <a:rPr lang="es-ES" sz="2000"/>
              <a:t> </a:t>
            </a:r>
          </a:p>
          <a:p>
            <a:pPr algn="ctr" eaLnBrk="0" hangingPunct="0"/>
            <a:endParaRPr lang="es-ES" sz="2000"/>
          </a:p>
          <a:p>
            <a:pPr algn="ctr" eaLnBrk="0" hangingPunct="0"/>
            <a:r>
              <a:rPr lang="es-ES" sz="2000"/>
              <a:t>y por expresar las</a:t>
            </a:r>
          </a:p>
          <a:p>
            <a:pPr algn="ctr" eaLnBrk="0" hangingPunct="0"/>
            <a:r>
              <a:rPr lang="es-ES" sz="2000">
                <a:solidFill>
                  <a:srgbClr val="FF3399"/>
                </a:solidFill>
              </a:rPr>
              <a:t>inquietudes que el atormentan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187450" y="2493963"/>
            <a:ext cx="4668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(reforma agraria, la religión sin dogmas,</a:t>
            </a:r>
          </a:p>
          <a:p>
            <a:pPr eaLnBrk="0" hangingPunct="0"/>
            <a:r>
              <a:rPr lang="es-ES" sz="2000"/>
              <a:t>El amor universal...)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042988" y="3284538"/>
            <a:ext cx="182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Ana Karenina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5003800" y="3644900"/>
            <a:ext cx="1735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Guerra y Paz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468313" y="3860800"/>
            <a:ext cx="4348162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sz="2000"/>
              <a:t>La </a:t>
            </a:r>
            <a:r>
              <a:rPr lang="es-ES" sz="2000" b="1"/>
              <a:t>pasión trágica</a:t>
            </a:r>
          </a:p>
          <a:p>
            <a:pPr algn="ctr" eaLnBrk="0" hangingPunct="0"/>
            <a:r>
              <a:rPr lang="es-ES" sz="2000" b="1"/>
              <a:t>de una mujer casada</a:t>
            </a:r>
          </a:p>
          <a:p>
            <a:pPr algn="ctr" eaLnBrk="0" hangingPunct="0"/>
            <a:r>
              <a:rPr lang="es-ES" sz="2000"/>
              <a:t> de la aristocracia</a:t>
            </a:r>
          </a:p>
          <a:p>
            <a:pPr algn="ctr" eaLnBrk="0" hangingPunct="0"/>
            <a:r>
              <a:rPr lang="es-ES" sz="2000"/>
              <a:t>rusa por Vronski, un militar</a:t>
            </a:r>
          </a:p>
          <a:p>
            <a:pPr algn="ctr" eaLnBrk="0" hangingPunct="0"/>
            <a:r>
              <a:rPr lang="es-ES" sz="2000"/>
              <a:t>ruso, en el </a:t>
            </a:r>
            <a:r>
              <a:rPr lang="es-ES" sz="2000" b="1"/>
              <a:t>marco de una sociedad</a:t>
            </a:r>
          </a:p>
          <a:p>
            <a:pPr algn="ctr" eaLnBrk="0" hangingPunct="0"/>
            <a:r>
              <a:rPr lang="es-ES" sz="2000" b="1"/>
              <a:t> incapaz de evolucionar</a:t>
            </a:r>
            <a:r>
              <a:rPr lang="es-ES" sz="2000"/>
              <a:t> porque</a:t>
            </a:r>
          </a:p>
          <a:p>
            <a:pPr algn="ctr" eaLnBrk="0" hangingPunct="0"/>
            <a:r>
              <a:rPr lang="es-ES" sz="2000"/>
              <a:t>se cree perfecta.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395288" y="3789363"/>
            <a:ext cx="4392612" cy="22860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s-ES" sz="2000">
              <a:solidFill>
                <a:schemeClr val="bg1"/>
              </a:solidFill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4929188" y="4149725"/>
            <a:ext cx="37496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sz="2000"/>
              <a:t>Novela situada en el </a:t>
            </a:r>
            <a:r>
              <a:rPr lang="es-ES" sz="2000" b="1"/>
              <a:t>marco</a:t>
            </a:r>
          </a:p>
          <a:p>
            <a:pPr algn="ctr" eaLnBrk="0" hangingPunct="0"/>
            <a:r>
              <a:rPr lang="es-ES" sz="2000" b="1"/>
              <a:t>de la lucha de la Rusia</a:t>
            </a:r>
            <a:r>
              <a:rPr lang="es-ES" sz="2000"/>
              <a:t> contra </a:t>
            </a:r>
          </a:p>
          <a:p>
            <a:pPr algn="ctr" eaLnBrk="0" hangingPunct="0"/>
            <a:r>
              <a:rPr lang="es-ES" sz="2000"/>
              <a:t>Napoleón.</a:t>
            </a:r>
          </a:p>
          <a:p>
            <a:pPr algn="ctr" eaLnBrk="0" hangingPunct="0"/>
            <a:r>
              <a:rPr lang="es-ES" sz="2000"/>
              <a:t>   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4859338" y="4076700"/>
            <a:ext cx="3962400" cy="18986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s-ES" sz="2000">
              <a:solidFill>
                <a:schemeClr val="bg1"/>
              </a:solidFill>
            </a:endParaRPr>
          </a:p>
        </p:txBody>
      </p:sp>
      <p:pic>
        <p:nvPicPr>
          <p:cNvPr id="28685" name="Picture 13" descr="tolst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404813"/>
            <a:ext cx="2359025" cy="30337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/>
      <p:bldP spid="28676" grpId="0"/>
      <p:bldP spid="28678" grpId="0"/>
      <p:bldP spid="28679" grpId="0"/>
      <p:bldP spid="28680" grpId="0"/>
      <p:bldP spid="28681" grpId="0" animBg="1"/>
      <p:bldP spid="28682" grpId="0"/>
      <p:bldP spid="2868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150938" y="468313"/>
            <a:ext cx="4037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0099FF"/>
                </a:solidFill>
              </a:rPr>
              <a:t>ANTON P. CHEJOV</a:t>
            </a:r>
            <a:r>
              <a:rPr lang="ca-ES" sz="2000"/>
              <a:t> (1860 -1904)</a:t>
            </a:r>
            <a:endParaRPr lang="ca-ES" sz="2000" b="1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127125" y="1611313"/>
            <a:ext cx="427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Chejov es con Maupassant </a:t>
            </a:r>
            <a:r>
              <a:rPr lang="es-ES" sz="2000">
                <a:solidFill>
                  <a:srgbClr val="FF0000"/>
                </a:solidFill>
              </a:rPr>
              <a:t>el genio </a:t>
            </a:r>
          </a:p>
          <a:p>
            <a:pPr eaLnBrk="0" hangingPunct="0"/>
            <a:r>
              <a:rPr lang="es-ES" sz="2000">
                <a:solidFill>
                  <a:srgbClr val="FF0000"/>
                </a:solidFill>
              </a:rPr>
              <a:t>del relato breve.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900113" y="2636838"/>
            <a:ext cx="5911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Comienza a escribir cuentos para poder sobrevivir.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971550" y="3284538"/>
            <a:ext cx="6942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Sus </a:t>
            </a:r>
            <a:r>
              <a:rPr lang="es-ES" sz="2000">
                <a:solidFill>
                  <a:schemeClr val="hlink"/>
                </a:solidFill>
              </a:rPr>
              <a:t>relatos y novelas  recrean la vida  cotidiana de la época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279525" y="427831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es-ES" sz="2000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700338" y="37893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1692275" y="4437063"/>
            <a:ext cx="1355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La estepa</a:t>
            </a:r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3563938" y="3789363"/>
            <a:ext cx="1219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4284663" y="4437063"/>
            <a:ext cx="159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Sala núm.6</a:t>
            </a:r>
            <a:r>
              <a:rPr lang="ca-ES" sz="2000" b="1" i="1"/>
              <a:t> 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971550" y="4941888"/>
            <a:ext cx="6153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Fue creador de una nueva  concepción dramática: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1116013" y="5445125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El tío Vania</a:t>
            </a:r>
            <a:r>
              <a:rPr lang="ca-ES" sz="2000" b="1" i="1"/>
              <a:t>,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1116013" y="5876925"/>
            <a:ext cx="1509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La gaviota,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3348038" y="5445125"/>
            <a:ext cx="2566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Las tres hermanas</a:t>
            </a:r>
            <a:r>
              <a:rPr lang="ca-ES" sz="2000" b="1" i="1"/>
              <a:t>, 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3203575" y="5949950"/>
            <a:ext cx="3128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/>
              <a:t>  </a:t>
            </a:r>
            <a:r>
              <a:rPr lang="ca-ES" sz="2000" b="1" i="1">
                <a:solidFill>
                  <a:srgbClr val="FF9933"/>
                </a:solidFill>
              </a:rPr>
              <a:t>El jardín de las cerezos</a:t>
            </a:r>
          </a:p>
        </p:txBody>
      </p:sp>
      <p:pic>
        <p:nvPicPr>
          <p:cNvPr id="30739" name="Picture 19" descr="Cuentos%20Chéjov%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81813" y="168275"/>
            <a:ext cx="2217737" cy="30448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/>
      <p:bldP spid="30724" grpId="0"/>
      <p:bldP spid="30725" grpId="0"/>
      <p:bldP spid="30727" grpId="0" animBg="1"/>
      <p:bldP spid="30728" grpId="0"/>
      <p:bldP spid="30729" grpId="0" animBg="1"/>
      <p:bldP spid="30730" grpId="0"/>
      <p:bldP spid="30731" grpId="0"/>
      <p:bldP spid="30732" grpId="0"/>
      <p:bldP spid="30733" grpId="0"/>
      <p:bldP spid="30734" grpId="0"/>
      <p:bldP spid="307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27088" y="549275"/>
            <a:ext cx="1985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 b="1">
                <a:solidFill>
                  <a:srgbClr val="0099FF"/>
                </a:solidFill>
              </a:rPr>
              <a:t>1. REALISMO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7088" y="1844675"/>
            <a:ext cx="48053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2000"/>
              <a:t>Hacia </a:t>
            </a:r>
            <a:r>
              <a:rPr lang="es-ES_tradnl" sz="2000" b="1">
                <a:solidFill>
                  <a:srgbClr val="CC0099"/>
                </a:solidFill>
              </a:rPr>
              <a:t>mediados de siglo el gusto por la lit. romántica decae</a:t>
            </a:r>
            <a:r>
              <a:rPr lang="es-ES_tradnl" sz="2000"/>
              <a:t>. El público prefiere ver reflejada la </a:t>
            </a:r>
            <a:r>
              <a:rPr lang="es-ES_tradnl" sz="2000">
                <a:solidFill>
                  <a:schemeClr val="hlink"/>
                </a:solidFill>
              </a:rPr>
              <a:t>vida cotidiana.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971550" y="2997200"/>
            <a:ext cx="42497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>
                <a:solidFill>
                  <a:srgbClr val="0099FF"/>
                </a:solidFill>
              </a:rPr>
              <a:t>Triunfa hacia  1850</a:t>
            </a:r>
            <a:r>
              <a:rPr lang="es-ES" sz="2000"/>
              <a:t> coincidiendo con el </a:t>
            </a:r>
            <a:r>
              <a:rPr lang="es-ES" sz="2000" b="1">
                <a:solidFill>
                  <a:srgbClr val="FF0000"/>
                </a:solidFill>
              </a:rPr>
              <a:t>movimiento revolucionario</a:t>
            </a:r>
          </a:p>
          <a:p>
            <a:pPr eaLnBrk="0" hangingPunct="0"/>
            <a:r>
              <a:rPr lang="es-ES" sz="2000" b="1">
                <a:solidFill>
                  <a:srgbClr val="FF0000"/>
                </a:solidFill>
              </a:rPr>
              <a:t>del 1848.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042988" y="4437063"/>
            <a:ext cx="38179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Queda reflejado especialmente en la </a:t>
            </a:r>
            <a:r>
              <a:rPr lang="es-ES" sz="2000" b="1">
                <a:solidFill>
                  <a:srgbClr val="FF9933"/>
                </a:solidFill>
              </a:rPr>
              <a:t>novela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3492500" y="51577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116013" y="5589588"/>
            <a:ext cx="7727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El escritor pretende  describir </a:t>
            </a:r>
            <a:r>
              <a:rPr lang="es-ES" sz="2000" b="1">
                <a:solidFill>
                  <a:srgbClr val="66CCFF"/>
                </a:solidFill>
              </a:rPr>
              <a:t>situaciones y personajes, con una objetividad absoluta y casi impersonal.</a:t>
            </a:r>
          </a:p>
        </p:txBody>
      </p:sp>
      <p:pic>
        <p:nvPicPr>
          <p:cNvPr id="3081" name="Picture 9" descr="Flaube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5963" y="1916113"/>
            <a:ext cx="2754312" cy="35290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/>
      <p:bldP spid="3076" grpId="0"/>
      <p:bldP spid="3077" grpId="0"/>
      <p:bldP spid="3078" grpId="0" animBg="1"/>
      <p:bldP spid="307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128713" y="533400"/>
            <a:ext cx="3651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0099FF"/>
                </a:solidFill>
              </a:rPr>
              <a:t>MÁXIMO GORKI</a:t>
            </a:r>
            <a:r>
              <a:rPr lang="ca-ES" sz="2000" b="1"/>
              <a:t> </a:t>
            </a:r>
            <a:r>
              <a:rPr lang="ca-ES" sz="2000"/>
              <a:t>(1868 -1936)</a:t>
            </a:r>
            <a:endParaRPr lang="ca-ES" sz="2000" b="1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127125" y="1371600"/>
            <a:ext cx="6918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Considerado el creador del realismo socialista  de la URSS</a:t>
            </a:r>
            <a:r>
              <a:rPr lang="ca-ES" sz="2000"/>
              <a:t>.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127125" y="2057400"/>
            <a:ext cx="6826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En  sus novelas trataba  el </a:t>
            </a:r>
            <a:r>
              <a:rPr lang="es-ES" sz="2000">
                <a:solidFill>
                  <a:srgbClr val="FF0000"/>
                </a:solidFill>
              </a:rPr>
              <a:t>problema de la miseria y de los </a:t>
            </a:r>
          </a:p>
          <a:p>
            <a:pPr eaLnBrk="0" hangingPunct="0"/>
            <a:r>
              <a:rPr lang="es-ES" sz="2000">
                <a:solidFill>
                  <a:srgbClr val="FF0000"/>
                </a:solidFill>
              </a:rPr>
              <a:t>marginados sociales.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203325" y="2971800"/>
            <a:ext cx="357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Su novela más destacable es: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827088" y="3644900"/>
            <a:ext cx="1312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 i="1">
                <a:solidFill>
                  <a:srgbClr val="FF9933"/>
                </a:solidFill>
              </a:rPr>
              <a:t>La madre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68538" y="3860800"/>
            <a:ext cx="3697287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s-ES" sz="2000"/>
              <a:t>La  toma de conciencia  </a:t>
            </a:r>
          </a:p>
          <a:p>
            <a:pPr algn="ctr" eaLnBrk="0" hangingPunct="0"/>
            <a:r>
              <a:rPr lang="es-ES" sz="2000"/>
              <a:t>política</a:t>
            </a:r>
          </a:p>
          <a:p>
            <a:pPr algn="ctr" eaLnBrk="0" hangingPunct="0"/>
            <a:r>
              <a:rPr lang="es-ES" sz="2000"/>
              <a:t>de Pelagia, madre de un joven </a:t>
            </a:r>
          </a:p>
          <a:p>
            <a:pPr algn="ctr" eaLnBrk="0" hangingPunct="0"/>
            <a:r>
              <a:rPr lang="es-ES" sz="2000"/>
              <a:t>revolucionario,</a:t>
            </a:r>
          </a:p>
          <a:p>
            <a:pPr algn="ctr" eaLnBrk="0" hangingPunct="0"/>
            <a:r>
              <a:rPr lang="es-ES" sz="2000"/>
              <a:t>que continua la lucha </a:t>
            </a:r>
          </a:p>
          <a:p>
            <a:pPr algn="ctr" eaLnBrk="0" hangingPunct="0"/>
            <a:r>
              <a:rPr lang="es-ES" sz="2000"/>
              <a:t>de  su hijo hasta la muerte.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268538" y="3644900"/>
            <a:ext cx="3744912" cy="21336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pic>
        <p:nvPicPr>
          <p:cNvPr id="29706" name="Picture 10" descr="gork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2924175"/>
            <a:ext cx="2200275" cy="26955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9700" grpId="0"/>
      <p:bldP spid="29701" grpId="0"/>
      <p:bldP spid="29703" grpId="0"/>
      <p:bldP spid="2970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684213" y="260350"/>
            <a:ext cx="482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66FF"/>
                </a:solidFill>
              </a:rPr>
              <a:t>CARACTERÍSTICAS REALISMO ESPAÑOL</a:t>
            </a:r>
          </a:p>
        </p:txBody>
      </p:sp>
      <p:sp>
        <p:nvSpPr>
          <p:cNvPr id="102405" name="AutoShape 5"/>
          <p:cNvSpPr>
            <a:spLocks noChangeArrowheads="1"/>
          </p:cNvSpPr>
          <p:nvPr/>
        </p:nvSpPr>
        <p:spPr bwMode="auto">
          <a:xfrm>
            <a:off x="2627313" y="620713"/>
            <a:ext cx="360362" cy="3603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611188" y="981075"/>
            <a:ext cx="3816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    Expresión </a:t>
            </a:r>
            <a:r>
              <a:rPr lang="es-ES" b="1">
                <a:solidFill>
                  <a:srgbClr val="CC0099"/>
                </a:solidFill>
              </a:rPr>
              <a:t>mentalidad burguesa</a:t>
            </a:r>
            <a:r>
              <a:rPr lang="es-ES"/>
              <a:t> liberal de la época.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5076825" y="981075"/>
            <a:ext cx="33131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Manifestado sobre todo en la </a:t>
            </a:r>
            <a:r>
              <a:rPr lang="es-ES" b="1">
                <a:solidFill>
                  <a:srgbClr val="FF6600"/>
                </a:solidFill>
              </a:rPr>
              <a:t>novela</a:t>
            </a:r>
            <a:r>
              <a:rPr lang="es-ES">
                <a:solidFill>
                  <a:srgbClr val="FF6600"/>
                </a:solidFill>
              </a:rPr>
              <a:t>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5076825" y="1989138"/>
            <a:ext cx="3600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     Tradición picaresca, </a:t>
            </a:r>
            <a:r>
              <a:rPr lang="es-ES" b="1">
                <a:solidFill>
                  <a:srgbClr val="FF6600"/>
                </a:solidFill>
              </a:rPr>
              <a:t>Quijote</a:t>
            </a: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5148263" y="1916113"/>
            <a:ext cx="288925" cy="360362"/>
          </a:xfrm>
          <a:prstGeom prst="upArrow">
            <a:avLst>
              <a:gd name="adj1" fmla="val 50000"/>
              <a:gd name="adj2" fmla="val 311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410" name="Text Box 10"/>
          <p:cNvSpPr txBox="1">
            <a:spLocks noChangeArrowheads="1"/>
          </p:cNvSpPr>
          <p:nvPr/>
        </p:nvSpPr>
        <p:spPr bwMode="auto">
          <a:xfrm>
            <a:off x="539750" y="1916113"/>
            <a:ext cx="35290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1. </a:t>
            </a:r>
            <a:r>
              <a:rPr lang="es-ES" b="1">
                <a:solidFill>
                  <a:srgbClr val="CC0099"/>
                </a:solidFill>
              </a:rPr>
              <a:t>Observación realidad</a:t>
            </a:r>
            <a:r>
              <a:rPr lang="es-ES"/>
              <a:t>: análisis racional de la realidad </a:t>
            </a:r>
          </a:p>
        </p:txBody>
      </p:sp>
      <p:sp>
        <p:nvSpPr>
          <p:cNvPr id="102411" name="Text Box 11"/>
          <p:cNvSpPr txBox="1">
            <a:spLocks noChangeArrowheads="1"/>
          </p:cNvSpPr>
          <p:nvPr/>
        </p:nvSpPr>
        <p:spPr bwMode="auto">
          <a:xfrm>
            <a:off x="611188" y="2924175"/>
            <a:ext cx="31686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2. </a:t>
            </a:r>
            <a:r>
              <a:rPr lang="es-ES" b="1">
                <a:solidFill>
                  <a:srgbClr val="CC0099"/>
                </a:solidFill>
              </a:rPr>
              <a:t>Verosimilitud</a:t>
            </a:r>
            <a:r>
              <a:rPr lang="es-ES" b="1"/>
              <a:t>:</a:t>
            </a:r>
            <a:r>
              <a:rPr lang="es-ES"/>
              <a:t> mundo narrativo parecido al real. Paisajes, personajes, hechos coetáneos.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/>
        </p:nvSpPr>
        <p:spPr bwMode="auto">
          <a:xfrm>
            <a:off x="539750" y="4581525"/>
            <a:ext cx="35274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3. </a:t>
            </a:r>
            <a:r>
              <a:rPr lang="es-ES" b="1">
                <a:solidFill>
                  <a:srgbClr val="CC0099"/>
                </a:solidFill>
              </a:rPr>
              <a:t>Tendencia a la objetividad</a:t>
            </a:r>
            <a:r>
              <a:rPr lang="es-ES"/>
              <a:t>. </a:t>
            </a:r>
            <a:r>
              <a:rPr lang="es-ES" b="1">
                <a:solidFill>
                  <a:srgbClr val="FF6600"/>
                </a:solidFill>
              </a:rPr>
              <a:t>Crítica a la sociedad</a:t>
            </a:r>
            <a:r>
              <a:rPr lang="es-ES"/>
              <a:t>. Visión personal, pero</a:t>
            </a:r>
          </a:p>
        </p:txBody>
      </p:sp>
      <p:sp>
        <p:nvSpPr>
          <p:cNvPr id="102414" name="Rectangle 14"/>
          <p:cNvSpPr>
            <a:spLocks noChangeArrowheads="1"/>
          </p:cNvSpPr>
          <p:nvPr/>
        </p:nvSpPr>
        <p:spPr bwMode="auto">
          <a:xfrm>
            <a:off x="1979613" y="5876925"/>
            <a:ext cx="4684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66FF"/>
                </a:solidFill>
              </a:rPr>
              <a:t>narrador omnisciente</a:t>
            </a:r>
            <a:r>
              <a:rPr lang="es-ES"/>
              <a:t> 3ª persona.</a:t>
            </a: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 rot="16200000">
            <a:off x="1367631" y="5841207"/>
            <a:ext cx="360363" cy="431800"/>
          </a:xfrm>
          <a:prstGeom prst="downArrow">
            <a:avLst>
              <a:gd name="adj1" fmla="val 50000"/>
              <a:gd name="adj2" fmla="val 29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417" name="Text Box 17"/>
          <p:cNvSpPr txBox="1">
            <a:spLocks noChangeArrowheads="1"/>
          </p:cNvSpPr>
          <p:nvPr/>
        </p:nvSpPr>
        <p:spPr bwMode="auto">
          <a:xfrm>
            <a:off x="4140200" y="2636838"/>
            <a:ext cx="5003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4. </a:t>
            </a:r>
            <a:r>
              <a:rPr lang="es-ES" b="1">
                <a:solidFill>
                  <a:srgbClr val="CC0099"/>
                </a:solidFill>
              </a:rPr>
              <a:t>Caracterización psicológica protagonista</a:t>
            </a:r>
            <a:r>
              <a:rPr lang="es-ES"/>
              <a:t>. </a:t>
            </a:r>
            <a:r>
              <a:rPr lang="es-ES" b="1">
                <a:solidFill>
                  <a:srgbClr val="FF6600"/>
                </a:solidFill>
              </a:rPr>
              <a:t>Clases medias</a:t>
            </a:r>
            <a:r>
              <a:rPr lang="es-ES"/>
              <a:t> urbanas. Búsqueda amor, felicidad en un mundo que valora dinero/status</a:t>
            </a:r>
          </a:p>
        </p:txBody>
      </p:sp>
      <p:sp>
        <p:nvSpPr>
          <p:cNvPr id="102418" name="Text Box 18"/>
          <p:cNvSpPr txBox="1">
            <a:spLocks noChangeArrowheads="1"/>
          </p:cNvSpPr>
          <p:nvPr/>
        </p:nvSpPr>
        <p:spPr bwMode="auto">
          <a:xfrm>
            <a:off x="4140200" y="3860800"/>
            <a:ext cx="4176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5. </a:t>
            </a:r>
            <a:r>
              <a:rPr lang="es-ES" b="1">
                <a:solidFill>
                  <a:srgbClr val="CC0099"/>
                </a:solidFill>
              </a:rPr>
              <a:t>Argumentos cerrados</a:t>
            </a:r>
            <a:r>
              <a:rPr lang="es-ES" b="1"/>
              <a:t> con estructura lineal</a:t>
            </a: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 rot="16200000">
            <a:off x="6192044" y="4185444"/>
            <a:ext cx="360362" cy="431800"/>
          </a:xfrm>
          <a:prstGeom prst="downArrow">
            <a:avLst>
              <a:gd name="adj1" fmla="val 50000"/>
              <a:gd name="adj2" fmla="val 29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420" name="Text Box 20"/>
          <p:cNvSpPr txBox="1">
            <a:spLocks noChangeArrowheads="1"/>
          </p:cNvSpPr>
          <p:nvPr/>
        </p:nvSpPr>
        <p:spPr bwMode="auto">
          <a:xfrm>
            <a:off x="4211638" y="4868863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6. </a:t>
            </a:r>
            <a:r>
              <a:rPr lang="es-ES" b="1">
                <a:solidFill>
                  <a:srgbClr val="CC0099"/>
                </a:solidFill>
              </a:rPr>
              <a:t>Estilo sencillo</a:t>
            </a:r>
            <a:r>
              <a:rPr lang="es-ES"/>
              <a:t>, búsqueda estilo coloquial.</a:t>
            </a:r>
          </a:p>
        </p:txBody>
      </p:sp>
      <p:sp>
        <p:nvSpPr>
          <p:cNvPr id="102421" name="Text Box 21"/>
          <p:cNvSpPr txBox="1">
            <a:spLocks noChangeArrowheads="1"/>
          </p:cNvSpPr>
          <p:nvPr/>
        </p:nvSpPr>
        <p:spPr bwMode="auto">
          <a:xfrm>
            <a:off x="6696075" y="4221163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evolución personajes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0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2000"/>
                                        <p:tgtEl>
                                          <p:spTgt spid="10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0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10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02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0" dur="500"/>
                                        <p:tgtEl>
                                          <p:spTgt spid="102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10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/>
      <p:bldP spid="102405" grpId="0" animBg="1"/>
      <p:bldP spid="102406" grpId="0"/>
      <p:bldP spid="102407" grpId="0"/>
      <p:bldP spid="102407" grpId="1"/>
      <p:bldP spid="102408" grpId="0"/>
      <p:bldP spid="102409" grpId="0" animBg="1"/>
      <p:bldP spid="102410" grpId="0"/>
      <p:bldP spid="102411" grpId="0"/>
      <p:bldP spid="102412" grpId="0"/>
      <p:bldP spid="102414" grpId="0"/>
      <p:bldP spid="102415" grpId="0" animBg="1"/>
      <p:bldP spid="102417" grpId="0"/>
      <p:bldP spid="102418" grpId="0"/>
      <p:bldP spid="102419" grpId="0" animBg="1"/>
      <p:bldP spid="102420" grpId="0"/>
      <p:bldP spid="1024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611188" y="381000"/>
            <a:ext cx="8064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b="1">
                <a:solidFill>
                  <a:srgbClr val="0066FF"/>
                </a:solidFill>
              </a:rPr>
              <a:t>8. NOVELISTAS REALISTAS /NATURALISTAS ESPAÑOLES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179388" y="4652963"/>
            <a:ext cx="8713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 b="1"/>
              <a:t>          </a:t>
            </a:r>
            <a:r>
              <a:rPr lang="ca-ES" sz="2000" b="1">
                <a:solidFill>
                  <a:srgbClr val="0066FF"/>
                </a:solidFill>
              </a:rPr>
              <a:t>Canovas del Castillo</a:t>
            </a:r>
            <a:r>
              <a:rPr lang="ca-ES" sz="2000" b="1"/>
              <a:t> (conservador) 		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1116013" y="981075"/>
            <a:ext cx="1706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/>
              <a:t> (1868 -1898)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503238" y="1628775"/>
            <a:ext cx="8640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Grandes </a:t>
            </a:r>
            <a:r>
              <a:rPr lang="es-ES" sz="2000" b="1">
                <a:solidFill>
                  <a:srgbClr val="FF6600"/>
                </a:solidFill>
              </a:rPr>
              <a:t>tensiones sociales</a:t>
            </a:r>
            <a:r>
              <a:rPr lang="es-ES" sz="2000"/>
              <a:t> (</a:t>
            </a:r>
            <a:r>
              <a:rPr lang="es-ES"/>
              <a:t>&lt;</a:t>
            </a:r>
            <a:r>
              <a:rPr lang="es-ES" sz="2000"/>
              <a:t>industrialización y auge clases medias)</a:t>
            </a: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827088" y="2060575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b="1">
                <a:solidFill>
                  <a:srgbClr val="CC0099"/>
                </a:solidFill>
              </a:rPr>
              <a:t>Dos momentos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611188" y="4149725"/>
            <a:ext cx="5267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b="1" i="1"/>
              <a:t> 2.   </a:t>
            </a:r>
            <a:r>
              <a:rPr lang="es-ES" sz="2000" b="1" i="1">
                <a:solidFill>
                  <a:srgbClr val="FF0000"/>
                </a:solidFill>
              </a:rPr>
              <a:t>La Restauración</a:t>
            </a:r>
            <a:r>
              <a:rPr lang="es-ES" sz="2000" b="1" i="1"/>
              <a:t> (1875-1898) </a:t>
            </a:r>
          </a:p>
        </p:txBody>
      </p:sp>
      <p:sp>
        <p:nvSpPr>
          <p:cNvPr id="100365" name="Line 13"/>
          <p:cNvSpPr>
            <a:spLocks noChangeShapeType="1"/>
          </p:cNvSpPr>
          <p:nvPr/>
        </p:nvSpPr>
        <p:spPr bwMode="auto">
          <a:xfrm>
            <a:off x="1835150" y="38608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00366" name="AutoShape 14"/>
          <p:cNvSpPr>
            <a:spLocks noChangeArrowheads="1"/>
          </p:cNvSpPr>
          <p:nvPr/>
        </p:nvSpPr>
        <p:spPr bwMode="auto">
          <a:xfrm>
            <a:off x="5219700" y="4868863"/>
            <a:ext cx="431800" cy="14446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755650" y="2565400"/>
            <a:ext cx="75612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0" hangingPunct="0">
              <a:buFontTx/>
              <a:buAutoNum type="arabicPeriod"/>
            </a:pPr>
            <a:r>
              <a:rPr lang="es-ES" sz="2000" b="1" i="1">
                <a:solidFill>
                  <a:srgbClr val="FF0000"/>
                </a:solidFill>
              </a:rPr>
              <a:t>El sexenio Democrático</a:t>
            </a:r>
            <a:r>
              <a:rPr lang="es-ES" sz="2000" b="1" i="1"/>
              <a:t>  </a:t>
            </a:r>
            <a:r>
              <a:rPr lang="es-ES" sz="2000" i="1"/>
              <a:t>(</a:t>
            </a:r>
            <a:r>
              <a:rPr lang="es-ES" sz="2000" b="1" i="1"/>
              <a:t>1868</a:t>
            </a:r>
            <a:r>
              <a:rPr lang="es-ES" sz="2000" i="1"/>
              <a:t>-1874). </a:t>
            </a:r>
            <a:r>
              <a:rPr lang="es-ES" sz="2000" b="1" i="1"/>
              <a:t>La Gloriosa.</a:t>
            </a:r>
            <a:r>
              <a:rPr lang="es-ES" sz="2000" i="1"/>
              <a:t> </a:t>
            </a:r>
            <a:r>
              <a:rPr lang="es-ES" sz="2000" b="1">
                <a:solidFill>
                  <a:srgbClr val="0066FF"/>
                </a:solidFill>
              </a:rPr>
              <a:t>Prim</a:t>
            </a:r>
            <a:r>
              <a:rPr lang="es-ES" sz="2000" b="1"/>
              <a:t> </a:t>
            </a:r>
            <a:r>
              <a:rPr lang="es-ES" sz="2000"/>
              <a:t>acaba con el reinado de </a:t>
            </a:r>
            <a:r>
              <a:rPr lang="es-ES" sz="2000" b="1"/>
              <a:t>Isabel II y conservadores</a:t>
            </a:r>
            <a:r>
              <a:rPr lang="es-ES" sz="2000"/>
              <a:t>.</a:t>
            </a:r>
          </a:p>
          <a:p>
            <a:pPr marL="457200" indent="-457200" eaLnBrk="0" hangingPunct="0"/>
            <a:r>
              <a:rPr lang="es-ES" sz="2000"/>
              <a:t>      Clases medias intentan influir</a:t>
            </a:r>
            <a:r>
              <a:rPr lang="es-ES" sz="2000" i="1"/>
              <a:t>.</a:t>
            </a:r>
            <a:endParaRPr lang="es-ES" sz="2000" b="1" i="1"/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>
            <a:off x="5724525" y="3429000"/>
            <a:ext cx="2484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Periodo convulso</a:t>
            </a:r>
          </a:p>
        </p:txBody>
      </p:sp>
      <p:sp>
        <p:nvSpPr>
          <p:cNvPr id="100373" name="Text Box 21"/>
          <p:cNvSpPr txBox="1">
            <a:spLocks noChangeArrowheads="1"/>
          </p:cNvSpPr>
          <p:nvPr/>
        </p:nvSpPr>
        <p:spPr bwMode="auto">
          <a:xfrm>
            <a:off x="971550" y="5300663"/>
            <a:ext cx="467995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b="1"/>
              <a:t>Con la monarquía parlamentaria</a:t>
            </a:r>
          </a:p>
          <a:p>
            <a:pPr>
              <a:spcBef>
                <a:spcPct val="50000"/>
              </a:spcBef>
            </a:pPr>
            <a:r>
              <a:rPr lang="ca-ES" b="1"/>
              <a:t>en realidad se protege a las clases altas</a:t>
            </a:r>
            <a:endParaRPr lang="es-ES" b="1"/>
          </a:p>
        </p:txBody>
      </p:sp>
      <p:sp>
        <p:nvSpPr>
          <p:cNvPr id="100374" name="AutoShape 22"/>
          <p:cNvSpPr>
            <a:spLocks noChangeArrowheads="1"/>
          </p:cNvSpPr>
          <p:nvPr/>
        </p:nvSpPr>
        <p:spPr bwMode="auto">
          <a:xfrm>
            <a:off x="5795963" y="5445125"/>
            <a:ext cx="360362" cy="433388"/>
          </a:xfrm>
          <a:prstGeom prst="curvedLeftArrow">
            <a:avLst>
              <a:gd name="adj1" fmla="val 24053"/>
              <a:gd name="adj2" fmla="val 4810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0375" name="AutoShape 23"/>
          <p:cNvSpPr>
            <a:spLocks noChangeArrowheads="1"/>
          </p:cNvSpPr>
          <p:nvPr/>
        </p:nvSpPr>
        <p:spPr bwMode="auto">
          <a:xfrm>
            <a:off x="7235825" y="2924175"/>
            <a:ext cx="576263" cy="431800"/>
          </a:xfrm>
          <a:prstGeom prst="curvedDownArrow">
            <a:avLst>
              <a:gd name="adj1" fmla="val 26691"/>
              <a:gd name="adj2" fmla="val 5338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0377" name="Text Box 25"/>
          <p:cNvSpPr txBox="1">
            <a:spLocks noChangeArrowheads="1"/>
          </p:cNvSpPr>
          <p:nvPr/>
        </p:nvSpPr>
        <p:spPr bwMode="auto">
          <a:xfrm>
            <a:off x="5724525" y="4724400"/>
            <a:ext cx="2374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b="1">
                <a:solidFill>
                  <a:srgbClr val="0066FF"/>
                </a:solidFill>
              </a:rPr>
              <a:t>Borbones</a:t>
            </a:r>
            <a:r>
              <a:rPr lang="es-ES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0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00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8" dur="2000"/>
                                        <p:tgtEl>
                                          <p:spTgt spid="100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100356" grpId="0"/>
      <p:bldP spid="100357" grpId="0"/>
      <p:bldP spid="100358" grpId="0"/>
      <p:bldP spid="100359" grpId="0"/>
      <p:bldP spid="100361" grpId="0"/>
      <p:bldP spid="100365" grpId="0" animBg="1"/>
      <p:bldP spid="100366" grpId="0" animBg="1"/>
      <p:bldP spid="100371" grpId="0"/>
      <p:bldP spid="100373" grpId="0"/>
      <p:bldP spid="100374" grpId="0" animBg="1"/>
      <p:bldP spid="100375" grpId="0" animBg="1"/>
      <p:bldP spid="10037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Text Box 3"/>
          <p:cNvSpPr txBox="1">
            <a:spLocks noChangeArrowheads="1"/>
          </p:cNvSpPr>
          <p:nvPr/>
        </p:nvSpPr>
        <p:spPr bwMode="auto">
          <a:xfrm>
            <a:off x="611188" y="549275"/>
            <a:ext cx="3529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>
                <a:solidFill>
                  <a:srgbClr val="66CCFF"/>
                </a:solidFill>
              </a:rPr>
              <a:t>Juan Valera</a:t>
            </a: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827088" y="1773238"/>
            <a:ext cx="3384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0099"/>
                </a:solidFill>
              </a:rPr>
              <a:t>Realismo</a:t>
            </a:r>
            <a:r>
              <a:rPr lang="es-ES">
                <a:solidFill>
                  <a:srgbClr val="CC0099"/>
                </a:solidFill>
              </a:rPr>
              <a:t> más </a:t>
            </a:r>
            <a:r>
              <a:rPr lang="es-ES" b="1">
                <a:solidFill>
                  <a:srgbClr val="CC0099"/>
                </a:solidFill>
              </a:rPr>
              <a:t>psicológico</a:t>
            </a:r>
            <a:r>
              <a:rPr lang="es-ES"/>
              <a:t> que social. 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827088" y="3933825"/>
            <a:ext cx="30972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Estilo natural pero muy cuidado. </a:t>
            </a:r>
            <a:r>
              <a:rPr lang="es-ES" b="1"/>
              <a:t>Buen gusto.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1331913" y="1052513"/>
            <a:ext cx="3887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Cordobés muy </a:t>
            </a:r>
            <a:r>
              <a:rPr lang="es-ES" b="1">
                <a:solidFill>
                  <a:srgbClr val="CC0099"/>
                </a:solidFill>
              </a:rPr>
              <a:t>culto</a:t>
            </a:r>
            <a:r>
              <a:rPr lang="es-ES"/>
              <a:t>.</a:t>
            </a:r>
          </a:p>
        </p:txBody>
      </p:sp>
      <p:sp>
        <p:nvSpPr>
          <p:cNvPr id="107527" name="Text Box 7"/>
          <p:cNvSpPr txBox="1">
            <a:spLocks noChangeArrowheads="1"/>
          </p:cNvSpPr>
          <p:nvPr/>
        </p:nvSpPr>
        <p:spPr bwMode="auto">
          <a:xfrm>
            <a:off x="827088" y="2781300"/>
            <a:ext cx="45370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0099"/>
                </a:solidFill>
              </a:rPr>
              <a:t>Argumentos lineales</a:t>
            </a:r>
            <a:r>
              <a:rPr lang="es-ES"/>
              <a:t>. Maneja diferentes técnicas narrativas. A veces </a:t>
            </a:r>
            <a:r>
              <a:rPr lang="es-ES" b="1">
                <a:solidFill>
                  <a:srgbClr val="CC0099"/>
                </a:solidFill>
              </a:rPr>
              <a:t>estructura epistolar</a:t>
            </a:r>
            <a:r>
              <a:rPr lang="es-ES">
                <a:solidFill>
                  <a:srgbClr val="CC0099"/>
                </a:solidFill>
              </a:rPr>
              <a:t>.</a:t>
            </a: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5795963" y="692150"/>
            <a:ext cx="29527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0099"/>
                </a:solidFill>
              </a:rPr>
              <a:t>Protagonistas femeninos</a:t>
            </a:r>
            <a:r>
              <a:rPr lang="es-ES"/>
              <a:t>, visión gozosa vida. Tema del </a:t>
            </a:r>
            <a:r>
              <a:rPr lang="es-ES" b="1">
                <a:solidFill>
                  <a:srgbClr val="66CCFF"/>
                </a:solidFill>
              </a:rPr>
              <a:t>amor</a:t>
            </a:r>
            <a:r>
              <a:rPr lang="es-ES">
                <a:solidFill>
                  <a:srgbClr val="66CCFF"/>
                </a:solidFill>
              </a:rPr>
              <a:t>.</a:t>
            </a:r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3276600" y="4868863"/>
            <a:ext cx="20875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66CCFF"/>
                </a:solidFill>
              </a:rPr>
              <a:t>Obras </a:t>
            </a:r>
            <a:r>
              <a:rPr lang="es-ES" b="1"/>
              <a:t> </a:t>
            </a:r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1619250" y="5300663"/>
            <a:ext cx="208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i="1">
                <a:solidFill>
                  <a:srgbClr val="FF6600"/>
                </a:solidFill>
              </a:rPr>
              <a:t>Pepita Jiménez</a:t>
            </a:r>
            <a:endParaRPr lang="es-ES" b="1">
              <a:solidFill>
                <a:srgbClr val="FF6600"/>
              </a:solidFill>
            </a:endParaRP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3995738" y="5373688"/>
            <a:ext cx="2087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i="1">
                <a:solidFill>
                  <a:srgbClr val="FF6600"/>
                </a:solidFill>
              </a:rPr>
              <a:t>Juanita la Larga</a:t>
            </a:r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1403350" y="5805488"/>
            <a:ext cx="55451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Ambiente andaluz, idílico, tema amoroso.</a:t>
            </a:r>
          </a:p>
        </p:txBody>
      </p:sp>
      <p:pic>
        <p:nvPicPr>
          <p:cNvPr id="107535" name="Picture 15" descr="vale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1700213"/>
            <a:ext cx="3057525" cy="3810000"/>
          </a:xfrm>
          <a:prstGeom prst="rect">
            <a:avLst/>
          </a:prstGeom>
          <a:noFill/>
        </p:spPr>
      </p:pic>
      <p:sp>
        <p:nvSpPr>
          <p:cNvPr id="107536" name="Line 16"/>
          <p:cNvSpPr>
            <a:spLocks noChangeShapeType="1"/>
          </p:cNvSpPr>
          <p:nvPr/>
        </p:nvSpPr>
        <p:spPr bwMode="auto">
          <a:xfrm flipH="1">
            <a:off x="2555875" y="5084763"/>
            <a:ext cx="5762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07537" name="Line 17"/>
          <p:cNvSpPr>
            <a:spLocks noChangeShapeType="1"/>
          </p:cNvSpPr>
          <p:nvPr/>
        </p:nvSpPr>
        <p:spPr bwMode="auto">
          <a:xfrm>
            <a:off x="4211638" y="5084763"/>
            <a:ext cx="5048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/>
      <p:bldP spid="107524" grpId="0"/>
      <p:bldP spid="107525" grpId="0"/>
      <p:bldP spid="107526" grpId="0"/>
      <p:bldP spid="107527" grpId="0"/>
      <p:bldP spid="107528" grpId="0"/>
      <p:bldP spid="107530" grpId="0"/>
      <p:bldP spid="107531" grpId="0"/>
      <p:bldP spid="107532" grpId="0"/>
      <p:bldP spid="107533" grpId="0"/>
      <p:bldP spid="107536" grpId="0" animBg="1"/>
      <p:bldP spid="10753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611188" y="260350"/>
            <a:ext cx="35290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66CCFF"/>
                </a:solidFill>
              </a:rPr>
              <a:t>BENITO PÉREZ GALDÓS</a:t>
            </a: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250825" y="1341438"/>
            <a:ext cx="432117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FF6600"/>
                </a:solidFill>
              </a:rPr>
              <a:t>Autor prolífico:</a:t>
            </a:r>
          </a:p>
          <a:p>
            <a:pPr>
              <a:spcBef>
                <a:spcPct val="50000"/>
              </a:spcBef>
            </a:pPr>
            <a:r>
              <a:rPr lang="es-ES"/>
              <a:t> +70 novelas, cuentos, obras teatro.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79388" y="908050"/>
            <a:ext cx="54721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FF6600"/>
                </a:solidFill>
              </a:rPr>
              <a:t>Canario</a:t>
            </a:r>
            <a:r>
              <a:rPr lang="es-ES"/>
              <a:t> afincado en Madrid. Muere ciego y pobre.</a:t>
            </a:r>
          </a:p>
        </p:txBody>
      </p:sp>
      <p:sp>
        <p:nvSpPr>
          <p:cNvPr id="110598" name="Text Box 6"/>
          <p:cNvSpPr txBox="1">
            <a:spLocks noChangeArrowheads="1"/>
          </p:cNvSpPr>
          <p:nvPr/>
        </p:nvSpPr>
        <p:spPr bwMode="auto">
          <a:xfrm>
            <a:off x="250825" y="2420938"/>
            <a:ext cx="5257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Fue </a:t>
            </a:r>
            <a:r>
              <a:rPr lang="es-ES" b="1">
                <a:solidFill>
                  <a:srgbClr val="66CCFF"/>
                </a:solidFill>
              </a:rPr>
              <a:t>diputado</a:t>
            </a:r>
            <a:r>
              <a:rPr lang="es-ES"/>
              <a:t>. Se reclamó el Nobel para él.</a:t>
            </a:r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971550" y="4797425"/>
            <a:ext cx="77041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Mundo interior de los personajes que buscan una </a:t>
            </a:r>
            <a:r>
              <a:rPr lang="es-ES" b="1">
                <a:solidFill>
                  <a:srgbClr val="99FF33"/>
                </a:solidFill>
              </a:rPr>
              <a:t>felicidad imposible</a:t>
            </a:r>
            <a:r>
              <a:rPr lang="es-ES"/>
              <a:t>, destinados al fracaso. </a:t>
            </a:r>
            <a:r>
              <a:rPr lang="es-ES" b="1">
                <a:solidFill>
                  <a:srgbClr val="99FF33"/>
                </a:solidFill>
              </a:rPr>
              <a:t>Sociedad materialista</a:t>
            </a:r>
            <a:r>
              <a:rPr lang="es-ES">
                <a:solidFill>
                  <a:srgbClr val="99FF33"/>
                </a:solidFill>
              </a:rPr>
              <a:t>.</a:t>
            </a:r>
          </a:p>
        </p:txBody>
      </p:sp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2843213" y="3068638"/>
            <a:ext cx="2087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Obras</a:t>
            </a:r>
            <a:r>
              <a:rPr lang="es-ES"/>
              <a:t>  </a:t>
            </a:r>
          </a:p>
        </p:txBody>
      </p:sp>
      <p:sp>
        <p:nvSpPr>
          <p:cNvPr id="110601" name="Text Box 9"/>
          <p:cNvSpPr txBox="1">
            <a:spLocks noChangeArrowheads="1"/>
          </p:cNvSpPr>
          <p:nvPr/>
        </p:nvSpPr>
        <p:spPr bwMode="auto">
          <a:xfrm>
            <a:off x="250825" y="4292600"/>
            <a:ext cx="7273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2ª  </a:t>
            </a:r>
            <a:r>
              <a:rPr lang="es-ES" b="1" i="1">
                <a:solidFill>
                  <a:srgbClr val="FF6600"/>
                </a:solidFill>
              </a:rPr>
              <a:t>La desheredada</a:t>
            </a:r>
            <a:r>
              <a:rPr lang="es-ES">
                <a:solidFill>
                  <a:srgbClr val="FF6600"/>
                </a:solidFill>
              </a:rPr>
              <a:t>, </a:t>
            </a:r>
            <a:r>
              <a:rPr lang="es-ES" b="1" i="1">
                <a:solidFill>
                  <a:srgbClr val="FF6600"/>
                </a:solidFill>
              </a:rPr>
              <a:t>Fortunata y Jacinta</a:t>
            </a:r>
            <a:r>
              <a:rPr lang="es-ES"/>
              <a:t> (obra maestra)</a:t>
            </a:r>
          </a:p>
        </p:txBody>
      </p:sp>
      <p:pic>
        <p:nvPicPr>
          <p:cNvPr id="110606" name="Picture 14" descr="portr_benito_perez_gald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404813"/>
            <a:ext cx="2879725" cy="3240087"/>
          </a:xfrm>
          <a:prstGeom prst="rect">
            <a:avLst/>
          </a:prstGeom>
          <a:noFill/>
        </p:spPr>
      </p:pic>
      <p:sp>
        <p:nvSpPr>
          <p:cNvPr id="110607" name="Text Box 15"/>
          <p:cNvSpPr txBox="1">
            <a:spLocks noChangeArrowheads="1"/>
          </p:cNvSpPr>
          <p:nvPr/>
        </p:nvSpPr>
        <p:spPr bwMode="auto">
          <a:xfrm>
            <a:off x="971550" y="5445125"/>
            <a:ext cx="7920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Complejidad del ser humano</a:t>
            </a:r>
            <a:r>
              <a:rPr lang="es-ES"/>
              <a:t> y sociedad moderna. Argumentos con </a:t>
            </a:r>
            <a:r>
              <a:rPr lang="es-ES" b="1">
                <a:solidFill>
                  <a:srgbClr val="99FF33"/>
                </a:solidFill>
              </a:rPr>
              <a:t>acción sencilla</a:t>
            </a:r>
            <a:r>
              <a:rPr lang="es-ES"/>
              <a:t>, pero muchas </a:t>
            </a:r>
            <a:r>
              <a:rPr lang="es-ES" b="1">
                <a:solidFill>
                  <a:srgbClr val="FF0000"/>
                </a:solidFill>
              </a:rPr>
              <a:t>acciones secundarias</a:t>
            </a:r>
            <a:r>
              <a:rPr lang="es-ES"/>
              <a:t> reflejo vida colectiva. </a:t>
            </a:r>
          </a:p>
        </p:txBody>
      </p:sp>
      <p:sp>
        <p:nvSpPr>
          <p:cNvPr id="110608" name="Text Box 16"/>
          <p:cNvSpPr txBox="1">
            <a:spLocks noChangeArrowheads="1"/>
          </p:cNvSpPr>
          <p:nvPr/>
        </p:nvSpPr>
        <p:spPr bwMode="auto">
          <a:xfrm>
            <a:off x="395288" y="2997200"/>
            <a:ext cx="280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66FF"/>
                </a:solidFill>
              </a:rPr>
              <a:t>ETAPAS</a:t>
            </a:r>
          </a:p>
        </p:txBody>
      </p:sp>
      <p:sp>
        <p:nvSpPr>
          <p:cNvPr id="110609" name="Text Box 17"/>
          <p:cNvSpPr txBox="1">
            <a:spLocks noChangeArrowheads="1"/>
          </p:cNvSpPr>
          <p:nvPr/>
        </p:nvSpPr>
        <p:spPr bwMode="auto">
          <a:xfrm>
            <a:off x="250825" y="3573463"/>
            <a:ext cx="8569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1ª </a:t>
            </a:r>
            <a:r>
              <a:rPr lang="es-ES" b="1">
                <a:solidFill>
                  <a:srgbClr val="FF6600"/>
                </a:solidFill>
              </a:rPr>
              <a:t>Novelas de propaganda liberalismo</a:t>
            </a:r>
            <a:r>
              <a:rPr lang="es-ES"/>
              <a:t>. Personajes víctimas conservadores (</a:t>
            </a:r>
            <a:r>
              <a:rPr lang="es-ES" b="1">
                <a:solidFill>
                  <a:srgbClr val="66CCFF"/>
                </a:solidFill>
              </a:rPr>
              <a:t>maniqueísmo</a:t>
            </a:r>
            <a:r>
              <a:rPr lang="es-ES"/>
              <a:t>) </a:t>
            </a:r>
            <a:r>
              <a:rPr lang="es-ES" b="1" i="1">
                <a:solidFill>
                  <a:srgbClr val="FF6600"/>
                </a:solidFill>
              </a:rPr>
              <a:t>Doña Perfecta</a:t>
            </a:r>
            <a:r>
              <a:rPr lang="es-ES" i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200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  <p:bldP spid="110595" grpId="0"/>
      <p:bldP spid="110597" grpId="0"/>
      <p:bldP spid="110598" grpId="0"/>
      <p:bldP spid="110599" grpId="0"/>
      <p:bldP spid="110600" grpId="0"/>
      <p:bldP spid="110601" grpId="0"/>
      <p:bldP spid="110607" grpId="0"/>
      <p:bldP spid="110608" grpId="0"/>
      <p:bldP spid="11060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3" name="Picture 3" descr="1971-800-perez-gald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404813"/>
            <a:ext cx="2016125" cy="3270250"/>
          </a:xfrm>
          <a:prstGeom prst="rect">
            <a:avLst/>
          </a:prstGeom>
          <a:noFill/>
        </p:spPr>
      </p:pic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3635375" y="260350"/>
            <a:ext cx="4176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FF6600"/>
                </a:solidFill>
              </a:rPr>
              <a:t>3ª etapa</a:t>
            </a: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635375" y="692150"/>
            <a:ext cx="51117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>
                <a:solidFill>
                  <a:srgbClr val="0066FF"/>
                </a:solidFill>
              </a:rPr>
              <a:t>Personajes </a:t>
            </a:r>
            <a:r>
              <a:rPr lang="es-ES" b="1">
                <a:solidFill>
                  <a:srgbClr val="0066FF"/>
                </a:solidFill>
              </a:rPr>
              <a:t>más espirituales y enigmáticos</a:t>
            </a:r>
            <a:r>
              <a:rPr lang="es-ES">
                <a:solidFill>
                  <a:srgbClr val="0066FF"/>
                </a:solidFill>
              </a:rPr>
              <a:t>.</a:t>
            </a:r>
            <a:r>
              <a:rPr lang="es-ES"/>
              <a:t> Caracterizados por la </a:t>
            </a:r>
            <a:r>
              <a:rPr lang="es-ES" b="1"/>
              <a:t>generosidad y abnegación/ingratitud y egoísmo</a:t>
            </a:r>
            <a:r>
              <a:rPr lang="es-ES"/>
              <a:t> de los otros.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3635375" y="1844675"/>
            <a:ext cx="21605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i="1">
                <a:solidFill>
                  <a:srgbClr val="FF6600"/>
                </a:solidFill>
              </a:rPr>
              <a:t>Misericordia</a:t>
            </a:r>
            <a:r>
              <a:rPr lang="es-ES" i="1"/>
              <a:t> (1897)</a:t>
            </a: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6156325" y="1844675"/>
            <a:ext cx="25923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Protagonista mendiga, bondadosa, solidaria/ ama egoísta. </a:t>
            </a:r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3635375" y="2852738"/>
            <a:ext cx="51133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En esta época, presenta </a:t>
            </a:r>
            <a:r>
              <a:rPr lang="es-ES" b="1">
                <a:solidFill>
                  <a:srgbClr val="0099FF"/>
                </a:solidFill>
              </a:rPr>
              <a:t>personajes modélicos</a:t>
            </a:r>
            <a:r>
              <a:rPr lang="es-ES"/>
              <a:t>, generosos y compasivos en un mundo frívolo y codicioso.</a:t>
            </a: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611188" y="3933825"/>
            <a:ext cx="82089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i="1">
                <a:solidFill>
                  <a:srgbClr val="FF6600"/>
                </a:solidFill>
              </a:rPr>
              <a:t>Episodios Nacionales</a:t>
            </a:r>
            <a:r>
              <a:rPr lang="es-ES" i="1"/>
              <a:t>, </a:t>
            </a:r>
            <a:r>
              <a:rPr lang="es-ES"/>
              <a:t>cuadro histórico español </a:t>
            </a:r>
            <a:r>
              <a:rPr lang="es-ES">
                <a:solidFill>
                  <a:srgbClr val="CC0099"/>
                </a:solidFill>
              </a:rPr>
              <a:t>entre1805 y 1876.</a:t>
            </a:r>
            <a:r>
              <a:rPr lang="es-ES"/>
              <a:t> </a:t>
            </a:r>
          </a:p>
          <a:p>
            <a:pPr>
              <a:spcBef>
                <a:spcPct val="50000"/>
              </a:spcBef>
            </a:pPr>
            <a:r>
              <a:rPr lang="es-ES" b="1" i="1">
                <a:solidFill>
                  <a:srgbClr val="FF6600"/>
                </a:solidFill>
              </a:rPr>
              <a:t>Trafalgar</a:t>
            </a:r>
            <a:r>
              <a:rPr lang="es-ES" i="1"/>
              <a:t>           </a:t>
            </a:r>
            <a:r>
              <a:rPr lang="es-ES"/>
              <a:t>Intento por mostrar las dos Españas irreconciliables.  </a:t>
            </a:r>
          </a:p>
        </p:txBody>
      </p:sp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971550" y="4868863"/>
            <a:ext cx="7632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0099"/>
                </a:solidFill>
              </a:rPr>
              <a:t>Madrid: </a:t>
            </a:r>
            <a:r>
              <a:rPr lang="es-ES"/>
              <a:t>escenario de sus novelas, a veces como personaje colectivo</a:t>
            </a: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539750" y="5373688"/>
            <a:ext cx="842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FF3399"/>
                </a:solidFill>
              </a:rPr>
              <a:t>Innovaciones narrativas</a:t>
            </a:r>
            <a:r>
              <a:rPr lang="es-ES"/>
              <a:t>: ausencia de narrador, </a:t>
            </a:r>
            <a:r>
              <a:rPr lang="es-ES" b="1"/>
              <a:t>elem. simbólicos y mágicos.</a:t>
            </a:r>
          </a:p>
        </p:txBody>
      </p:sp>
      <p:sp>
        <p:nvSpPr>
          <p:cNvPr id="112652" name="Line 12"/>
          <p:cNvSpPr>
            <a:spLocks noChangeShapeType="1"/>
          </p:cNvSpPr>
          <p:nvPr/>
        </p:nvSpPr>
        <p:spPr bwMode="auto">
          <a:xfrm>
            <a:off x="1908175" y="4581525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1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4" grpId="0"/>
      <p:bldP spid="112645" grpId="0"/>
      <p:bldP spid="112646" grpId="0"/>
      <p:bldP spid="112647" grpId="0"/>
      <p:bldP spid="112648" grpId="0"/>
      <p:bldP spid="112649" grpId="0"/>
      <p:bldP spid="112650" grpId="0"/>
      <p:bldP spid="112651" grpId="0"/>
      <p:bldP spid="11265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900113" y="476250"/>
            <a:ext cx="2303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99FF"/>
                </a:solidFill>
              </a:rPr>
              <a:t>NATURALISMO</a:t>
            </a:r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755650" y="476250"/>
            <a:ext cx="2232025" cy="4318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684213" y="1052513"/>
            <a:ext cx="7775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Nace en </a:t>
            </a:r>
            <a:r>
              <a:rPr lang="es-ES" b="1"/>
              <a:t>Francia</a:t>
            </a:r>
            <a:r>
              <a:rPr lang="es-ES"/>
              <a:t> hacia </a:t>
            </a:r>
            <a:r>
              <a:rPr lang="es-ES" b="1">
                <a:solidFill>
                  <a:srgbClr val="FF0000"/>
                </a:solidFill>
              </a:rPr>
              <a:t>1870</a:t>
            </a:r>
            <a:r>
              <a:rPr lang="es-ES">
                <a:solidFill>
                  <a:srgbClr val="FF0000"/>
                </a:solidFill>
              </a:rPr>
              <a:t> </a:t>
            </a:r>
            <a:r>
              <a:rPr lang="es-ES"/>
              <a:t>    la novela debe funcionar como un </a:t>
            </a:r>
            <a:r>
              <a:rPr lang="es-ES" b="1">
                <a:solidFill>
                  <a:srgbClr val="CC0099"/>
                </a:solidFill>
              </a:rPr>
              <a:t>laboratorio experimental de la conducta</a:t>
            </a:r>
            <a:r>
              <a:rPr lang="es-ES">
                <a:solidFill>
                  <a:srgbClr val="CC0099"/>
                </a:solidFill>
              </a:rPr>
              <a:t> </a:t>
            </a:r>
            <a:r>
              <a:rPr lang="es-ES" b="1">
                <a:solidFill>
                  <a:srgbClr val="CC0099"/>
                </a:solidFill>
              </a:rPr>
              <a:t>humana. ZOLA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611188" y="2205038"/>
            <a:ext cx="82089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/>
              <a:t>Los </a:t>
            </a:r>
            <a:r>
              <a:rPr lang="es-ES" sz="2400" b="1">
                <a:solidFill>
                  <a:srgbClr val="FF6600"/>
                </a:solidFill>
              </a:rPr>
              <a:t>personajes están condicionados</a:t>
            </a:r>
            <a:r>
              <a:rPr lang="es-ES" sz="2400">
                <a:solidFill>
                  <a:srgbClr val="FF6600"/>
                </a:solidFill>
              </a:rPr>
              <a:t> </a:t>
            </a:r>
            <a:r>
              <a:rPr lang="es-ES" sz="2400" b="1">
                <a:solidFill>
                  <a:srgbClr val="FF6600"/>
                </a:solidFill>
              </a:rPr>
              <a:t>por el medio</a:t>
            </a:r>
            <a:r>
              <a:rPr lang="es-ES" sz="2400"/>
              <a:t> natural y social, generalmente sórdido y degradado.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684213" y="3500438"/>
            <a:ext cx="4895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Influencia del </a:t>
            </a:r>
            <a:r>
              <a:rPr lang="es-ES" b="1">
                <a:solidFill>
                  <a:srgbClr val="0099FF"/>
                </a:solidFill>
              </a:rPr>
              <a:t>Naturalismo</a:t>
            </a:r>
            <a:r>
              <a:rPr lang="es-ES"/>
              <a:t> en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900113" y="4221163"/>
            <a:ext cx="2808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0099"/>
                </a:solidFill>
              </a:rPr>
              <a:t>Leopoldo Alas Clarín</a:t>
            </a:r>
          </a:p>
        </p:txBody>
      </p:sp>
      <p:sp>
        <p:nvSpPr>
          <p:cNvPr id="111626" name="Text Box 10"/>
          <p:cNvSpPr txBox="1">
            <a:spLocks noChangeArrowheads="1"/>
          </p:cNvSpPr>
          <p:nvPr/>
        </p:nvSpPr>
        <p:spPr bwMode="auto">
          <a:xfrm>
            <a:off x="4500563" y="4221163"/>
            <a:ext cx="3024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0099"/>
                </a:solidFill>
              </a:rPr>
              <a:t>Emilia Pardo Bazán</a:t>
            </a:r>
          </a:p>
        </p:txBody>
      </p:sp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2339975" y="4868863"/>
            <a:ext cx="338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0099"/>
                </a:solidFill>
              </a:rPr>
              <a:t>Vicente Blasco Ibáñez</a:t>
            </a:r>
          </a:p>
        </p:txBody>
      </p:sp>
      <p:sp>
        <p:nvSpPr>
          <p:cNvPr id="111628" name="Line 12"/>
          <p:cNvSpPr>
            <a:spLocks noChangeShapeType="1"/>
          </p:cNvSpPr>
          <p:nvPr/>
        </p:nvSpPr>
        <p:spPr bwMode="auto">
          <a:xfrm flipH="1">
            <a:off x="3203575" y="3860800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1629" name="Line 13"/>
          <p:cNvSpPr>
            <a:spLocks noChangeShapeType="1"/>
          </p:cNvSpPr>
          <p:nvPr/>
        </p:nvSpPr>
        <p:spPr bwMode="auto">
          <a:xfrm>
            <a:off x="3419475" y="3860800"/>
            <a:ext cx="8636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1630" name="Line 14"/>
          <p:cNvSpPr>
            <a:spLocks noChangeShapeType="1"/>
          </p:cNvSpPr>
          <p:nvPr/>
        </p:nvSpPr>
        <p:spPr bwMode="auto">
          <a:xfrm>
            <a:off x="3419475" y="3860800"/>
            <a:ext cx="4318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1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1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1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/>
      <p:bldP spid="111621" grpId="0" animBg="1"/>
      <p:bldP spid="111622" grpId="0"/>
      <p:bldP spid="111624" grpId="0"/>
      <p:bldP spid="111625" grpId="0"/>
      <p:bldP spid="111626" grpId="0"/>
      <p:bldP spid="111627" grpId="0"/>
      <p:bldP spid="111628" grpId="0" animBg="1"/>
      <p:bldP spid="111629" grpId="0" animBg="1"/>
      <p:bldP spid="11163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3132138" y="476250"/>
            <a:ext cx="381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2400" b="1">
                <a:solidFill>
                  <a:srgbClr val="0099FF"/>
                </a:solidFill>
              </a:rPr>
              <a:t>Leopoldo Alas “Clarín”</a:t>
            </a:r>
          </a:p>
        </p:txBody>
      </p:sp>
      <p:pic>
        <p:nvPicPr>
          <p:cNvPr id="106505" name="Picture 9" descr="LEOPOLDO%20ALAS%20CLAR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404813"/>
            <a:ext cx="2390775" cy="2519362"/>
          </a:xfrm>
          <a:prstGeom prst="rect">
            <a:avLst/>
          </a:prstGeom>
          <a:noFill/>
        </p:spPr>
      </p:pic>
      <p:sp>
        <p:nvSpPr>
          <p:cNvPr id="106506" name="Text Box 10"/>
          <p:cNvSpPr txBox="1">
            <a:spLocks noChangeArrowheads="1"/>
          </p:cNvSpPr>
          <p:nvPr/>
        </p:nvSpPr>
        <p:spPr bwMode="auto">
          <a:xfrm>
            <a:off x="5364163" y="981075"/>
            <a:ext cx="2341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Oviedo</a:t>
            </a:r>
            <a:r>
              <a:rPr lang="es-ES"/>
              <a:t> (1852-1901)</a:t>
            </a:r>
          </a:p>
        </p:txBody>
      </p:sp>
      <p:sp>
        <p:nvSpPr>
          <p:cNvPr id="106507" name="Text Box 11"/>
          <p:cNvSpPr txBox="1">
            <a:spLocks noChangeArrowheads="1"/>
          </p:cNvSpPr>
          <p:nvPr/>
        </p:nvSpPr>
        <p:spPr bwMode="auto">
          <a:xfrm>
            <a:off x="3132138" y="1341438"/>
            <a:ext cx="4392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Profesor Universidad Derecho (Oviedo)</a:t>
            </a:r>
          </a:p>
        </p:txBody>
      </p:sp>
      <p:sp>
        <p:nvSpPr>
          <p:cNvPr id="106508" name="Text Box 12"/>
          <p:cNvSpPr txBox="1">
            <a:spLocks noChangeArrowheads="1"/>
          </p:cNvSpPr>
          <p:nvPr/>
        </p:nvSpPr>
        <p:spPr bwMode="auto">
          <a:xfrm>
            <a:off x="3708400" y="2060575"/>
            <a:ext cx="1728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i="1">
                <a:solidFill>
                  <a:srgbClr val="FF6600"/>
                </a:solidFill>
              </a:rPr>
              <a:t>La Regenta</a:t>
            </a:r>
          </a:p>
        </p:txBody>
      </p:sp>
      <p:sp>
        <p:nvSpPr>
          <p:cNvPr id="106509" name="Text Box 13"/>
          <p:cNvSpPr txBox="1">
            <a:spLocks noChangeArrowheads="1"/>
          </p:cNvSpPr>
          <p:nvPr/>
        </p:nvSpPr>
        <p:spPr bwMode="auto">
          <a:xfrm>
            <a:off x="5651500" y="2060575"/>
            <a:ext cx="32400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Ana Ozores/ Fermín de Pas/ Don Víctor/Álvaro Mesia</a:t>
            </a:r>
          </a:p>
        </p:txBody>
      </p:sp>
      <p:sp>
        <p:nvSpPr>
          <p:cNvPr id="106510" name="Text Box 14"/>
          <p:cNvSpPr txBox="1">
            <a:spLocks noChangeArrowheads="1"/>
          </p:cNvSpPr>
          <p:nvPr/>
        </p:nvSpPr>
        <p:spPr bwMode="auto">
          <a:xfrm>
            <a:off x="1116013" y="3068638"/>
            <a:ext cx="7200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La ciudad, </a:t>
            </a:r>
            <a:r>
              <a:rPr lang="es-ES" b="1"/>
              <a:t>Vetusta</a:t>
            </a:r>
            <a:r>
              <a:rPr lang="es-ES"/>
              <a:t>, importante papel como personaje colectivo.</a:t>
            </a:r>
          </a:p>
        </p:txBody>
      </p:sp>
      <p:sp>
        <p:nvSpPr>
          <p:cNvPr id="106511" name="Text Box 15"/>
          <p:cNvSpPr txBox="1">
            <a:spLocks noChangeArrowheads="1"/>
          </p:cNvSpPr>
          <p:nvPr/>
        </p:nvSpPr>
        <p:spPr bwMode="auto">
          <a:xfrm>
            <a:off x="430213" y="5300663"/>
            <a:ext cx="8713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99FF33"/>
                </a:solidFill>
              </a:rPr>
              <a:t>Estilo</a:t>
            </a:r>
            <a:r>
              <a:rPr lang="es-ES">
                <a:solidFill>
                  <a:srgbClr val="B2DDEC"/>
                </a:solidFill>
              </a:rPr>
              <a:t>:</a:t>
            </a:r>
            <a:r>
              <a:rPr lang="es-ES"/>
              <a:t> </a:t>
            </a:r>
            <a:r>
              <a:rPr lang="es-ES" b="1"/>
              <a:t>elegancia</a:t>
            </a:r>
            <a:r>
              <a:rPr lang="es-ES"/>
              <a:t>, gran imaginación. Dominio </a:t>
            </a:r>
            <a:r>
              <a:rPr lang="es-ES" b="1">
                <a:solidFill>
                  <a:srgbClr val="FF0000"/>
                </a:solidFill>
              </a:rPr>
              <a:t>registros</a:t>
            </a:r>
            <a:r>
              <a:rPr lang="es-ES">
                <a:solidFill>
                  <a:srgbClr val="FF0000"/>
                </a:solidFill>
              </a:rPr>
              <a:t> y  </a:t>
            </a:r>
            <a:r>
              <a:rPr lang="es-ES" b="1">
                <a:solidFill>
                  <a:srgbClr val="FF0000"/>
                </a:solidFill>
              </a:rPr>
              <a:t>técnica narrativa</a:t>
            </a:r>
            <a:r>
              <a:rPr lang="es-ES">
                <a:solidFill>
                  <a:srgbClr val="FF0000"/>
                </a:solidFill>
              </a:rPr>
              <a:t>,</a:t>
            </a:r>
            <a:r>
              <a:rPr lang="es-ES"/>
              <a:t> descriptiva, </a:t>
            </a:r>
            <a:r>
              <a:rPr lang="es-ES" b="1">
                <a:solidFill>
                  <a:srgbClr val="FF0000"/>
                </a:solidFill>
              </a:rPr>
              <a:t>complejidad psicológica personajes</a:t>
            </a:r>
            <a:r>
              <a:rPr lang="es-ES">
                <a:solidFill>
                  <a:srgbClr val="FF0000"/>
                </a:solidFill>
              </a:rPr>
              <a:t>, </a:t>
            </a:r>
            <a:r>
              <a:rPr lang="es-ES" b="1">
                <a:solidFill>
                  <a:srgbClr val="FF0000"/>
                </a:solidFill>
              </a:rPr>
              <a:t>crítica sociedad provinciana</a:t>
            </a:r>
            <a:r>
              <a:rPr lang="es-ES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06512" name="Text Box 16"/>
          <p:cNvSpPr txBox="1">
            <a:spLocks noChangeArrowheads="1"/>
          </p:cNvSpPr>
          <p:nvPr/>
        </p:nvSpPr>
        <p:spPr bwMode="auto">
          <a:xfrm>
            <a:off x="3708400" y="2708275"/>
            <a:ext cx="349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0099"/>
                </a:solidFill>
              </a:rPr>
              <a:t>Anticlericalismo</a:t>
            </a:r>
            <a:r>
              <a:rPr lang="es-ES"/>
              <a:t> </a:t>
            </a:r>
          </a:p>
        </p:txBody>
      </p:sp>
      <p:sp>
        <p:nvSpPr>
          <p:cNvPr id="106513" name="Text Box 17"/>
          <p:cNvSpPr txBox="1">
            <a:spLocks noChangeArrowheads="1"/>
          </p:cNvSpPr>
          <p:nvPr/>
        </p:nvSpPr>
        <p:spPr bwMode="auto">
          <a:xfrm>
            <a:off x="3924300" y="3500438"/>
            <a:ext cx="4679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temperamento de </a:t>
            </a:r>
            <a:r>
              <a:rPr lang="es-ES" b="1">
                <a:solidFill>
                  <a:srgbClr val="0099FF"/>
                </a:solidFill>
              </a:rPr>
              <a:t>Ana</a:t>
            </a:r>
            <a:r>
              <a:rPr lang="es-ES"/>
              <a:t> es reflejo de una infancia sin amor ni afecto.</a:t>
            </a:r>
          </a:p>
        </p:txBody>
      </p:sp>
      <p:sp>
        <p:nvSpPr>
          <p:cNvPr id="106514" name="Text Box 18"/>
          <p:cNvSpPr txBox="1">
            <a:spLocks noChangeArrowheads="1"/>
          </p:cNvSpPr>
          <p:nvPr/>
        </p:nvSpPr>
        <p:spPr bwMode="auto">
          <a:xfrm>
            <a:off x="3095625" y="4292600"/>
            <a:ext cx="6048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99FF"/>
                </a:solidFill>
              </a:rPr>
              <a:t>Fermín de Pas</a:t>
            </a:r>
            <a:r>
              <a:rPr lang="es-ES"/>
              <a:t> es el resultado de la ambición materna.</a:t>
            </a:r>
          </a:p>
        </p:txBody>
      </p:sp>
      <p:sp>
        <p:nvSpPr>
          <p:cNvPr id="106515" name="Text Box 19"/>
          <p:cNvSpPr txBox="1">
            <a:spLocks noChangeArrowheads="1"/>
          </p:cNvSpPr>
          <p:nvPr/>
        </p:nvSpPr>
        <p:spPr bwMode="auto">
          <a:xfrm>
            <a:off x="2014538" y="4797425"/>
            <a:ext cx="7129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Un sinfín de </a:t>
            </a:r>
            <a:r>
              <a:rPr lang="es-ES" b="1">
                <a:solidFill>
                  <a:srgbClr val="0099FF"/>
                </a:solidFill>
              </a:rPr>
              <a:t>personajes impulsados</a:t>
            </a:r>
            <a:r>
              <a:rPr lang="es-ES"/>
              <a:t> por bajas pasiones y egoísmo</a:t>
            </a:r>
          </a:p>
        </p:txBody>
      </p:sp>
      <p:pic>
        <p:nvPicPr>
          <p:cNvPr id="106517" name="Picture 21" descr="1724621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67625" y="404813"/>
            <a:ext cx="1076325" cy="1428750"/>
          </a:xfrm>
          <a:prstGeom prst="rect">
            <a:avLst/>
          </a:prstGeom>
          <a:noFill/>
        </p:spPr>
      </p:pic>
      <p:sp>
        <p:nvSpPr>
          <p:cNvPr id="106522" name="Text Box 26"/>
          <p:cNvSpPr txBox="1">
            <a:spLocks noChangeArrowheads="1"/>
          </p:cNvSpPr>
          <p:nvPr/>
        </p:nvSpPr>
        <p:spPr bwMode="auto">
          <a:xfrm>
            <a:off x="539750" y="3573463"/>
            <a:ext cx="172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FF6600"/>
                </a:solidFill>
              </a:rPr>
              <a:t>Naturalismo</a:t>
            </a:r>
          </a:p>
        </p:txBody>
      </p:sp>
      <p:sp>
        <p:nvSpPr>
          <p:cNvPr id="106523" name="Line 27"/>
          <p:cNvSpPr>
            <a:spLocks noChangeShapeType="1"/>
          </p:cNvSpPr>
          <p:nvPr/>
        </p:nvSpPr>
        <p:spPr bwMode="auto">
          <a:xfrm flipV="1">
            <a:off x="1979613" y="3789363"/>
            <a:ext cx="17287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06524" name="Line 28"/>
          <p:cNvSpPr>
            <a:spLocks noChangeShapeType="1"/>
          </p:cNvSpPr>
          <p:nvPr/>
        </p:nvSpPr>
        <p:spPr bwMode="auto">
          <a:xfrm>
            <a:off x="1979613" y="4005263"/>
            <a:ext cx="9350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06525" name="Line 29"/>
          <p:cNvSpPr>
            <a:spLocks noChangeShapeType="1"/>
          </p:cNvSpPr>
          <p:nvPr/>
        </p:nvSpPr>
        <p:spPr bwMode="auto">
          <a:xfrm>
            <a:off x="1979613" y="4005263"/>
            <a:ext cx="503237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6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0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06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06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106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106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6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6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06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2000"/>
                                        <p:tgtEl>
                                          <p:spTgt spid="106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6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2" dur="2000"/>
                                        <p:tgtEl>
                                          <p:spTgt spid="106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06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/>
      <p:bldP spid="106506" grpId="0"/>
      <p:bldP spid="106507" grpId="0"/>
      <p:bldP spid="106508" grpId="0"/>
      <p:bldP spid="106509" grpId="0"/>
      <p:bldP spid="106510" grpId="0"/>
      <p:bldP spid="106511" grpId="0"/>
      <p:bldP spid="106512" grpId="0"/>
      <p:bldP spid="106513" grpId="0"/>
      <p:bldP spid="106514" grpId="0"/>
      <p:bldP spid="106515" grpId="0"/>
      <p:bldP spid="106522" grpId="0"/>
      <p:bldP spid="106523" grpId="0" animBg="1"/>
      <p:bldP spid="106524" grpId="0" animBg="1"/>
      <p:bldP spid="10652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755650" y="549275"/>
            <a:ext cx="309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>
                <a:solidFill>
                  <a:srgbClr val="66CCFF"/>
                </a:solidFill>
              </a:rPr>
              <a:t>Emilia Pardo Bazán</a:t>
            </a:r>
          </a:p>
        </p:txBody>
      </p:sp>
      <p:pic>
        <p:nvPicPr>
          <p:cNvPr id="113670" name="Picture 6" descr="lamina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196975"/>
            <a:ext cx="1381125" cy="2314575"/>
          </a:xfrm>
          <a:prstGeom prst="rect">
            <a:avLst/>
          </a:prstGeom>
          <a:noFill/>
        </p:spPr>
      </p:pic>
      <p:pic>
        <p:nvPicPr>
          <p:cNvPr id="113672" name="Picture 8" descr="delr_caratula_dv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549275"/>
            <a:ext cx="2160587" cy="3324225"/>
          </a:xfrm>
          <a:prstGeom prst="rect">
            <a:avLst/>
          </a:prstGeom>
          <a:noFill/>
        </p:spPr>
      </p:pic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2916238" y="1268413"/>
            <a:ext cx="2519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Gallega (1851-1921)</a:t>
            </a: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2627313" y="2205038"/>
            <a:ext cx="33131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Introdujo en España el </a:t>
            </a:r>
            <a:r>
              <a:rPr lang="es-ES" b="1">
                <a:solidFill>
                  <a:srgbClr val="CC0099"/>
                </a:solidFill>
              </a:rPr>
              <a:t>Naturalismo</a:t>
            </a:r>
            <a:r>
              <a:rPr lang="es-ES"/>
              <a:t>. Adaptó a su filosofía.</a:t>
            </a:r>
          </a:p>
        </p:txBody>
      </p:sp>
      <p:sp>
        <p:nvSpPr>
          <p:cNvPr id="113675" name="Text Box 11"/>
          <p:cNvSpPr txBox="1">
            <a:spLocks noChangeArrowheads="1"/>
          </p:cNvSpPr>
          <p:nvPr/>
        </p:nvSpPr>
        <p:spPr bwMode="auto">
          <a:xfrm>
            <a:off x="250825" y="3716338"/>
            <a:ext cx="5473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i="1">
                <a:solidFill>
                  <a:srgbClr val="FF6600"/>
                </a:solidFill>
              </a:rPr>
              <a:t>Pazos de Ulloa</a:t>
            </a:r>
            <a:r>
              <a:rPr lang="es-ES"/>
              <a:t> y </a:t>
            </a:r>
            <a:r>
              <a:rPr lang="es-ES" b="1" i="1">
                <a:solidFill>
                  <a:srgbClr val="FF6600"/>
                </a:solidFill>
              </a:rPr>
              <a:t>La madre naturaleza</a:t>
            </a:r>
            <a:r>
              <a:rPr lang="es-ES" b="1" i="1"/>
              <a:t> </a:t>
            </a:r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5219700" y="4076700"/>
            <a:ext cx="34559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chemeClr val="hlink"/>
                </a:solidFill>
              </a:rPr>
              <a:t>Ambiente rural gallego</a:t>
            </a:r>
            <a:r>
              <a:rPr lang="es-ES">
                <a:solidFill>
                  <a:schemeClr val="hlink"/>
                </a:solidFill>
              </a:rPr>
              <a:t>,</a:t>
            </a:r>
            <a:r>
              <a:rPr lang="es-ES"/>
              <a:t> con personajes brutales, degradados y de bajos instintos</a:t>
            </a:r>
          </a:p>
        </p:txBody>
      </p:sp>
      <p:sp>
        <p:nvSpPr>
          <p:cNvPr id="113677" name="Text Box 13"/>
          <p:cNvSpPr txBox="1">
            <a:spLocks noChangeArrowheads="1"/>
          </p:cNvSpPr>
          <p:nvPr/>
        </p:nvSpPr>
        <p:spPr bwMode="auto">
          <a:xfrm>
            <a:off x="900113" y="4724400"/>
            <a:ext cx="2952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Argumentos sencillos</a:t>
            </a:r>
            <a:r>
              <a:rPr lang="es-ES"/>
              <a:t>, estructura tradicional. </a:t>
            </a:r>
            <a:r>
              <a:rPr lang="es-ES" b="1">
                <a:solidFill>
                  <a:schemeClr val="hlink"/>
                </a:solidFill>
              </a:rPr>
              <a:t>Descripciones de paisajes y personajes</a:t>
            </a:r>
            <a:r>
              <a:rPr lang="es-ES"/>
              <a:t>.</a:t>
            </a:r>
          </a:p>
        </p:txBody>
      </p:sp>
      <p:sp>
        <p:nvSpPr>
          <p:cNvPr id="113678" name="Text Box 14"/>
          <p:cNvSpPr txBox="1">
            <a:spLocks noChangeArrowheads="1"/>
          </p:cNvSpPr>
          <p:nvPr/>
        </p:nvSpPr>
        <p:spPr bwMode="auto">
          <a:xfrm>
            <a:off x="3995738" y="5589588"/>
            <a:ext cx="4968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chemeClr val="hlink"/>
                </a:solidFill>
              </a:rPr>
              <a:t>Estilo dinámico</a:t>
            </a:r>
            <a:r>
              <a:rPr lang="es-ES"/>
              <a:t>, gran capacidad evocadora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1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/>
      <p:bldP spid="113673" grpId="0"/>
      <p:bldP spid="113674" grpId="0"/>
      <p:bldP spid="113675" grpId="0"/>
      <p:bldP spid="113676" grpId="0"/>
      <p:bldP spid="113677" grpId="0"/>
      <p:bldP spid="1136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95288" y="476250"/>
            <a:ext cx="7304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>
                <a:solidFill>
                  <a:srgbClr val="0099FF"/>
                </a:solidFill>
              </a:rPr>
              <a:t>2. Cambios culturales y sociales que propician el Realismo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827088" y="1916113"/>
            <a:ext cx="6954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1. </a:t>
            </a:r>
            <a:r>
              <a:rPr lang="es-ES" sz="2000" b="1">
                <a:solidFill>
                  <a:srgbClr val="FF0000"/>
                </a:solidFill>
              </a:rPr>
              <a:t>Consolidación de la burguesía como clase dominante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3563938" y="23495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692275" y="3068638"/>
            <a:ext cx="348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cada vez más </a:t>
            </a:r>
            <a:r>
              <a:rPr lang="es-ES" sz="2000" b="1"/>
              <a:t>conservadora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27088" y="3716338"/>
            <a:ext cx="4327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2. </a:t>
            </a:r>
            <a:r>
              <a:rPr lang="es-ES" sz="2000" b="1">
                <a:solidFill>
                  <a:srgbClr val="FF0000"/>
                </a:solidFill>
              </a:rPr>
              <a:t>Progreso industrial y comercial</a:t>
            </a:r>
            <a:r>
              <a:rPr lang="es-ES" sz="2000"/>
              <a:t>: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68313" y="4581525"/>
            <a:ext cx="90725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(Descubrimiento </a:t>
            </a:r>
            <a:r>
              <a:rPr lang="es-ES" sz="2000" b="1"/>
              <a:t>máquina de vapor, máquinas textiles, aparición ferrocarril,  teléfono, telégrafo, daguerrotipo-foto-</a:t>
            </a:r>
            <a:r>
              <a:rPr lang="es-ES" sz="2000"/>
              <a:t>, etc.)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468313" y="5516563"/>
            <a:ext cx="86756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Intensificación </a:t>
            </a:r>
            <a:r>
              <a:rPr lang="es-ES" sz="2000" b="1">
                <a:solidFill>
                  <a:srgbClr val="99FF33"/>
                </a:solidFill>
              </a:rPr>
              <a:t>relaciones comerciales</a:t>
            </a:r>
            <a:r>
              <a:rPr lang="es-ES" sz="2000"/>
              <a:t> por nuevos medios de </a:t>
            </a:r>
          </a:p>
          <a:p>
            <a:pPr eaLnBrk="0" hangingPunct="0"/>
            <a:r>
              <a:rPr lang="es-ES" sz="2000"/>
              <a:t>transporte y la revolución industrial.</a:t>
            </a:r>
          </a:p>
        </p:txBody>
      </p:sp>
      <p:pic>
        <p:nvPicPr>
          <p:cNvPr id="4108" name="Picture 12" descr="ferrocarri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2349500"/>
            <a:ext cx="2365375" cy="2133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/>
      <p:bldP spid="4102" grpId="0" animBg="1"/>
      <p:bldP spid="4103" grpId="0"/>
      <p:bldP spid="4104" grpId="0"/>
      <p:bldP spid="4105" grpId="0"/>
      <p:bldP spid="4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9750" y="765175"/>
            <a:ext cx="860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b="1">
                <a:solidFill>
                  <a:srgbClr val="FF0000"/>
                </a:solidFill>
              </a:rPr>
              <a:t>3. Crecimiento demográfico</a:t>
            </a:r>
            <a:r>
              <a:rPr lang="es-ES" sz="2000"/>
              <a:t>, especialmente en las grandes ciudades: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476375" y="1844675"/>
            <a:ext cx="31448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sz="2000"/>
              <a:t>(París, Londres, San Petersburgo, Moscú, Madrid, Barcelona...)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68313" y="3059113"/>
            <a:ext cx="4859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 b="1">
                <a:solidFill>
                  <a:srgbClr val="FF0000"/>
                </a:solidFill>
              </a:rPr>
              <a:t>4</a:t>
            </a:r>
            <a:r>
              <a:rPr lang="es-ES" sz="2000" b="1">
                <a:solidFill>
                  <a:srgbClr val="FF0000"/>
                </a:solidFill>
              </a:rPr>
              <a:t>. Aparición del proletariado urbano: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916238" y="3716338"/>
            <a:ext cx="4359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obligado a trabajar </a:t>
            </a:r>
            <a:r>
              <a:rPr lang="es-ES" sz="2000" b="1"/>
              <a:t>18 horas diarias</a:t>
            </a:r>
            <a:r>
              <a:rPr lang="es-ES" sz="2000"/>
              <a:t>;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916238" y="4278313"/>
            <a:ext cx="6080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/>
              <a:t> </a:t>
            </a:r>
            <a:r>
              <a:rPr lang="es-ES" sz="2000"/>
              <a:t>niños de  cinco años son explotados en fábricas...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700338" y="4964113"/>
            <a:ext cx="3916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    </a:t>
            </a:r>
            <a:r>
              <a:rPr lang="es-ES" sz="2000">
                <a:solidFill>
                  <a:srgbClr val="CC0099"/>
                </a:solidFill>
              </a:rPr>
              <a:t>La masa obrera se organiza</a:t>
            </a:r>
            <a:r>
              <a:rPr lang="es-ES" sz="200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27088" y="5573713"/>
            <a:ext cx="793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>
                <a:solidFill>
                  <a:schemeClr val="hlink"/>
                </a:solidFill>
              </a:rPr>
              <a:t>1864</a:t>
            </a:r>
            <a:r>
              <a:rPr lang="ca-ES" sz="2000"/>
              <a:t> se crea la </a:t>
            </a:r>
            <a:r>
              <a:rPr lang="ca-ES" sz="2000" b="1">
                <a:solidFill>
                  <a:srgbClr val="FF9933"/>
                </a:solidFill>
              </a:rPr>
              <a:t>Asociación Internacional de los trabajadores.</a:t>
            </a:r>
          </a:p>
        </p:txBody>
      </p:sp>
      <p:pic>
        <p:nvPicPr>
          <p:cNvPr id="5130" name="Picture 10" descr="postales%20san%20petesbur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888" y="1844675"/>
            <a:ext cx="2447925" cy="18002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5124" grpId="0"/>
      <p:bldP spid="5125" grpId="0"/>
      <p:bldP spid="5126" grpId="0"/>
      <p:bldP spid="5127" grpId="0"/>
      <p:bldP spid="51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74725" y="92551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es-ES" sz="200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050925" y="696913"/>
            <a:ext cx="703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>
                <a:solidFill>
                  <a:srgbClr val="FF0000"/>
                </a:solidFill>
              </a:rPr>
              <a:t>2.5. La filosofía positivista de Augusto Comte</a:t>
            </a:r>
            <a:r>
              <a:rPr lang="es-ES" sz="2000"/>
              <a:t> (1789-1857</a:t>
            </a:r>
            <a:endParaRPr lang="es-ES" sz="2000" b="1">
              <a:solidFill>
                <a:srgbClr val="FF0000"/>
              </a:solidFill>
            </a:endParaRPr>
          </a:p>
          <a:p>
            <a:pPr eaLnBrk="0" hangingPunct="0"/>
            <a:r>
              <a:rPr lang="es-ES" sz="2000"/>
              <a:t> sustituye al idealismo romántico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276600" y="1371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355725" y="2297113"/>
            <a:ext cx="3362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000"/>
              <a:t>Rechazo de la especulación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276600" y="1412875"/>
            <a:ext cx="237490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403350" y="3141663"/>
            <a:ext cx="6048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b="1">
                <a:solidFill>
                  <a:srgbClr val="66CCFF"/>
                </a:solidFill>
              </a:rPr>
              <a:t>El saber se tiene que basar en datos y hechos </a:t>
            </a:r>
          </a:p>
          <a:p>
            <a:pPr eaLnBrk="0" hangingPunct="0"/>
            <a:r>
              <a:rPr lang="es-ES" sz="2000" b="1">
                <a:solidFill>
                  <a:srgbClr val="66CCFF"/>
                </a:solidFill>
              </a:rPr>
              <a:t>positivos (comprobables</a:t>
            </a:r>
            <a:r>
              <a:rPr lang="es-ES" sz="2000">
                <a:solidFill>
                  <a:srgbClr val="66CCFF"/>
                </a:solidFill>
              </a:rPr>
              <a:t>)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127125" y="4583113"/>
            <a:ext cx="6245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>
                <a:solidFill>
                  <a:srgbClr val="FF0000"/>
                </a:solidFill>
              </a:rPr>
              <a:t>2.6. Grandes avances de la ciencia y la sociología.</a:t>
            </a:r>
          </a:p>
        </p:txBody>
      </p:sp>
      <p:pic>
        <p:nvPicPr>
          <p:cNvPr id="6159" name="Picture 15" descr="Com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2349500"/>
            <a:ext cx="1528763" cy="21732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 animBg="1"/>
      <p:bldP spid="6149" grpId="0"/>
      <p:bldP spid="6150" grpId="0" animBg="1"/>
      <p:bldP spid="6151" grpId="0"/>
      <p:bldP spid="61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00113" y="908050"/>
            <a:ext cx="7110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ca-ES" sz="2000"/>
              <a:t> </a:t>
            </a:r>
            <a:r>
              <a:rPr lang="es-ES" sz="2000" b="1">
                <a:solidFill>
                  <a:srgbClr val="FF0000"/>
                </a:solidFill>
              </a:rPr>
              <a:t>La teoría de la evolución de Charles Darwin</a:t>
            </a:r>
            <a:r>
              <a:rPr lang="es-ES" sz="2000"/>
              <a:t> (1809 -1882)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4114800" y="160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00113" y="2276475"/>
            <a:ext cx="767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basada  en las </a:t>
            </a:r>
            <a:r>
              <a:rPr lang="es-ES" sz="2000" b="1">
                <a:solidFill>
                  <a:schemeClr val="hlink"/>
                </a:solidFill>
              </a:rPr>
              <a:t>leyes de la selección natural y de la adaptación </a:t>
            </a:r>
          </a:p>
          <a:p>
            <a:pPr eaLnBrk="0" hangingPunct="0"/>
            <a:r>
              <a:rPr lang="es-ES" sz="2000" b="1">
                <a:solidFill>
                  <a:schemeClr val="hlink"/>
                </a:solidFill>
              </a:rPr>
              <a:t>al medio.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042988" y="3429000"/>
            <a:ext cx="42497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ca-ES" sz="2000"/>
              <a:t> </a:t>
            </a:r>
            <a:r>
              <a:rPr lang="es-ES" sz="2000"/>
              <a:t>Las tesis de </a:t>
            </a:r>
            <a:r>
              <a:rPr lang="es-ES" sz="2000">
                <a:solidFill>
                  <a:srgbClr val="0099FF"/>
                </a:solidFill>
              </a:rPr>
              <a:t>J. Mendel</a:t>
            </a:r>
            <a:r>
              <a:rPr lang="es-ES" sz="2000"/>
              <a:t> (1822-1844) sobre las leyes de la </a:t>
            </a:r>
          </a:p>
          <a:p>
            <a:pPr eaLnBrk="0" hangingPunct="0"/>
            <a:r>
              <a:rPr lang="es-ES" sz="2000"/>
              <a:t>genética y la herencia biológica</a:t>
            </a:r>
          </a:p>
        </p:txBody>
      </p:sp>
      <p:pic>
        <p:nvPicPr>
          <p:cNvPr id="7177" name="Picture 9" descr="darw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2924175"/>
            <a:ext cx="2808288" cy="30257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2" grpId="0" animBg="1"/>
      <p:bldP spid="7173" grpId="0"/>
      <p:bldP spid="71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11188" y="620713"/>
            <a:ext cx="84280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>
                <a:solidFill>
                  <a:srgbClr val="FF0000"/>
                </a:solidFill>
              </a:rPr>
              <a:t>2.7. Difusión de les teorías marxistas  de Marx</a:t>
            </a:r>
            <a:r>
              <a:rPr lang="es-ES" sz="2000"/>
              <a:t> (1818 - 1883) y </a:t>
            </a:r>
            <a:r>
              <a:rPr lang="es-ES" sz="2000" b="1">
                <a:solidFill>
                  <a:srgbClr val="FF0000"/>
                </a:solidFill>
              </a:rPr>
              <a:t>Engels</a:t>
            </a:r>
          </a:p>
          <a:p>
            <a:pPr eaLnBrk="0" hangingPunct="0"/>
            <a:r>
              <a:rPr lang="es-ES" sz="2000"/>
              <a:t>    (1820 - 1895)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11188" y="1844675"/>
            <a:ext cx="7920037" cy="8382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39750" y="1844675"/>
            <a:ext cx="79200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/>
            <a:r>
              <a:rPr lang="ca-ES" sz="2000"/>
              <a:t> </a:t>
            </a:r>
            <a:r>
              <a:rPr lang="es-ES" sz="2000" b="1">
                <a:solidFill>
                  <a:schemeClr val="hlink"/>
                </a:solidFill>
              </a:rPr>
              <a:t>Transformación del mundo mediante la implantación del socialismo y la abolición de la sociedad capitalista y de clases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827088" y="2781300"/>
            <a:ext cx="3260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Consecuencia de todo esto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460625" y="388620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ES" sz="2000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2700338" y="3213100"/>
            <a:ext cx="0" cy="465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755650" y="3716338"/>
            <a:ext cx="38433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La novela pone en marcha técnicas de </a:t>
            </a:r>
            <a:r>
              <a:rPr lang="es-ES" sz="2000" b="1">
                <a:solidFill>
                  <a:srgbClr val="FF9933"/>
                </a:solidFill>
              </a:rPr>
              <a:t>verosimilitud</a:t>
            </a:r>
            <a:r>
              <a:rPr lang="ca-ES" sz="2000"/>
              <a:t>: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68313" y="4724400"/>
            <a:ext cx="49672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b="1">
                <a:solidFill>
                  <a:srgbClr val="0099FF"/>
                </a:solidFill>
              </a:rPr>
              <a:t>Narrador objetivo, externo y omnisciente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11188" y="5445125"/>
            <a:ext cx="7332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/>
              <a:t> </a:t>
            </a:r>
            <a:r>
              <a:rPr lang="es-ES" sz="2000"/>
              <a:t>La </a:t>
            </a:r>
            <a:r>
              <a:rPr lang="es-ES" sz="2000" b="1">
                <a:solidFill>
                  <a:schemeClr val="hlink"/>
                </a:solidFill>
              </a:rPr>
              <a:t>observación y descripción psicológica y de ambientes</a:t>
            </a:r>
            <a:r>
              <a:rPr lang="es-ES" sz="2000"/>
              <a:t> y costumbres de vida colectivas</a:t>
            </a:r>
            <a:r>
              <a:rPr lang="ca-ES" sz="2000"/>
              <a:t>. </a:t>
            </a:r>
          </a:p>
        </p:txBody>
      </p:sp>
      <p:pic>
        <p:nvPicPr>
          <p:cNvPr id="8205" name="Picture 13" descr="marx-eng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3068638"/>
            <a:ext cx="2859087" cy="20970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6" grpId="0" animBg="1"/>
      <p:bldP spid="8197" grpId="0"/>
      <p:bldP spid="8198" grpId="0"/>
      <p:bldP spid="8200" grpId="0" animBg="1"/>
      <p:bldP spid="8201" grpId="0"/>
      <p:bldP spid="8202" grpId="0"/>
      <p:bldP spid="82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822325" y="54451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es-ES" sz="200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822325" y="620713"/>
            <a:ext cx="6962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0099FF"/>
                </a:solidFill>
              </a:rPr>
              <a:t>3. </a:t>
            </a:r>
            <a:r>
              <a:rPr lang="es-ES" sz="2000" b="1">
                <a:solidFill>
                  <a:srgbClr val="0099FF"/>
                </a:solidFill>
              </a:rPr>
              <a:t>FUNCIÓN DE LA NOVELA SEGÚN LOS ESCRITORES</a:t>
            </a:r>
            <a:r>
              <a:rPr lang="ca-ES" sz="2000" b="1">
                <a:solidFill>
                  <a:srgbClr val="0099FF"/>
                </a:solidFill>
              </a:rPr>
              <a:t>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84213" y="2492375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>
                <a:solidFill>
                  <a:srgbClr val="FF9933"/>
                </a:solidFill>
              </a:rPr>
              <a:t>Stendhal</a:t>
            </a:r>
            <a:r>
              <a:rPr lang="es-ES" sz="2000"/>
              <a:t>: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051050" y="2492375"/>
            <a:ext cx="709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i="1"/>
              <a:t>“La novela  es un espejo que se pasea a lo largo del camino”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84213" y="3573463"/>
            <a:ext cx="1128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FF9933"/>
                </a:solidFill>
              </a:rPr>
              <a:t>Balzac</a:t>
            </a:r>
            <a:r>
              <a:rPr lang="ca-ES" sz="2000"/>
              <a:t>: 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700338" y="3644900"/>
            <a:ext cx="3851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i="1"/>
              <a:t>“Yo quiero reflejar mi siglo”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84213" y="4508500"/>
            <a:ext cx="2503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 b="1">
                <a:solidFill>
                  <a:srgbClr val="FF9933"/>
                </a:solidFill>
              </a:rPr>
              <a:t>Fernán</a:t>
            </a:r>
            <a:r>
              <a:rPr lang="es-ES" sz="2000"/>
              <a:t> </a:t>
            </a:r>
            <a:r>
              <a:rPr lang="es-ES" sz="2000" b="1">
                <a:solidFill>
                  <a:srgbClr val="FF9933"/>
                </a:solidFill>
              </a:rPr>
              <a:t>Caballero</a:t>
            </a:r>
            <a:r>
              <a:rPr lang="es-ES" sz="2000"/>
              <a:t>:</a:t>
            </a:r>
            <a:r>
              <a:rPr lang="ca-ES" sz="2000"/>
              <a:t> 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419475" y="4437063"/>
            <a:ext cx="23828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 i="1"/>
              <a:t> </a:t>
            </a:r>
            <a:r>
              <a:rPr lang="es-ES" sz="2000" i="1"/>
              <a:t>“La novela no se inventa, se observa</a:t>
            </a:r>
            <a:r>
              <a:rPr lang="ca-ES" sz="2000" i="1"/>
              <a:t>”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2627313" y="3141663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i="1"/>
              <a:t>(</a:t>
            </a:r>
            <a:r>
              <a:rPr lang="es-ES" sz="2000" b="1" i="1"/>
              <a:t>Rojo y negro</a:t>
            </a:r>
            <a:r>
              <a:rPr lang="ca-ES" sz="2000" i="1"/>
              <a:t>)</a:t>
            </a:r>
            <a:endParaRPr lang="ca-ES" sz="2000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 flipH="1">
            <a:off x="6443663" y="4652963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a-ES" sz="2000"/>
              <a:t>(</a:t>
            </a:r>
            <a:r>
              <a:rPr lang="es-ES" sz="2000" b="1" i="1"/>
              <a:t>La gaviota</a:t>
            </a:r>
            <a:r>
              <a:rPr lang="es-ES" sz="2000"/>
              <a:t>)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867400" y="3644900"/>
            <a:ext cx="327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(</a:t>
            </a:r>
            <a:r>
              <a:rPr lang="es-ES" sz="2000" b="1" i="1"/>
              <a:t>La comedia humana</a:t>
            </a:r>
            <a:r>
              <a:rPr lang="es-ES" sz="200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/>
      <p:bldP spid="9221" grpId="0"/>
      <p:bldP spid="9222" grpId="0"/>
      <p:bldP spid="9223" grpId="0"/>
      <p:bldP spid="9225" grpId="0"/>
      <p:bldP spid="9228" grpId="0"/>
      <p:bldP spid="9229" grpId="0"/>
      <p:bldP spid="92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771775" y="1700213"/>
            <a:ext cx="4997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000"/>
              <a:t>Las obras / novelas más significativas son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 flipH="1">
            <a:off x="1979613" y="2060575"/>
            <a:ext cx="2592387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4572000" y="2060575"/>
            <a:ext cx="2087563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116013" y="3213100"/>
            <a:ext cx="254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>
                <a:solidFill>
                  <a:srgbClr val="FF9933"/>
                </a:solidFill>
              </a:rPr>
              <a:t>Rojo y negro</a:t>
            </a:r>
            <a:r>
              <a:rPr lang="es-ES" sz="2000"/>
              <a:t> (</a:t>
            </a:r>
            <a:r>
              <a:rPr lang="ca-ES" sz="2000"/>
              <a:t>1830)</a:t>
            </a:r>
            <a:endParaRPr lang="ca-ES" sz="2000" i="1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84213" y="3716338"/>
            <a:ext cx="38798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s-ES" sz="2000"/>
              <a:t>Crónica de las costumbres de la </a:t>
            </a:r>
          </a:p>
          <a:p>
            <a:pPr algn="ctr" eaLnBrk="0" hangingPunct="0"/>
            <a:r>
              <a:rPr lang="es-ES" sz="2000"/>
              <a:t>sociedad francesa bajo </a:t>
            </a:r>
          </a:p>
          <a:p>
            <a:pPr algn="ctr" eaLnBrk="0" hangingPunct="0"/>
            <a:r>
              <a:rPr lang="es-ES" sz="2000"/>
              <a:t>la restauración borbónica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148263" y="3141663"/>
            <a:ext cx="3398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 b="1">
                <a:solidFill>
                  <a:srgbClr val="FF9933"/>
                </a:solidFill>
              </a:rPr>
              <a:t>La cartuja de Parma</a:t>
            </a:r>
            <a:r>
              <a:rPr lang="es-ES" sz="2000" i="1"/>
              <a:t> </a:t>
            </a:r>
            <a:r>
              <a:rPr lang="es-ES" sz="2000"/>
              <a:t>(</a:t>
            </a:r>
            <a:r>
              <a:rPr lang="ca-ES" sz="2000"/>
              <a:t>1839)</a:t>
            </a:r>
            <a:endParaRPr lang="ca-ES" sz="2000" i="1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859338" y="3644900"/>
            <a:ext cx="396081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" sz="2000"/>
              <a:t>Fabrizio del Dongo</a:t>
            </a:r>
          </a:p>
          <a:p>
            <a:pPr algn="ctr" eaLnBrk="0" hangingPunct="0"/>
            <a:r>
              <a:rPr lang="es-ES" sz="2000"/>
              <a:t> vive en la Italia de la ocupación </a:t>
            </a:r>
          </a:p>
          <a:p>
            <a:pPr algn="ctr" eaLnBrk="0" hangingPunct="0"/>
            <a:r>
              <a:rPr lang="es-ES" sz="2000"/>
              <a:t>austriaca, un apasionado amor </a:t>
            </a:r>
          </a:p>
          <a:p>
            <a:pPr algn="ctr" eaLnBrk="0" hangingPunct="0"/>
            <a:r>
              <a:rPr lang="es-ES" sz="2000"/>
              <a:t>y una serie de intrigas.</a:t>
            </a:r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684213" y="4797425"/>
            <a:ext cx="609600" cy="838200"/>
          </a:xfrm>
          <a:prstGeom prst="curvedRightArrow">
            <a:avLst>
              <a:gd name="adj1" fmla="val 27500"/>
              <a:gd name="adj2" fmla="val 55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4859338" y="5373688"/>
            <a:ext cx="609600" cy="846137"/>
          </a:xfrm>
          <a:prstGeom prst="curvedLeftArrow">
            <a:avLst>
              <a:gd name="adj1" fmla="val 27760"/>
              <a:gd name="adj2" fmla="val 5552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1403350" y="4941888"/>
            <a:ext cx="3670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Interesante estudio psicológico</a:t>
            </a:r>
          </a:p>
          <a:p>
            <a:pPr eaLnBrk="0" hangingPunct="0"/>
            <a:r>
              <a:rPr lang="es-ES" sz="2000"/>
              <a:t>de los personajes centrales</a:t>
            </a:r>
            <a:r>
              <a:rPr lang="ca-ES" sz="2000"/>
              <a:t>.</a:t>
            </a:r>
          </a:p>
        </p:txBody>
      </p:sp>
      <p:pic>
        <p:nvPicPr>
          <p:cNvPr id="11284" name="Picture 20" descr="stendh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836613"/>
            <a:ext cx="1655763" cy="2087562"/>
          </a:xfrm>
          <a:prstGeom prst="rect">
            <a:avLst/>
          </a:prstGeom>
          <a:noFill/>
        </p:spPr>
      </p:pic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2627313" y="260350"/>
            <a:ext cx="34210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FF0000"/>
                </a:solidFill>
              </a:rPr>
              <a:t>4. LA NOVELA FRANCESA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2339975" y="981075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2000" b="1">
                <a:solidFill>
                  <a:srgbClr val="0099FF"/>
                </a:solidFill>
              </a:rPr>
              <a:t>Stendhal</a:t>
            </a:r>
            <a:r>
              <a:rPr lang="ca-ES" sz="2000" b="1"/>
              <a:t> 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3924300" y="908050"/>
            <a:ext cx="1636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" sz="2000"/>
              <a:t>(1783 -1842)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animBg="1"/>
      <p:bldP spid="11268" grpId="0" animBg="1"/>
      <p:bldP spid="11269" grpId="0"/>
      <p:bldP spid="11270" grpId="0"/>
      <p:bldP spid="11271" grpId="0"/>
      <p:bldP spid="11274" grpId="0"/>
      <p:bldP spid="11277" grpId="0" animBg="1"/>
      <p:bldP spid="11278" grpId="0" animBg="1"/>
      <p:bldP spid="11279" grpId="0"/>
      <p:bldP spid="11285" grpId="0"/>
      <p:bldP spid="11286" grpId="0"/>
      <p:bldP spid="11287" grpId="0"/>
    </p:bldLst>
  </p:timing>
</p:sld>
</file>

<file path=ppt/theme/theme1.xml><?xml version="1.0" encoding="utf-8"?>
<a:theme xmlns:a="http://schemas.openxmlformats.org/drawingml/2006/main" name="Estudio">
  <a:themeElements>
    <a:clrScheme name="E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1386</TotalTime>
  <Words>1914</Words>
  <Application>Microsoft PowerPoint</Application>
  <PresentationFormat>Presentación en pantalla (4:3)</PresentationFormat>
  <Paragraphs>291</Paragraphs>
  <Slides>28</Slides>
  <Notes>21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3" baseType="lpstr">
      <vt:lpstr>Times New Roman</vt:lpstr>
      <vt:lpstr>Arial Black</vt:lpstr>
      <vt:lpstr>Arial</vt:lpstr>
      <vt:lpstr>Wingdings</vt:lpstr>
      <vt:lpstr>Estudio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Jordi Caixàs</dc:creator>
  <cp:lastModifiedBy>Francisco</cp:lastModifiedBy>
  <cp:revision>38</cp:revision>
  <dcterms:created xsi:type="dcterms:W3CDTF">2005-01-09T11:35:21Z</dcterms:created>
  <dcterms:modified xsi:type="dcterms:W3CDTF">2012-01-24T20:14:03Z</dcterms:modified>
</cp:coreProperties>
</file>