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06" r:id="rId3"/>
    <p:sldId id="320" r:id="rId4"/>
    <p:sldId id="307" r:id="rId5"/>
    <p:sldId id="308" r:id="rId6"/>
    <p:sldId id="321" r:id="rId7"/>
    <p:sldId id="305" r:id="rId8"/>
    <p:sldId id="257" r:id="rId9"/>
    <p:sldId id="258" r:id="rId10"/>
    <p:sldId id="259" r:id="rId11"/>
    <p:sldId id="267" r:id="rId12"/>
    <p:sldId id="268" r:id="rId13"/>
    <p:sldId id="260" r:id="rId14"/>
    <p:sldId id="262" r:id="rId15"/>
    <p:sldId id="261" r:id="rId16"/>
    <p:sldId id="263" r:id="rId17"/>
    <p:sldId id="31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0" r:id="rId26"/>
    <p:sldId id="309" r:id="rId27"/>
    <p:sldId id="299" r:id="rId28"/>
    <p:sldId id="300" r:id="rId29"/>
    <p:sldId id="302" r:id="rId30"/>
    <p:sldId id="301" r:id="rId31"/>
    <p:sldId id="271" r:id="rId32"/>
    <p:sldId id="303" r:id="rId33"/>
    <p:sldId id="304" r:id="rId34"/>
    <p:sldId id="273" r:id="rId35"/>
    <p:sldId id="274" r:id="rId36"/>
    <p:sldId id="275" r:id="rId37"/>
    <p:sldId id="318" r:id="rId38"/>
    <p:sldId id="319" r:id="rId39"/>
    <p:sldId id="287" r:id="rId40"/>
    <p:sldId id="288" r:id="rId41"/>
    <p:sldId id="298" r:id="rId42"/>
    <p:sldId id="290" r:id="rId43"/>
    <p:sldId id="291" r:id="rId44"/>
    <p:sldId id="292" r:id="rId45"/>
    <p:sldId id="311" r:id="rId46"/>
    <p:sldId id="312" r:id="rId47"/>
    <p:sldId id="313" r:id="rId48"/>
    <p:sldId id="314" r:id="rId49"/>
    <p:sldId id="315" r:id="rId50"/>
    <p:sldId id="269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F9DC-28E6-48C6-B404-BAC9F4BF07B6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43E7-F39F-490C-9A55-0F2CA63C8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543E7-F39F-490C-9A55-0F2CA63C8B2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1956E9-F85B-467D-B838-3F98204C8564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30766D-2DDB-49DF-A9B0-9252B95ADCC5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EB510-943C-464C-A5CD-39571D69C4CB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B50F30-F33A-42DF-A482-8B5D315E5E55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E436F-A2B5-4304-9103-FEF3488B3986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1D26B-0F34-47C4-9337-F1C7F1D88A3A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2E1C6-C1A3-466C-88E0-D73960C05830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0562F-2F5E-4DF7-A841-5BA7E3CF0BB8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34E084-5B10-4699-BADE-E36FFA95DA49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2C1337-E7CA-4195-97BE-82CE272FDEBE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EC11A-78AD-4692-9F42-5D588C2E2B71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  <a:alpha val="7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1F4D94-9DA3-483E-8423-7A0D1A6912C2}" type="datetime1">
              <a:rPr lang="es-ES" smtClean="0"/>
              <a:pPr/>
              <a:t>23/02/2012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E07EF7-6075-4EAC-962D-A75A3378D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h%C3%A9ophile_Gautier" TargetMode="External"/><Relationship Id="rId2" Type="http://schemas.openxmlformats.org/officeDocument/2006/relationships/hyperlink" Target="http://es.wikipedia.org/wiki/El_arte_por_el_arte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hyperlink" Target="http://es.wikipedia.org/wiki/Leconte_de_Lis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lparche.files.wordpress.com/2008/09/dario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lparche.files.wordpress.com/2008/09/dario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es/imgres?imgurl=http://blogs.gamefilia.com/files/imce/u477930/platero.jpg&amp;imgrefurl=http://blogs.gamefilia.com/himes/25-04-2008/5026/ahora-hablan-las-letras-platero-y-yo-juan-ramon-jimenez&amp;usg=__VdTCa9JCSb5m7VEzBkEvutP-Zcg=&amp;h=521&amp;w=349&amp;sz=32&amp;hl=es&amp;start=10&amp;tbnid=PWX2HSxWTv-o0M:&amp;tbnh=131&amp;tbnw=88&amp;prev=/images?q=juan+ramon+jim%C3%A9nez&amp;gbv=2&amp;hl=es&amp;sa=G" TargetMode="External"/><Relationship Id="rId13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12" Type="http://schemas.openxmlformats.org/officeDocument/2006/relationships/hyperlink" Target="http://images.google.es/imgres?imgurl=http://blogs.hoymujer.com/media/Retrato_Zenobia_Camprubi.jpg&amp;imgrefurl=http://blogs.hoymujer.com/index.php/losburkasdeoccidente/2008/11/20/&amp;usg=__wBPMk4zMgWBRvBUV9xbb9gryNP0=&amp;h=250&amp;w=250&amp;sz=12&amp;hl=es&amp;start=1&amp;tbnid=tunZigS76ySB_M:&amp;tbnh=111&amp;tbnw=111&amp;prev=/images?q=zenobia+camprubi&amp;gbv=2&amp;hl=e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gif"/><Relationship Id="rId1" Type="http://schemas.openxmlformats.org/officeDocument/2006/relationships/tags" Target="../tags/tag1.xml"/><Relationship Id="rId6" Type="http://schemas.openxmlformats.org/officeDocument/2006/relationships/hyperlink" Target="http://images.google.es/imgres?imgurl=http://www.numisjoya.com/Catalogos/Billetes/5/911313876.JPG&amp;imgrefurl=http://www.numisjoya.com/Catalogos/BilletesErrores.htm&amp;usg=__6QRxxfDPqetz1dQwnUnpaoYHBWQ=&amp;h=1070&amp;w=1063&amp;sz=306&amp;hl=es&amp;start=292&amp;tbnid=OmoTkgK_fkJUBM:&amp;tbnh=150&amp;tbnw=149&amp;prev=/images?q=juan+ramon+jim%C3%A9nez&amp;gbv=2&amp;ndsp=18&amp;hl=es&amp;sa=N&amp;start=288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5" Type="http://schemas.openxmlformats.org/officeDocument/2006/relationships/image" Target="../media/image33.jpeg"/><Relationship Id="rId10" Type="http://schemas.openxmlformats.org/officeDocument/2006/relationships/hyperlink" Target="http://images.google.es/imgres?imgurl=http://www.librosylugares.com/wp-content/uploads/2009/03/450px-casamuseojrj.jpg&amp;imgrefurl=http://www.librosylugares.com/espana/casa-museo-juan-ramon-jimenez-en-moguer-huelva&amp;usg=__UaBhAKKopi7wj5ri95xhUWED7L8=&amp;h=600&amp;w=450&amp;sz=55&amp;hl=es&amp;start=156&amp;tbnid=rxVm83-as78EwM:&amp;tbnh=135&amp;tbnw=101&amp;prev=/images?q=juan+ramon+jim%C3%A9nez&amp;gbv=2&amp;ndsp=18&amp;hl=es&amp;sa=N&amp;start=144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0.jpeg"/><Relationship Id="rId14" Type="http://schemas.openxmlformats.org/officeDocument/2006/relationships/hyperlink" Target="http://images.google.es/imgres?imgurl=http://sobrehuelva.com/wp-content/uploads/2008/11/juan-ramon-jimenez.jpg&amp;imgrefurl=http://sobrehuelva.com/2008/11/20/juan-ramon-jimenez/&amp;usg=__A23RdA0Z9GMZwENUJ1ICa0DL2c8=&amp;h=536&amp;w=800&amp;sz=75&amp;hl=es&amp;start=13&amp;tbnid=SfyL506oFOOZUM:&amp;tbnh=96&amp;tbnw=143&amp;prev=/images?q=juan+ramon+jim%C3%A9nez&amp;gbv=2&amp;hl=es&amp;sa=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.kalipedia.com/kalipediamedia/lenguayliteratura/media/200704/17/lenguacastellana/20070417klplyllec_236.Ies.SCO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pe.kalipedia.com/kalipediamedia/lenguayliteratura/media/200704/17/lenguacastellana/20070417klplyllec_236.Ies.SCO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3.jpeg"/><Relationship Id="rId7" Type="http://schemas.openxmlformats.org/officeDocument/2006/relationships/hyperlink" Target="http://es.wikipedia.org/wiki/Archivo:Unamun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24.jpeg"/><Relationship Id="rId9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youtube.com/watch?v=VGHmqIuu3o4&amp;feature=fvwr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DX0UCOEOJ8Q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6.jpeg"/><Relationship Id="rId4" Type="http://schemas.openxmlformats.org/officeDocument/2006/relationships/image" Target="../media/image25.jpeg"/><Relationship Id="rId9" Type="http://schemas.openxmlformats.org/officeDocument/2006/relationships/hyperlink" Target="http://www.youtube.com/watch?v=VZG6COgtAP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url?source=imgres&amp;ct=tbn&amp;q=http://retratoliterario.files.wordpress.com/2009/02/antoniomachado.jpg&amp;usg=AFQjCNEOD1aRt90vSWtkvhcWpyC3CC90DA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url?source=imgres&amp;ct=tbn&amp;q=http://retratoliterario.files.wordpress.com/2009/02/antoniomachado.jpg&amp;usg=AFQjCNEOD1aRt90vSWtkvhcWpyC3CC90DA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youtube.com/watch?v=jVoJg5BmyLY&amp;feature=PlayList&amp;p=0AA71D962A439C34&amp;index=4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google.es/imgres?imgurl=http://www-gewi.uni-graz.at/staff/pfeiffer/materialien/unamuno_gemaelde.jpg&amp;imgrefurl=http://www-gewi.uni-graz.at/staff/pfeiffer/materialien/bilder_proseminar.html&amp;usg=__tbw7TodSE9gjWmRff0IIEeaQ_Xk=&amp;h=265&amp;w=307&amp;sz=21&amp;hl=es&amp;start=7&amp;tbnid=cY0jJdkYPC22nM:&amp;tbnh=101&amp;tbnw=117&amp;prev=/images?q=UNAMUNO&amp;gbv=2&amp;hl=es&amp;sa=G" TargetMode="Externa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images.google.es/imgres?imgurl=http://www-gewi.uni-graz.at/staff/pfeiffer/materialien/unamuno_gemaelde.jpg&amp;imgrefurl=http://www-gewi.uni-graz.at/staff/pfeiffer/materialien/bilder_proseminar.html&amp;usg=__tbw7TodSE9gjWmRff0IIEeaQ_Xk=&amp;h=265&amp;w=307&amp;sz=21&amp;hl=es&amp;start=7&amp;tbnid=cY0jJdkYPC22nM:&amp;tbnh=101&amp;tbnw=117&amp;prev=/images?q=UNAMUNO&amp;gbv=2&amp;hl=es&amp;sa=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5NZmNy7HRE" TargetMode="External"/><Relationship Id="rId2" Type="http://schemas.openxmlformats.org/officeDocument/2006/relationships/hyperlink" Target="http://youtu.be/UuMJqPzAzo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gUGXB0GgvSU" TargetMode="External"/><Relationship Id="rId4" Type="http://schemas.openxmlformats.org/officeDocument/2006/relationships/hyperlink" Target="http://youtu.be/PQNem_ypK5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MODERNISMO Y GENERACIÓN DEL 98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472518" cy="51500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Raíces históricas y sociales.</a:t>
            </a:r>
          </a:p>
          <a:p>
            <a:pPr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-A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nticonformismo ante sociedad burguesa.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Mayor libertad y el derecho a ser diferentes.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Rebeldía política.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Aislamiento.</a:t>
            </a:r>
          </a:p>
          <a:p>
            <a:pPr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Raíces literarias: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Influencia francesa: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-</a:t>
            </a:r>
            <a:r>
              <a:rPr lang="es-ES" sz="28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Parnasianismo.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-</a:t>
            </a:r>
            <a:r>
              <a:rPr lang="es-ES" sz="28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Simbolismo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Influencia española: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-Bécquer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	-Mester de clerecía (métrica: alejandrinos)</a:t>
            </a:r>
          </a:p>
          <a:p>
            <a:pPr>
              <a:buFontTx/>
              <a:buChar char="-"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Orígenes del Modernismo.-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Movimiento francés.</a:t>
            </a:r>
          </a:p>
          <a:p>
            <a:r>
              <a:rPr lang="es-ES" dirty="0" smtClean="0"/>
              <a:t>Perfección formal. Búsqueda de la belleza.</a:t>
            </a:r>
          </a:p>
          <a:p>
            <a:r>
              <a:rPr lang="es-ES" dirty="0" smtClean="0"/>
              <a:t>Alejamiento de la realidad: evasión.</a:t>
            </a:r>
          </a:p>
          <a:p>
            <a:r>
              <a:rPr lang="es-ES" dirty="0" smtClean="0"/>
              <a:t>El lema del parnasianismo era «</a:t>
            </a:r>
            <a:r>
              <a:rPr lang="es-ES" dirty="0" smtClean="0">
                <a:hlinkClick r:id="rId2" action="ppaction://hlinkfile" tooltip="El arte por el arte"/>
              </a:rPr>
              <a:t>el arte por el arte</a:t>
            </a:r>
            <a:r>
              <a:rPr lang="es-ES" dirty="0" smtClean="0"/>
              <a:t>».</a:t>
            </a:r>
          </a:p>
          <a:p>
            <a:r>
              <a:rPr lang="es-ES" dirty="0" smtClean="0"/>
              <a:t>Autores: </a:t>
            </a:r>
            <a:r>
              <a:rPr lang="es-ES" dirty="0" err="1" smtClean="0">
                <a:hlinkClick r:id="rId3" action="ppaction://hlinkfile" tooltip="Théophile Gautier"/>
              </a:rPr>
              <a:t>Théophile</a:t>
            </a:r>
            <a:r>
              <a:rPr lang="es-ES" dirty="0" smtClean="0">
                <a:hlinkClick r:id="rId3" action="ppaction://hlinkfile" tooltip="Théophile Gautier"/>
              </a:rPr>
              <a:t> Gautier</a:t>
            </a:r>
            <a:r>
              <a:rPr lang="es-ES" dirty="0" smtClean="0"/>
              <a:t>, </a:t>
            </a:r>
            <a:r>
              <a:rPr lang="es-ES" dirty="0" err="1" smtClean="0">
                <a:hlinkClick r:id="rId4" action="ppaction://hlinkfile" tooltip="Leconte de Lisle"/>
              </a:rPr>
              <a:t>Leconte</a:t>
            </a:r>
            <a:r>
              <a:rPr lang="es-ES" dirty="0" smtClean="0">
                <a:hlinkClick r:id="rId4" action="ppaction://hlinkfile" tooltip="Leconte de Lisle"/>
              </a:rPr>
              <a:t> de </a:t>
            </a:r>
            <a:r>
              <a:rPr lang="es-ES" dirty="0" err="1" smtClean="0">
                <a:hlinkClick r:id="rId4" action="ppaction://hlinkfile" tooltip="Leconte de Lisle"/>
              </a:rPr>
              <a:t>Lisle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PARNASIANISMO</a:t>
            </a:r>
            <a:endParaRPr lang="es-ES" dirty="0"/>
          </a:p>
        </p:txBody>
      </p:sp>
      <p:sp>
        <p:nvSpPr>
          <p:cNvPr id="5" name="4 Flecha abajo">
            <a:hlinkClick r:id="rId5" action="ppaction://hlinksldjump"/>
          </p:cNvPr>
          <p:cNvSpPr/>
          <p:nvPr/>
        </p:nvSpPr>
        <p:spPr>
          <a:xfrm>
            <a:off x="7429520" y="5143512"/>
            <a:ext cx="114300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1481328"/>
            <a:ext cx="8715436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Nace contra el Naturalismo y el Realismo.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Ir más allá de los sentidos.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La realidad visible remite a otra realidad imaginada.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Poder evocador de la palabra.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Autores: Baudelaire, </a:t>
            </a:r>
            <a:r>
              <a:rPr lang="es-ES" sz="2800" i="1" dirty="0" smtClean="0">
                <a:latin typeface="Arial" pitchFamily="34" charset="0"/>
                <a:cs typeface="Arial" pitchFamily="34" charset="0"/>
              </a:rPr>
              <a:t> Las flores del mal.</a:t>
            </a:r>
          </a:p>
          <a:p>
            <a:pPr lvl="6"/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Verlaine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Paul Valéry,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Rimbaud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ES" sz="3900" dirty="0" smtClean="0">
                <a:latin typeface="Arial" pitchFamily="34" charset="0"/>
                <a:cs typeface="Arial" pitchFamily="34" charset="0"/>
              </a:rPr>
              <a:t>……….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En España, usa símbolos Antonio Machado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SIMBOLISMO</a:t>
            </a:r>
            <a:endParaRPr lang="es-ES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7643834" y="521495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007183"/>
          </a:xfrm>
        </p:spPr>
        <p:txBody>
          <a:bodyPr>
            <a:normAutofit fontScale="85000" lnSpcReduction="20000"/>
          </a:bodyPr>
          <a:lstStyle/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Lo sensual.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La intimidad.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Crisis espiritual.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Evasión.</a:t>
            </a:r>
          </a:p>
          <a:p>
            <a:r>
              <a:rPr lang="es-ES" sz="3000" b="1" dirty="0" smtClean="0">
                <a:latin typeface="Arial" pitchFamily="34" charset="0"/>
                <a:cs typeface="Arial" pitchFamily="34" charset="0"/>
              </a:rPr>
              <a:t>Cosmopolitismo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.- devoción por la gran ciudad y por la vida bohemia.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es-ES" sz="3000" b="1" dirty="0" smtClean="0">
                <a:latin typeface="Arial" pitchFamily="34" charset="0"/>
                <a:cs typeface="Arial" pitchFamily="34" charset="0"/>
              </a:rPr>
              <a:t>El sentimiento amoroso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.-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§ La idealización del amor y de la mujer entendido como amor imposible e inalcanzable.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§ Concepción vitalista del amor marcada por la búsqueda del sexo y del placer. </a:t>
            </a:r>
          </a:p>
          <a:p>
            <a:r>
              <a:rPr lang="es-ES" sz="3000" b="1" dirty="0" smtClean="0">
                <a:latin typeface="Arial" pitchFamily="34" charset="0"/>
                <a:cs typeface="Arial" pitchFamily="34" charset="0"/>
              </a:rPr>
              <a:t>La búsqueda de las raíces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.- el pasado precolombino y sus mitos con el fin de autoafirmarse frente a la tradición española. 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TEMÁTICA DEL MODERNISMO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429288"/>
          </a:xfrm>
        </p:spPr>
        <p:txBody>
          <a:bodyPr>
            <a:normAutofit fontScale="92500"/>
          </a:bodyPr>
          <a:lstStyle/>
          <a:p>
            <a:r>
              <a:rPr lang="es-ES" sz="2600" b="1" dirty="0" smtClean="0">
                <a:latin typeface="Arial" pitchFamily="34" charset="0"/>
                <a:cs typeface="Arial" pitchFamily="34" charset="0"/>
              </a:rPr>
              <a:t>Esteticismo: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“El Modernismo era el encuentro de nuevo con la belleza, sepultada durante el siglo XIX por un tono general de poesía burguesa.”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Características: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A) Reflejar valores sensoriales (auditivos, visuales, olfativos, etc.)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B) recursos fónicos :musicalidad del verso.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C) Introducción de cultismos y neologismos.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D) Adjetivación abundante y, en muchos casos, ornamental.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E) Sinestesias (“furia escarlata”, “rojos destinos”, etc.).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F) Metáforas e imágenes originales y deslumbrantes:</a:t>
            </a: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G) Métrica: versos largos (dodecasílabos, alejandrinos), alteración libre de los versos y estrofas tradicionales.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ESTILO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Ricardo Gullón: dos fases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A) El Modernismo Canónico.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Esteticismo.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Escapismo.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Literatura de los sentidos.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Influencia parnasiana.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B) Postmodernismo.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Menor esteticismo.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Relativo compromiso (social y existencial)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Literatura de la intimidad.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§ Influencia del Simbolismo.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Fases del Modernismo.-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Rubén Darío (nicaragüense):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Cantos de vida y esperanza,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1905)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Antonio Machado: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Soledades, galerías y otros poemas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Manuel Machado.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Juan Ramón Jiménez.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Ramón Mª del Valle- Inclán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03263"/>
          </a:xfrm>
        </p:spPr>
        <p:txBody>
          <a:bodyPr>
            <a:normAutofit fontScale="90000"/>
          </a:bodyPr>
          <a:lstStyle/>
          <a:p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AUTORES MODERNISTAS </a:t>
            </a:r>
            <a:endParaRPr lang="ca-ES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539750" y="14843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124075" y="2636838"/>
            <a:ext cx="2016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RUBÉN DARÍO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(1867-1916)</a:t>
            </a:r>
          </a:p>
        </p:txBody>
      </p:sp>
      <p:pic>
        <p:nvPicPr>
          <p:cNvPr id="32773" name="Picture 11" descr="http://t3.gstatic.com/images?q=tbn:ANd9GcQl8PzO6C0X6bXlQwtRABN4EJqIl2amMaHA5lBcECKX57jMu12q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152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13" descr="data:image/jpeg;base64,/9j/4AAQSkZJRgABAQAAAQABAAD/2wCEAAkGBhQSERUUEhQUFBUWGBgWFxgXFRUaFhQYFxcWFBUUFRUXHCYeGB0jGRgXHy8gIycpLCwsFh4xNTAqNSYrLCkBCQoKDQwOFA8PFCkYGBgpKTUyKSkpKSkpKSkpKSkpKSkpKSkpKSkpKSkpKSkpKSkpKSkpKSkpKSkpKSkpKSkpKf/AABEIAPYAzQMBIgACEQEDEQH/xAAcAAAABwEBAAAAAAAAAAAAAAAAAQIDBAUGBwj/xAA+EAABAwIDBQYEBAUDBAMAAAABAAIRAyEEEjEFQVFhcQYigZGhsRPB0fAHMkLhFCNScvFigpIVFrLyFzPS/8QAFwEBAQEBAAAAAAAAAAAAAAAAAAECA//EABkRAQEBAQEBAAAAAAAAAAAAAAABEUExAv/aAAwDAQACEQMRAD8A7YSgEvKiLUBSiRwhCASgggSgEopRoSgIlGCko5QAlAJurXDRJUA7cZ/UONyJjiRw5oLTMhKz3/dLTdpZlFj3wSDMXAlFV7UhjoqNyjjM24kbkGilEXKjZ2ww5JAdcRuKtaGLa8S0oH2lAlJDkRcgVmRgpKKUCpQzJKSUDgKMFNShCBwlG0poI5QPAI8qKUMyAQiR50JQEhCBKEoBCIo5SXVQBJQAqj2n2hDQRTGZ1wOEhJ2htIvsJDd0bxxN9FnXVGNrS5wAGvONJ4yfZBLw7MRiL1ahY0f02mx05c1Erdk6AH6jYmM3eNjAM75VTt/to/NlpNIDSXTpbdljfyPFVmH7TYlz4GWbNEicskNB5mXeQQSMf2SFIk0ajg/XLvaAbSRaZTmxsU+i6K4mRLjYubBsHZtNQVFG0cUR3WGGw5xiOIv4z/xQwOHxNUhzSYIAdlF4u4ASN0jrm5INFj9i0sQQ+kTTJ72Zo1tGh0VLUq4ig8NqVDlghrwDBFuHTkpg2bXpsLmOeYucwgW1GaO8pGE7QU69MsrmDYDLcydJFpN5QDYnaiox9y97d7TcnoTotnsnbrK8gS1w3OifC91zN1Y7PxGYuLqTzGYsEt4AiTvV+974FWmSI7wcf175gWCDoIRqn7PbZ+PTuQXts6JAvorXMgOUEiUcoFBAlJalIDISA5Ke5NhBMhCESKUBwjhJDkCUB5URYhKGZARCym2cealT4eYsptN4bqRGpnS6073rl3aTa3wmVmzkJcWtHIG0IC2p2gdWqDD4YS9xylwFhFrR06LYbK7NU2AZoe4ak6TvgfNZv8ONhllP4rx/Mq3/ALGbuhd7LoNNsBBV1uzdJxksFiDbiP8AKdodnaTdGi5J8zKsYSmlBGOy2XkDvQDbWJSf+nNEZQBHBTSURKCHVwkiCJB1ngsP2o7JkF1SmIABd0dFrk8guhpurSkaIOWYbLjKLqFVwD23DjYgxaD1TPZra1SjUOFra3DS7Qf2jer7tVsAMeKrdJki268N0Vbi8LTqMZUptc17Ly+e8BuMG3UaIHRj34HEZvzteO+31t4SV0LDYttRjXsILXAFp4hc4xeIdXbDWGXW4nWALeKtuwu0shqYVzpyFxpz/SDDgOU38UG0CcBUdrrpxrkDyEImlK3IEuaktSsyQgmShKBCKEUCUQKBajAQwUoiUaSQhhms76rl3aLDjE42nTcGw65teIJItrYb10PblctpmIv+bpF4XOOytT4mPe4gxDombQBACI6JsrDgAnpHQWA8gFPL1GwrIFkdVyB91TclNqBQW1zKcFRBODkT3KOHWSviIHCUaazpQegr9t4MPpOaRMiPsrnVXEV6JJbmfRBiwBA/0ib5uS6biTI5LGbTwwZVfTa9wJBf3cskTmI529kEDCdrS4WY5p3OcWSDBkBkge6yWI2q+liW1KZhzT033GsLT4fa4FTvBlVtpc6k3NwuQ0wear9v4gYh0ZaYbEtIptbO7WAY68EHTtk44VqTKgEZmgxwO/1Vg0rO9lcKaOHYybRIMyL7hyV+KiB0JcpkFGXIFFJJREpJKCxQQREI0EoIIICKJKROQU/aDCh9Im8gHTUg6hc87F4f4dStUcHDJ3QDYc9SurPC5njA+mcQ5t5fBA3xMTPXXkiL3Cdu8PmDSSDcGQQARuuLq+o45lQSxwPQgrim0cadXtGW9w17mgTBIfabwEvY+030nh1NxZaSJJY4aiPpuRHZzSSqVNUGwdrVq9MPygC45kixCa2h2v8Agghze8J8xusg1jKacdTXKqv4k4gv/lhgE75sLaq0wn4g4kuE06L28nlpI43sOiDdlJzKFs7bTawEtLHG8GD5EWKmVRqgTU0Pz0WH7R4lwqDIJc2w4gC3oD5LZmsGgkn6LmParbrfiVDYiSCNwO5zTqDysgKnVY6oWjLIE5e6DN7Zj0VW/EtqVmiGsIcJN5J5gmJi0KHs4sDPiOePiDWTJdJ0E2BhT9nYVnxQ55zTcQCb2E7r80HTuz4aaLcmgtynfHt4K6YPZVewXA0WQ0gC2kX3kcpm6uGjegSEeZFPh8kEBwizI8yQSgskJRlJRoQN9LdfkjQJQzIA1EUcokQ09ZipsPO2sAfzvOvAAD6+a073AKmqY6K7mmNAR80RQY7sqH0mscwnL+kZCydTFwQCQJBnRZ7avZevIeQ0ADKAxoENaIAhq6bPqmq9GbTcnTkEEHsps80cLTY+5gn/AJHNHrCTtPZDMRIcIMWO8c1duaA1Q8Oe8g5fU7P5apa92Vonvd0m4EG+7jvS8B2JrPLy59PKD/L7wdJOg7lx1XTcXgGOMkA+H3wS6GGa0d23KUGH2JgcXh6kOYS2RE3HOHxA8QCt5TdLb2UhjrJLwgzfa7H/AAqBjU2HhdcoobKq4zEFtIfmuSfytGuYrsPaHYoxNPKdRcb53b1V4LZ1Jj/4cVQx4Ac7TOW65QfUnmgy+1PwteKJfRqMfUaASxoImBo2+vUX0Wc2LmdVaGtdmBix0tc35eUcl1rEYMU6+HfQblzOyPiwc0CRm4wfGyibJ7I0m4h9eP1uytjui5ugv8DSysa3cAApTUnKlByAOSCUtJhAhHKKqEhBbJMI5RIuihCEZKQ56IUkOciL0zUfKAPcs3t+WVmPH6hHkfoVduPPeqrtQP5Idva4QetoQT8AL35J2jSmq5xIsIHIaqj2ZtfuydQPNZfH9p3UMS57amZjyMzLmObTvA+qDpuI0hQ3AtudFjMV24rPyjDMY98Oc4OdEAEAADeSTZXmxdo18RScMRRNJw56xwHzQX2qQWR4KJgXub3TpNlOe6yAMqESk1sTusmKteBZRsMCXSgtaLVidodm3f8AVW4hh7rzJ4jK2HeEey2lKs3MWSMwAJHIzHsjqugST6eiBljBYkXEx10TjHSoprSYT1IoH5RPCIlEHe6B1qIpLaiMlAgtTaec9MQgtiUWZBNuKA3VAkl6SQkFyBb6iYcfBOEJmpyQNuKrtvEfw75gxBjSYI0U4gyqHtThnupHJJLS0xuMG4jjzQUOJrBjGtLyJaTl3kbmgDU/QrG4yuGVGzcRMibG8zbVSsea76k5CHAQJm2guOXzVNiqZkte/JfT9IO/X2QWmF2kXZ3NMPdUFNhJMgWBIjTKIv8A5W02L2jfTcKdTvXAk/mgxBMTFrlc0bgXgDI9jr2gjfaZ3GRxVthu1LqQy1W3Fi5u/iZOqLXYaGKbUu06idU695XPNk9sWfEbPG075PeHTeOkLZYbbVOr+V0+3hxuiJZGayl0rcFEaINlIoPlwA14IKvbRbnJi4+XPxS8HXnU+qg4uoXE33mTfjoncO2Bu9OUoLEVhOqmUqtlT0qZn15qew26IJnxQkuqQmA9EXFBIa+6dTDakgQnGFAp4uicEqEhBYOKJKhIeUCHPTYF0rMmi+CgccmnJupiiflv80yas63KB0uhM1Hg8OiUKglV+29qMw9F9Rxs0eZ3BBV7fwIkVRbPIdzLYg25Llu3dmVHVHFgLhp3eA5LdbA2+Max1N7v5rXOfHJ0Rl4xEKBjGmk/cJOhi8/0njxRWb7M9mq9YkZDlaJMmLcFtKexwKeR1KZFwWyByTWzNr1aTiQ0AdfdXY7TA/mET5eiIylD8PnOqBzYpNnQGSDujf6rXbF2EzDAuMOd/UQAAOQ5m6iYvtdTp7274v8Asq/B42vjHwO6ze7cOg3oNSzEl7op3PHhO9W+Fw+RjnG5DTc66ElQ9l4NtNoDdd5Op6lTNsVfh4WoR/THi6Gj3QZh9TSbcRZS2kazb73qlw+ILwCddDf6K2YwgCB99dUE8AEAzu3cE43kbdFCc8wL6DgnaNUnXXRBNaZCDdEhlW2nsilA+UbKsJoPSPiFBPD5Ssyh0XhSHOQWbimXp4vTLygZLLpl8jfPVKqVIVPitt0muhz2jqb+QQTfjcrI3OBIt6hUVXtZQbcFz+TW6+axPaLt1Xql1OiPgj9Thd0aa7vBBvdpdp8Nh3RUqsB4DvOHKG7+q53217XjHPZRo5hSBkzq48xugKgZhXSZ7x1J1vrv5pOzcPNR7joJA6xB3dEVBdtB9GvnpuLXtNiOW6OEa9V0GhjWbUwdVghuIaPiBv8AqbeWby1wkcpCqf8AtFtXZb65tUbUc8HXMMxYWeMCOiyWBq1aFQVKT8r2mxB05IvqRSxDxcFwjXvEeFuCnsxlUjKXPi2826QqiptKp8R9R+UueSTZoGY3NhorLA7Sa8hu++tp6H6qaLDZ1IuOm/8AySTquibB7rBAFuHjJWR2NsOvUALKTy2xBix8TqryrW/hB/PqspW0Lg6pH+ljTM9VWWvqbRp0abq9ZwbTb6ng0bzNoXMds/iJVxmIY1p+HQDrNn80Ax8Rw16aBUm39uVcdVaA17aDLUmbmjSXcXHeUmiGUhLss3sRrFrCLoq+rdo3UCcrWvGsGb6aEK6wHbmg9ozMey27vAG/C+5c/fiBUeHsaWtiDNmuO6BuuN3BLqu+Gc7NJ7wjjHeHoUMdPwu16dWfhVGvPAET/wATdS25pmLj70XL3svIPNpFiND99Vc0O02JY0DNm45gDa0d6x9d6I6FTrTvHO1lID+ax+z+14/XTIPFpkWgzBV/gttUqpgPE8HWMoLEVEoOjekQITbicuvmgWMVBU0VeCpnG8blJp4gngg0GJxrKYLnuDQOJ+5WV2l2/Y2fhsc7cCTAOm7XesJj9puc4lxJO4HUcSCLc46KAKpcdZBiLixGqC/2j2lq14zOytt3WSBeQev7KmazvAj95gA/MqMa8STNuXAT7FS6DxlDjEGT4H/KKGJxWVpdvgwBqSRp42VICAN8mc3v6FL2lifyNG6HHhYEAFJYwjXcCfOSfkinDVLQTPHXfyStmCGE8ZJ3zGmvio20Xk5Wzc++nyU+pRAblnQQeJsLIlajam16LNltw1F4fUcGOIb+nvF7i46C+7mueOw1Q7g3fqStfgdhvOEbiKQDoLg8D8zS0zLYPfEEWGizFQvee6wmSd2lt4GiLFVUw0HvXO6/H9k7h9nnU8CdPdXuzuxuKq94MibguHBWlP8AC7F1GmXAHhcT1Ki7GS+OGA5XuHCCd8f0kcUTarnEuaxzuJMn1Wg/+O8dS74pA9IPskHCYmhPxMO4N3kTG7SULVUypXeIAMaaHyCdw2zKhtZg/Vvcep+SlN26GG7H88w8v8putt3N/wDXSIJO8z42VRPr7Ly0y+STa8wCNCI8io+W8brA87fZVaar6rx8Q90fpFgOQHWFasfPPQ+/7IBhyWktd+mzTyMkA8xEeCP+K/mlsTpF9JAT9SlnZmmCzvf/AK9CqqgS6sQ2LyCdw1AQW+ExmdzmhoGTXobT6KY5kQGm/wBPsR4pOCwjaQOUg5pzTqq+rtMCqQ3kBGpifr6oi7wm261CA0lzb9x2hnnu3rQbP7TUakNcfhuM90nhrBWUOJZlc58hsSdx5AeKZ2ZRzN+I5pGaco4N3D5ojoTo3GbWMp6i629ZHCYt1B7XNPdmHNJmx1gTA6rVtr2G9BzMZssG58CPHr81XY5pHeAgakXGUx7FDE03B2ZhgxNtON54oUsa2pDXjKeeh6HnwRoxWxYc0kE6XG799PRWVKqW0W6aCLakCTPC3sqbGUcjsugN4HjorCvDWtANgADpwbHpKmiI2pnqOJFtNfD39lOBN55D2aR5AFQcGzug8ZPqZ9I8lJquhpcTIGvPcbdY81QWFvVnc2/Ui3v7Kc15u77v/gqvwTYb18+vqpDHWty8ZJ+qDpv4ZUA7COE6VXbuIaRZail2fogk5ATe5Cyf4S1P5VZvB4PmCPkugAIyYw2Fa1oAEAaJ7KjabIFAikywRupAiCAeuiVT0SoQZjtR2Ywz8PWc6m0OaxzpaADYTcaHRckoUQ0CBpfzuuxduMRkwVaNXgUx/vcG+0rkQqAGYnW3SRHWymKr61I94bx3h8x5geaXRZvgjwT+IaPzAgAG99Wmw9Eqkzg028I538PNVT2FsCNJFvER7Ks2Pgy11UumWuy9dfqrMVYu402/3PbPSPJMYOsC+rBBBh0jSY3f8UQjadfKxrRqQCSBzvfmN/1QwOADBnMG+/cD+0+qYYwVMVAnKOXL20StsYiT8Nk97hoG6TO+b+ZRR06wr1N/wmaa987hzV8awa2Z+G3SSR87D1VMysKIy0m537+DJOhP0Tn/AE01IdXJd/oFgOpOiJUjFbXouaGtzvJ3gGL66x7LX9k6/wAXDji0lpB1EG0+CyQoNYw5W5bCwseMTqVouwuypZVqS4ZnAQCf0gmSP93oiMm3KGc4AngoGLwE3aDA3+viku2aWmczh4GyFTHFogSeltdPP7hGkDEVCWw4XA1M6cOilMqtdSG+ACYNwQU1iy14kC4nxEaqHhokDXiPUhReLXBuGUCLW+YOvKE3VEkWjTeJ5mBO72RYXZ1M6tPSTuJ8u77J9jQLtaBqR4gJiH6dMAeXkjaL6EaWndz9EnEYt1TvVDfKNBAhoMWG+SEAMpPj1/SB7Kjf/hPXipXZya7yJHzC6TC5H+GuILMfE2qMcI/t7w8Yb6rroKMiaEaKi6QCjcgDUCUGoEoMN+KW0MtKlTn8znPP9rBHu70XNWew850M9f8AxWj/ABL2rnxjmbqTGt5Zj33W5yB4LLZogHX5AX++qKXWaHDyg6xumOm5QMZhtJzA30JLbagjVvrqrTLJnnpz0MdbJFRxAGm7dw38pHsUVTPwzcoMXsZmQeN93ir+hlY0QIm1oIMix8fmoJwocS4EjdIseOmhtZGxjwIjdcjjrduh6jRAjA1xTa90xNgeQEQm6JLiXOgA7gd2gab6e8pnFNLcrHf3EbgJmx46eSZOMtFiRv5ajy8kMW1Oo0NAEn0braI/ZWAw+ZpAJE7wRPTks5hcWKbg58udwj91ZU+0TR+kjoiJNfYzgZzuJ3bx6FW/ZftP/C/EFQu72UjfoHAzboqkbdpuMAnTgUy/FMPExxbKGKipWe49bGddd/3vQOcOAEjw9PJWeGrU36QOTj6idfvxebgRmLpnf9zu6/8AtIqoxLC0eoULDvl334q/xlOQ4fv6ffms2HQUXi+w7CCInhzkDMJOkbk7WpjUTBPDrHzTOFxILJMcx1AmD/t15pw4oEHjwubyZ15KoU2wIN9PqfOyWZB0HC0xa1vE+hUd1fly6wZ94HgkDFcDui3jEeZPggvezeLNLGUHWgPDeocS13ou5LzwzFRlIiRBFvFvsPNd32ZtMVqLKjf1Na7zF0RMpWCclRqFXXqU78SPJEODRMPxABNxYSeQ5o6mJAEz0WV7W7Q+FhKpmHVAGA/3WPk2fNBzDa2I+NiatWfzvc4cIk5beHom6bL+liJG/wCqZzRMbtPDcPFPUzbTxHCL+miKcIyjQaRyi2nDd0skRPM+33+6OqS6w1F9NTrZPZbCeHPh9kdEU2yna3jz4p2hTuBbUeO8/JKDbGPDUaWUnDANku0Eyemp8pQZ7tNWzVWtEdxl7b3EvOnIt8lXMw5ieH3v++m97DYj4uIe8iS4lxB3T9BAVnSAM6affh923hDwG8Fo4czGt9fRS2YWf0tA536aKBSwzg6QIAOuggqVUxIEC8mL346dEEt9ANBJIHh7jVQKsONnecx4Ka6gGtlx85sOAi2/RQmsDySG25oImIpZCQ0zB9ryp+B2mCQDAMRw6R1+e6ZUI4hkX15fYTTKgBBB3/drqauLv+LY4HvAa7zciLac/XpGe2gyHyIg/MK6ZiWlsgDhu18eh9ecwdr4c5A77v8AfqhPUTD4ottqD9CFMZXIuePgZtERx91Sl0KVRxFh4Tc35XRcWn8Te0fSZAMnmSfBMMeTJMC8jxEeg91GzRMfd/2S6VYhw++vsE1LE4VNx1014/Rda/DvHZsIB/Q5zZ5E5m+F1xsVP8rc/hftktrOoWioMw6tv7Ksuq0GG/U+pn2KdrmGE8Am8I2C7+6fQfRO4tuZjhxCIi0QS0TuAXNPxK21nqCk3RgJMf1GInw910Pa+Nbh6D3n9IJ8dw84XDdoYj4r3PcTLrm++bosMioQLnd4/wCbz5p3D4oixFxx6j5/+Si1nXAHG/7c5jySqZkafd/qPB3JFWzMUwmJB4aX8vE+KkF3Dfr9B46qi+GQd5m9o1PLr14blMoVjkjTWN3mgsbk6gjj7f5TXaHElmHyjV9rTZtjA9EKFX+q0z5fKYnwPBUG0sa6q4vOg0vo3/KGI+zakO9FfYZuvC0n0t568zHFUVNndnL+o36DSFNG1HtgA218dNEKuKuHytOWLaC0+uqr6dMNJfVMumwvdR6m1XR+/wAkeGqgwTr++qIkOY+r+but3AJ9rmtEcOceXFIovBBkjz9b6pYptOoPr8gilu2A0NBJmYPSTEKnxezcmnz3dUEFKsRWPcDrorUM+LSINjY8j9EEEOs88JVN8IIKKca+dSbD6lOMfICCCBRf7fsrvsuX0qrKzMssMwZuIII8kEFSuj0e3ry2W0mgyJl53CdzVP2H2vdWe9j2gFpbpMQTF5OqCCrmyv4kdpHmKLbNHfd/q1yjwHquf08QYvzjkggpW/nwKFI1HQIkxczzVlV2S/DuAqFjszc/dk2vrIF/e43oIKpUh1KLgDeTPjv36G/G+8pbWz0/Mfvx9Sgggg7bxWVopgamXHiNzQodSjFIn+r6j6oIIDxIy0qbBrGcnm4Tp0geCgmvG5BBQBp4+in0KU9PFBBVamANpRIzTHhKjDaQ4HyaggpUf//Z"/>
          <p:cNvSpPr>
            <a:spLocks noChangeAspect="1" noChangeArrowheads="1"/>
          </p:cNvSpPr>
          <p:nvPr/>
        </p:nvSpPr>
        <p:spPr bwMode="auto">
          <a:xfrm>
            <a:off x="71438" y="-1131888"/>
            <a:ext cx="1952625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5" name="AutoShape 15" descr="data:image/jpeg;base64,/9j/4AAQSkZJRgABAQAAAQABAAD/2wCEAAkGBhQSERUUEhQUFBUWGBgWFxgXFRUaFhQYFxcWFBUUFRUXHCYeGB0jGRgXHy8gIycpLCwsFh4xNTAqNSYrLCkBCQoKDQwOFA8PFCkYGBgpKTUyKSkpKSkpKSkpKSkpKSkpKSkpKSkpKSkpKSkpKSkpKSkpKSkpKSkpKSkpKSkpKf/AABEIAPYAzQMBIgACEQEDEQH/xAAcAAAABwEBAAAAAAAAAAAAAAAAAQIDBAUGBwj/xAA+EAABAwIDBQYEBAUDBAMAAAABAAIRAyEEEjEFQVFhcQYigZGhsRPB0fAHMkLhFCNScvFigpIVFrLyFzPS/8QAFwEBAQEBAAAAAAAAAAAAAAAAAAECA//EABkRAQEBAQEBAAAAAAAAAAAAAAABEUExAv/aAAwDAQACEQMRAD8A7YSgEvKiLUBSiRwhCASgggSgEopRoSgIlGCko5QAlAJurXDRJUA7cZ/UONyJjiRw5oLTMhKz3/dLTdpZlFj3wSDMXAlFV7UhjoqNyjjM24kbkGilEXKjZ2ww5JAdcRuKtaGLa8S0oH2lAlJDkRcgVmRgpKKUCpQzJKSUDgKMFNShCBwlG0poI5QPAI8qKUMyAQiR50JQEhCBKEoBCIo5SXVQBJQAqj2n2hDQRTGZ1wOEhJ2htIvsJDd0bxxN9FnXVGNrS5wAGvONJ4yfZBLw7MRiL1ahY0f02mx05c1Erdk6AH6jYmM3eNjAM75VTt/to/NlpNIDSXTpbdljfyPFVmH7TYlz4GWbNEicskNB5mXeQQSMf2SFIk0ajg/XLvaAbSRaZTmxsU+i6K4mRLjYubBsHZtNQVFG0cUR3WGGw5xiOIv4z/xQwOHxNUhzSYIAdlF4u4ASN0jrm5INFj9i0sQQ+kTTJ72Zo1tGh0VLUq4ig8NqVDlghrwDBFuHTkpg2bXpsLmOeYucwgW1GaO8pGE7QU69MsrmDYDLcydJFpN5QDYnaiox9y97d7TcnoTotnsnbrK8gS1w3OifC91zN1Y7PxGYuLqTzGYsEt4AiTvV+974FWmSI7wcf175gWCDoIRqn7PbZ+PTuQXts6JAvorXMgOUEiUcoFBAlJalIDISA5Ke5NhBMhCESKUBwjhJDkCUB5URYhKGZARCym2cealT4eYsptN4bqRGpnS6073rl3aTa3wmVmzkJcWtHIG0IC2p2gdWqDD4YS9xylwFhFrR06LYbK7NU2AZoe4ak6TvgfNZv8ONhllP4rx/Mq3/ALGbuhd7LoNNsBBV1uzdJxksFiDbiP8AKdodnaTdGi5J8zKsYSmlBGOy2XkDvQDbWJSf+nNEZQBHBTSURKCHVwkiCJB1ngsP2o7JkF1SmIABd0dFrk8guhpurSkaIOWYbLjKLqFVwD23DjYgxaD1TPZra1SjUOFra3DS7Qf2jer7tVsAMeKrdJki268N0Vbi8LTqMZUptc17Ly+e8BuMG3UaIHRj34HEZvzteO+31t4SV0LDYttRjXsILXAFp4hc4xeIdXbDWGXW4nWALeKtuwu0shqYVzpyFxpz/SDDgOU38UG0CcBUdrrpxrkDyEImlK3IEuaktSsyQgmShKBCKEUCUQKBajAQwUoiUaSQhhms76rl3aLDjE42nTcGw65teIJItrYb10PblctpmIv+bpF4XOOytT4mPe4gxDombQBACI6JsrDgAnpHQWA8gFPL1GwrIFkdVyB91TclNqBQW1zKcFRBODkT3KOHWSviIHCUaazpQegr9t4MPpOaRMiPsrnVXEV6JJbmfRBiwBA/0ib5uS6biTI5LGbTwwZVfTa9wJBf3cskTmI529kEDCdrS4WY5p3OcWSDBkBkge6yWI2q+liW1KZhzT033GsLT4fa4FTvBlVtpc6k3NwuQ0wear9v4gYh0ZaYbEtIptbO7WAY68EHTtk44VqTKgEZmgxwO/1Vg0rO9lcKaOHYybRIMyL7hyV+KiB0JcpkFGXIFFJJREpJKCxQQREI0EoIIICKJKROQU/aDCh9Im8gHTUg6hc87F4f4dStUcHDJ3QDYc9SurPC5njA+mcQ5t5fBA3xMTPXXkiL3Cdu8PmDSSDcGQQARuuLq+o45lQSxwPQgrim0cadXtGW9w17mgTBIfabwEvY+030nh1NxZaSJJY4aiPpuRHZzSSqVNUGwdrVq9MPygC45kixCa2h2v8Agghze8J8xusg1jKacdTXKqv4k4gv/lhgE75sLaq0wn4g4kuE06L28nlpI43sOiDdlJzKFs7bTawEtLHG8GD5EWKmVRqgTU0Pz0WH7R4lwqDIJc2w4gC3oD5LZmsGgkn6LmParbrfiVDYiSCNwO5zTqDysgKnVY6oWjLIE5e6DN7Zj0VW/EtqVmiGsIcJN5J5gmJi0KHs4sDPiOePiDWTJdJ0E2BhT9nYVnxQ55zTcQCb2E7r80HTuz4aaLcmgtynfHt4K6YPZVewXA0WQ0gC2kX3kcpm6uGjegSEeZFPh8kEBwizI8yQSgskJRlJRoQN9LdfkjQJQzIA1EUcokQ09ZipsPO2sAfzvOvAAD6+a073AKmqY6K7mmNAR80RQY7sqH0mscwnL+kZCydTFwQCQJBnRZ7avZevIeQ0ADKAxoENaIAhq6bPqmq9GbTcnTkEEHsps80cLTY+5gn/AJHNHrCTtPZDMRIcIMWO8c1duaA1Q8Oe8g5fU7P5apa92Vonvd0m4EG+7jvS8B2JrPLy59PKD/L7wdJOg7lx1XTcXgGOMkA+H3wS6GGa0d23KUGH2JgcXh6kOYS2RE3HOHxA8QCt5TdLb2UhjrJLwgzfa7H/AAqBjU2HhdcoobKq4zEFtIfmuSfytGuYrsPaHYoxNPKdRcb53b1V4LZ1Jj/4cVQx4Ac7TOW65QfUnmgy+1PwteKJfRqMfUaASxoImBo2+vUX0Wc2LmdVaGtdmBix0tc35eUcl1rEYMU6+HfQblzOyPiwc0CRm4wfGyibJ7I0m4h9eP1uytjui5ugv8DSysa3cAApTUnKlByAOSCUtJhAhHKKqEhBbJMI5RIuihCEZKQ56IUkOciL0zUfKAPcs3t+WVmPH6hHkfoVduPPeqrtQP5Idva4QetoQT8AL35J2jSmq5xIsIHIaqj2ZtfuydQPNZfH9p3UMS57amZjyMzLmObTvA+qDpuI0hQ3AtudFjMV24rPyjDMY98Oc4OdEAEAADeSTZXmxdo18RScMRRNJw56xwHzQX2qQWR4KJgXub3TpNlOe6yAMqESk1sTusmKteBZRsMCXSgtaLVidodm3f8AVW4hh7rzJ4jK2HeEey2lKs3MWSMwAJHIzHsjqugST6eiBljBYkXEx10TjHSoprSYT1IoH5RPCIlEHe6B1qIpLaiMlAgtTaec9MQgtiUWZBNuKA3VAkl6SQkFyBb6iYcfBOEJmpyQNuKrtvEfw75gxBjSYI0U4gyqHtThnupHJJLS0xuMG4jjzQUOJrBjGtLyJaTl3kbmgDU/QrG4yuGVGzcRMibG8zbVSsea76k5CHAQJm2guOXzVNiqZkte/JfT9IO/X2QWmF2kXZ3NMPdUFNhJMgWBIjTKIv8A5W02L2jfTcKdTvXAk/mgxBMTFrlc0bgXgDI9jr2gjfaZ3GRxVthu1LqQy1W3Fi5u/iZOqLXYaGKbUu06idU695XPNk9sWfEbPG075PeHTeOkLZYbbVOr+V0+3hxuiJZGayl0rcFEaINlIoPlwA14IKvbRbnJi4+XPxS8HXnU+qg4uoXE33mTfjoncO2Bu9OUoLEVhOqmUqtlT0qZn15qew26IJnxQkuqQmA9EXFBIa+6dTDakgQnGFAp4uicEqEhBYOKJKhIeUCHPTYF0rMmi+CgccmnJupiiflv80yas63KB0uhM1Hg8OiUKglV+29qMw9F9Rxs0eZ3BBV7fwIkVRbPIdzLYg25Llu3dmVHVHFgLhp3eA5LdbA2+Max1N7v5rXOfHJ0Rl4xEKBjGmk/cJOhi8/0njxRWb7M9mq9YkZDlaJMmLcFtKexwKeR1KZFwWyByTWzNr1aTiQ0AdfdXY7TA/mET5eiIylD8PnOqBzYpNnQGSDujf6rXbF2EzDAuMOd/UQAAOQ5m6iYvtdTp7274v8Asq/B42vjHwO6ze7cOg3oNSzEl7op3PHhO9W+Fw+RjnG5DTc66ElQ9l4NtNoDdd5Op6lTNsVfh4WoR/THi6Gj3QZh9TSbcRZS2kazb73qlw+ILwCddDf6K2YwgCB99dUE8AEAzu3cE43kbdFCc8wL6DgnaNUnXXRBNaZCDdEhlW2nsilA+UbKsJoPSPiFBPD5Ssyh0XhSHOQWbimXp4vTLygZLLpl8jfPVKqVIVPitt0muhz2jqb+QQTfjcrI3OBIt6hUVXtZQbcFz+TW6+axPaLt1Xql1OiPgj9Thd0aa7vBBvdpdp8Nh3RUqsB4DvOHKG7+q53217XjHPZRo5hSBkzq48xugKgZhXSZ7x1J1vrv5pOzcPNR7joJA6xB3dEVBdtB9GvnpuLXtNiOW6OEa9V0GhjWbUwdVghuIaPiBv8AqbeWby1wkcpCqf8AtFtXZb65tUbUc8HXMMxYWeMCOiyWBq1aFQVKT8r2mxB05IvqRSxDxcFwjXvEeFuCnsxlUjKXPi2826QqiptKp8R9R+UueSTZoGY3NhorLA7Sa8hu++tp6H6qaLDZ1IuOm/8AySTquibB7rBAFuHjJWR2NsOvUALKTy2xBix8TqryrW/hB/PqspW0Lg6pH+ljTM9VWWvqbRp0abq9ZwbTb6ng0bzNoXMds/iJVxmIY1p+HQDrNn80Ax8Rw16aBUm39uVcdVaA17aDLUmbmjSXcXHeUmiGUhLss3sRrFrCLoq+rdo3UCcrWvGsGb6aEK6wHbmg9ozMey27vAG/C+5c/fiBUeHsaWtiDNmuO6BuuN3BLqu+Gc7NJ7wjjHeHoUMdPwu16dWfhVGvPAET/wATdS25pmLj70XL3svIPNpFiND99Vc0O02JY0DNm45gDa0d6x9d6I6FTrTvHO1lID+ax+z+14/XTIPFpkWgzBV/gttUqpgPE8HWMoLEVEoOjekQITbicuvmgWMVBU0VeCpnG8blJp4gngg0GJxrKYLnuDQOJ+5WV2l2/Y2fhsc7cCTAOm7XesJj9puc4lxJO4HUcSCLc46KAKpcdZBiLixGqC/2j2lq14zOytt3WSBeQev7KmazvAj95gA/MqMa8STNuXAT7FS6DxlDjEGT4H/KKGJxWVpdvgwBqSRp42VICAN8mc3v6FL2lifyNG6HHhYEAFJYwjXcCfOSfkinDVLQTPHXfyStmCGE8ZJ3zGmvio20Xk5Wzc++nyU+pRAblnQQeJsLIlajam16LNltw1F4fUcGOIb+nvF7i46C+7mueOw1Q7g3fqStfgdhvOEbiKQDoLg8D8zS0zLYPfEEWGizFQvee6wmSd2lt4GiLFVUw0HvXO6/H9k7h9nnU8CdPdXuzuxuKq94MibguHBWlP8AC7F1GmXAHhcT1Ki7GS+OGA5XuHCCd8f0kcUTarnEuaxzuJMn1Wg/+O8dS74pA9IPskHCYmhPxMO4N3kTG7SULVUypXeIAMaaHyCdw2zKhtZg/Vvcep+SlN26GG7H88w8v8putt3N/wDXSIJO8z42VRPr7Ly0y+STa8wCNCI8io+W8brA87fZVaar6rx8Q90fpFgOQHWFasfPPQ+/7IBhyWktd+mzTyMkA8xEeCP+K/mlsTpF9JAT9SlnZmmCzvf/AK9CqqgS6sQ2LyCdw1AQW+ExmdzmhoGTXobT6KY5kQGm/wBPsR4pOCwjaQOUg5pzTqq+rtMCqQ3kBGpifr6oi7wm261CA0lzb9x2hnnu3rQbP7TUakNcfhuM90nhrBWUOJZlc58hsSdx5AeKZ2ZRzN+I5pGaco4N3D5ojoTo3GbWMp6i629ZHCYt1B7XNPdmHNJmx1gTA6rVtr2G9BzMZssG58CPHr81XY5pHeAgakXGUx7FDE03B2ZhgxNtON54oUsa2pDXjKeeh6HnwRoxWxYc0kE6XG799PRWVKqW0W6aCLakCTPC3sqbGUcjsugN4HjorCvDWtANgADpwbHpKmiI2pnqOJFtNfD39lOBN55D2aR5AFQcGzug8ZPqZ9I8lJquhpcTIGvPcbdY81QWFvVnc2/Ui3v7Kc15u77v/gqvwTYb18+vqpDHWty8ZJ+qDpv4ZUA7COE6VXbuIaRZail2fogk5ATe5Cyf4S1P5VZvB4PmCPkugAIyYw2Fa1oAEAaJ7KjabIFAikywRupAiCAeuiVT0SoQZjtR2Ywz8PWc6m0OaxzpaADYTcaHRckoUQ0CBpfzuuxduMRkwVaNXgUx/vcG+0rkQqAGYnW3SRHWymKr61I94bx3h8x5geaXRZvgjwT+IaPzAgAG99Wmw9Eqkzg028I538PNVT2FsCNJFvER7Ks2Pgy11UumWuy9dfqrMVYu402/3PbPSPJMYOsC+rBBBh0jSY3f8UQjadfKxrRqQCSBzvfmN/1QwOADBnMG+/cD+0+qYYwVMVAnKOXL20StsYiT8Nk97hoG6TO+b+ZRR06wr1N/wmaa987hzV8awa2Z+G3SSR87D1VMysKIy0m537+DJOhP0Tn/AE01IdXJd/oFgOpOiJUjFbXouaGtzvJ3gGL66x7LX9k6/wAXDji0lpB1EG0+CyQoNYw5W5bCwseMTqVouwuypZVqS4ZnAQCf0gmSP93oiMm3KGc4AngoGLwE3aDA3+viku2aWmczh4GyFTHFogSeltdPP7hGkDEVCWw4XA1M6cOilMqtdSG+ACYNwQU1iy14kC4nxEaqHhokDXiPUhReLXBuGUCLW+YOvKE3VEkWjTeJ5mBO72RYXZ1M6tPSTuJ8u77J9jQLtaBqR4gJiH6dMAeXkjaL6EaWndz9EnEYt1TvVDfKNBAhoMWG+SEAMpPj1/SB7Kjf/hPXipXZya7yJHzC6TC5H+GuILMfE2qMcI/t7w8Yb6rroKMiaEaKi6QCjcgDUCUGoEoMN+KW0MtKlTn8znPP9rBHu70XNWew850M9f8AxWj/ABL2rnxjmbqTGt5Zj33W5yB4LLZogHX5AX++qKXWaHDyg6xumOm5QMZhtJzA30JLbagjVvrqrTLJnnpz0MdbJFRxAGm7dw38pHsUVTPwzcoMXsZmQeN93ir+hlY0QIm1oIMix8fmoJwocS4EjdIseOmhtZGxjwIjdcjjrduh6jRAjA1xTa90xNgeQEQm6JLiXOgA7gd2gab6e8pnFNLcrHf3EbgJmx46eSZOMtFiRv5ajy8kMW1Oo0NAEn0braI/ZWAw+ZpAJE7wRPTks5hcWKbg58udwj91ZU+0TR+kjoiJNfYzgZzuJ3bx6FW/ZftP/C/EFQu72UjfoHAzboqkbdpuMAnTgUy/FMPExxbKGKipWe49bGddd/3vQOcOAEjw9PJWeGrU36QOTj6idfvxebgRmLpnf9zu6/8AtIqoxLC0eoULDvl334q/xlOQ4fv6ffms2HQUXi+w7CCInhzkDMJOkbk7WpjUTBPDrHzTOFxILJMcx1AmD/t15pw4oEHjwubyZ15KoU2wIN9PqfOyWZB0HC0xa1vE+hUd1fly6wZ94HgkDFcDui3jEeZPggvezeLNLGUHWgPDeocS13ou5LzwzFRlIiRBFvFvsPNd32ZtMVqLKjf1Na7zF0RMpWCclRqFXXqU78SPJEODRMPxABNxYSeQ5o6mJAEz0WV7W7Q+FhKpmHVAGA/3WPk2fNBzDa2I+NiatWfzvc4cIk5beHom6bL+liJG/wCqZzRMbtPDcPFPUzbTxHCL+miKcIyjQaRyi2nDd0skRPM+33+6OqS6w1F9NTrZPZbCeHPh9kdEU2yna3jz4p2hTuBbUeO8/JKDbGPDUaWUnDANku0Eyemp8pQZ7tNWzVWtEdxl7b3EvOnIt8lXMw5ieH3v++m97DYj4uIe8iS4lxB3T9BAVnSAM6affh923hDwG8Fo4czGt9fRS2YWf0tA536aKBSwzg6QIAOuggqVUxIEC8mL346dEEt9ANBJIHh7jVQKsONnecx4Ka6gGtlx85sOAi2/RQmsDySG25oImIpZCQ0zB9ryp+B2mCQDAMRw6R1+e6ZUI4hkX15fYTTKgBBB3/drqauLv+LY4HvAa7zciLac/XpGe2gyHyIg/MK6ZiWlsgDhu18eh9ecwdr4c5A77v8AfqhPUTD4ottqD9CFMZXIuePgZtERx91Sl0KVRxFh4Tc35XRcWn8Te0fSZAMnmSfBMMeTJMC8jxEeg91GzRMfd/2S6VYhw++vsE1LE4VNx1014/Rda/DvHZsIB/Q5zZ5E5m+F1xsVP8rc/hftktrOoWioMw6tv7Ksuq0GG/U+pn2KdrmGE8Am8I2C7+6fQfRO4tuZjhxCIi0QS0TuAXNPxK21nqCk3RgJMf1GInw910Pa+Nbh6D3n9IJ8dw84XDdoYj4r3PcTLrm++bosMioQLnd4/wCbz5p3D4oixFxx6j5/+Si1nXAHG/7c5jySqZkafd/qPB3JFWzMUwmJB4aX8vE+KkF3Dfr9B46qi+GQd5m9o1PLr14blMoVjkjTWN3mgsbk6gjj7f5TXaHElmHyjV9rTZtjA9EKFX+q0z5fKYnwPBUG0sa6q4vOg0vo3/KGI+zakO9FfYZuvC0n0t568zHFUVNndnL+o36DSFNG1HtgA218dNEKuKuHytOWLaC0+uqr6dMNJfVMumwvdR6m1XR+/wAkeGqgwTr++qIkOY+r+but3AJ9rmtEcOceXFIovBBkjz9b6pYptOoPr8gilu2A0NBJmYPSTEKnxezcmnz3dUEFKsRWPcDrorUM+LSINjY8j9EEEOs88JVN8IIKKca+dSbD6lOMfICCCBRf7fsrvsuX0qrKzMssMwZuIII8kEFSuj0e3ry2W0mgyJl53CdzVP2H2vdWe9j2gFpbpMQTF5OqCCrmyv4kdpHmKLbNHfd/q1yjwHquf08QYvzjkggpW/nwKFI1HQIkxczzVlV2S/DuAqFjszc/dk2vrIF/e43oIKpUh1KLgDeTPjv36G/G+8pbWz0/Mfvx9Sgggg7bxWVopgamXHiNzQodSjFIn+r6j6oIIDxIy0qbBrGcnm4Tp0geCgmvG5BBQBp4+in0KU9PFBBVamANpRIzTHhKjDaQ4HyaggpUf//Z"/>
          <p:cNvSpPr>
            <a:spLocks noChangeAspect="1" noChangeArrowheads="1"/>
          </p:cNvSpPr>
          <p:nvPr/>
        </p:nvSpPr>
        <p:spPr bwMode="auto">
          <a:xfrm>
            <a:off x="71438" y="-1131888"/>
            <a:ext cx="1952625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6" name="AutoShape 17" descr="data:image/jpeg;base64,/9j/4AAQSkZJRgABAQAAAQABAAD/2wBDAAkGBwgHBgkIBwgKCgkLDRYPDQwMDRsUFRAWIB0iIiAdHx8kKDQsJCYxJx8fLT0tMTU3Ojo6Iys/RD84QzQ5Ojf/2wBDAQoKCg0MDRoPDxo3JR8lNzc3Nzc3Nzc3Nzc3Nzc3Nzc3Nzc3Nzc3Nzc3Nzc3Nzc3Nzc3Nzc3Nzc3Nzc3Nzc3Nzf/wAARCAC0AGwDASIAAhEBAxEB/8QAHAAAAQUBAQEAAAAAAAAAAAAABgIDBAUHAAEI/8QAQhAAAgEDAgQDBgMGAggHAAAAAQIDAAQRBSEGEjFBE1FhByIycYGRFCPBFUJSobHRM5MWJCU0VGLC8TZygpKisuH/xAAUAQEAAAAAAAAAAAAAAAAAAAAA/8QAFBEBAAAAAAAAAAAAAAAAAAAAAP/aAAwDAQACEQMRAD8A2cAdlH2rxowT8I+1PYFeEUDHIBtgH6VxjXHvIp+lP9utUeua/Bp8otY2WS7cbITgKPMmgnSCGNS0iRhQM5KjpVNcatYJMiJb+KrqWMiIOUChbUuIHuJAvOXl/eSNvdB9KrALy4eNJXdV59kB+EUBnJxBpKYZolaM/vrGDj596fg1/h+aRYUmtud8cuVG+aH7fQrmYwmFOUb8xPQH19afbhm7hX3bSC4Tkbps2SP60BUi2cxJjjgfscKKdSztSd7aH/LFZyl++lXYhmilguOTk8SVsKv/ADY6fSrmx1/UfxSPJPFJbkL7oGO2+9AY/gbLvaQf5Yrz9mWJOPwVv/lL/ak6ZqEOoWyzQ82M4IYYINT0I60EJtKsf+Ctv8pf7Uj9lWH/AANt/lL/AGqyIBps9aCRjIr3lr2uzQV+sXIstOuLjKqUQkFume1ZZpbXusXksYBkubh/fZh0TuPSjD2qXRt+Gwo2WSZVY+QwT+lNez/TRa6OL2UYnuRzDP7qdhQT9L4WsLGMlo0luGHvSEdPQDtVhBpNrGCBECcjJO/SpiH3vPPSpCoMA0DSxqowAMeVOcq9q4LjvtSwD1NBS8QaDZ63Yvb3MY5sflvjdT2xWR3M99pN6LG+UhkykcgXqPPHet0bp0FA3tK4e/aNgbyBSZ4RnC9xQU+ja+9hqKTNhbK4RfFQtkIc45hWkxOGUMDkHcV876bfSGZredjyKDse59fOtt4Sv/xuh20jElgvKSfMbUBBsflXnKKQGwKUGoJJIFJzuN65jkYpJNAF+1SE3Oi2cfMeRr2NWA6EEGrHQJWOnxIAOULyjHpUT2kYGgxyEZMd3GR9cj9ag8ManaR2ii4uY1bPw53AoC9Ox3OKkB9tzt86qbTVbK6LLBdRyFevK2cVL8QbHO3zoJwfJ2pYbzqIkgPSnOddhzD70DjP9ajXK+LDIhwQykYIp0sGB6euKY5sSYJODQfP/Ftsuka3KiJlefJUHGDWnezxzDw9Czkq0rM7Ke2T2rOuN7cz8WzWysXLShM9ck42rUbNGs7eGELsihTy+lARxyc3Wlh8f96iWx5lNSlXI60E9+lI/SnWH0pknFAE+0DV9Ml0q70w3afjY3jcR4PUODjOMZxWS3UxWVoUaR+YkAR5yfSpHEyzQcS6hDOxMgu2OSexOR/I05pOmzXV0ksRAMbhh55z2oKe3upbaXxbOaSJlIPusRjyrXPZ3rE+uWrx3EgaWDAbI3Oe9Dl1w6PwckcaKniv4kir0cjoT9TVj7KrQ22q34GfhA+2aCz471jUNIcQ27YR1+MA7VmiarqEF3G/46dJJmwmWY5PTH3/AErdNS06HUwyTqre7gZFUdhwctpNE5kjdY254xJEGKNnqPKgo9E4n1Kx1JdK1gckrbKZDg58qPBOGhMh7KTtvSZ9MtriMi7jWYnfmZdwfMeVRblobKIp0Tl7noKDJtEsb3X+KYNTW2c2vil5JW+FSN8fP0rVVi5HAbcEbEHINDFvLaW9xZcMrevaiHlmZSP95VskgntnPSpek2L6NrOq26IUsJDHLbIPhXIIYL9R/OgJ4SyrjH1qQrEKPeFQoJCRknfHapImAGDk/KguW6edR33NPvtv/KmX3GRQZZ7XdAAWLXLaPB5hHdY+yt+n2oV0C5/PVCeXPTetz1Gygv7Ge0u4/EhmQo48waxHibQjw3rCWiStKjIsiOVwcEnY+u1AaXF7HBpbMcEhM7fKpPszVGtri4bl53kOflQc1z/syUtgLynAJ747VQaPr17o8xNrKQGO6mg+g3YR5btnrXokSQZBzWc8C63c31xcnVNVjeKQgRwFeUq3lny+9HBUwtgdSNs9KB2efwwS5yDQ3r83jQPGpwScDbYmpl3clpPDI3237Yqm1ovHbx+DyiTmXlyM537/AEoPdV0mLUL7TdUyUltPcRehkAOwx88/erG5uGlPIcv4XXG+Wpi2vryWMpJFFGSPeaMk9fLPSp1nbjxfeGDjoaDxGYNknB7r0qV4hwN8YHYVx5WUjBptAVGFBx6UBS+CMU0d9qdYU1jBznPoKDxkDIRvg1lftSTn1G0lkRl8JCnMRs24I/WtYHy61V8RaNBrulz2UwAZ1/Lkxko3Y0Hz7f35dEjX/DXIG21Vr3BYYwAQcjAq01TSbiwvZrW6QrLCxUr2z+oNVxiYnAj370CrK7MMqHnYb58qN9J4zvEeOLxTJGCNn8gNxQ1Z8MajKqSSWUvhybqcYyKPOFOCI5NPL3iGMq2VyD17k+dAQ6ZeJeQpcoAEJIBznemNQdbi4SJB8HvHH2pIjt9JtvwFnmaUnbfv/an7eyNuXLyczDHOwGxby/pQOWUJyADhsdSP61LwyFQN8DOaatZowhHN7wO+dqlnGwJ6DrQcGYoU3Ixv/wDtdyqMZFOEYXHNvTfutuc0BF9qacb5/nTnTNJyAP6igb5iDilK3nTTnCk4z5Yqh4t4kh4a0WW+lAedvct4SceI/YfIdSfKgCPavbvb8QR3JTMVzAMEjYsuxGflihixvYLYF/Bjd85PNWgcEyf6W8HSHX8XMk93KzMdip5tuX+HAxj0qk172dXVsHn0mf8AERgFvBl2fHoehoJNhxhDyhZwqqoAC53A9P5Vbx6reaknLpquiH4pX6KP+Udz86z7hjSrrWLzwLCOMyKnOzu2FUeda7oPD0lraBLy5DkrgrCCo++cmgreHNKYStMxaS4Y+87HoP0qTxus2maRBe2JwbaYeKp6SI2xz9eX7UUwwxW8YSFFRB2UYoG9rOsR2uijTUYG4u3UFe6oDkn+WKD3TdQt9StFmtyMZyyk+8p7g1OWZssyZyeinpWUWGrXGlXDyWZBVmw8cnRxnb5fOr2Hj6NLpF1KxaKBh7k0Mpf7jAoNDjk58ZOR/alEjO2PvVLZ6la38KyafcpMmM5Q/D55HarBZcqO30oCwuMedUuu8SaRoSeJql/FCcZEeeZ2+Sjc/asO1/2ia/qjPEbr8FC2R4VmShx6tnmPzyKGDIWd3clpGOWdiST8yaDUde9rMk3PDoFqYk6C5uRkn5IOn1+1Z7q2q3uqTmfULya4kGcGR8hfkOg+lQQSRnbeo107InNgkZzgHrQGPs54xHDmpvDflm026IEmBnwm6BwPLsfT5VvkDxXcEc1vIssUihkdDkMOxFYQns11abhuLV7VPFncLILZcczxsoII36jPTvTnAXGd5wte/s7UfFbTi5DxOp57du5UeWeooDvgjS20rjziC1xiJYlki7e47kr/AEI/9NaIABtms5n9puhQzvNY2Nxc3LqELCMR5AJwMtvjc9u5qNJ7QdRljado7e1hA3VfeYfU/wBqA14m4jtOH7MvKQ9wwPhwg7t6nyFYTq2qXWu601xdyFm5izenkB5VomhcJScQr+1uIZrnlm95IWbDFexY9vQUB8QNpx1a4Gk2yQWY/Lj5d+bGxbPmTQVzHmkOc4pM6eJFJHjJA5h615k53YbdcVyyYmBJ6+dBEs7uW3xJDLJG4OzIxBH1FEtpxxr8MCoJo5gOjSRAn70JXQ8GQAHOXIBpTOgIBz086CvI5JGbOwPQ0mOU8pDHvnIpV6mV/LxzdTUF5CAgDHpvkdKC6jYMvbPc0nVo/DtkBAAYHcdq8t2JRMJt86ka0OayhI68xBP0oPprhz/w/peAP90i/wDoKCPbNaWa6Na3X4eH8U1yqCUKOYjBJGfpRpws/Pw3pTE7mziz/wCwUEe22Qiw0iEHHNcO/wBlx/1UGbaVCDMhkHXtRlwlpVrrvEv4a5j57e1Tx5Y2OVY7AA+mevyoY0+SJLdpJSV8Js5HXpWtezjh2TSbCXUL6NUvr8h3QDeNOqqfXck0CvaNrJ0nQTbwOVur38mMg7quPeb7bfMisZm/KjAXG3YHpRLx1qo1riS5mjbMFnm3g8jg+831bP2FCEriQkAkEHb1oGZWIge5aLmii+IjqB5/Sq1tbtsExwSPv7uTjNTLe5aGfkO5OzDtTlxpS2o8VIgqEkkHbBPl6UFbf3LT2gm8Pk3BxncYqElyZRzFgD02FPXyP4TAglR+72qHaSqkXKwyc/xYoJ7y7lWAwB0qE2AxTk9QKcvCGQ779CTUSWXxI+Y7MNsLQW2nFgQCQD5Vb6rFjTlLH4XFDOlSFruJCSdxnNFN/Ip0mcYJwAx38jQb77PLsXnBWjyK+cWyxk+q+6f6UF+265VrrR7RCDIqyOw/hBKgbeuD9qmew7UkueF5rJT71rcE4J35X97+vNQRxJqb6/xXeXDIRHHM0UYP8KMVH3xn60FROj291kPzKsauB/Cw3B+9bhxDxJ+B4FOrwEGe4tk8DHd5AMH6ZJ+lYtqRAinmBzlhGM+nX+dTtS1z9pcP8O6YjExWFqDKx7y7qPso/wDlQMxQBNPjihBBRd875qpKyTzIsCZLHG361c6clzeN8JWJTylyNiPKmb2e3s5TBahGnG7sOg+Z/Sgh3SQaWoklPNKRsvn6CqmKW5upHe6Zzn/DUHKxjpT0qvKfFnk5mJ+IjrT1tISnJgcoyFxQQbpP9Xk2GcbZobmRRIVAxjbzos1AflScqe9ihoq4xzw5bHlQTbzlEbDGGbeq+MqJ+UrhWGDRFqdgwZVyMf1qknsZOc8p6Dv1NAxZFheRiM4PPRfJ+ZYSjBA8MjI33oXgs5DB+IQnmjOGAGcb9aOLW2Eljye63MuaCf7CtWWz1e6tnfC3MBGSf3lyw/6qHbC757g3HMffJfr1J3/Wq7Rmaw1lkywjk5lJBxjO1Px2rpceGxIZGKkfWglazc+HBbQKBztl2I7k1daBpSywxyXh8O3UFiemQPXyoavOebWUQjZSAB6f96napf3EtnHp8b4hidslT/iZ8/T0oHNf4sIc2Wiho4MjmlA+L/y+Q9ar7A++dz0796h3lsYUSQE87HqBnNWOlxM4GcM2N+2aBVwPhxnG1PWq8qyHoOte3cPupyg5AwcU9BCTFjA6dDQdLFHJDy7bnfBwao7qwSSdjvtt1q8ClUYIvw+dRoLJWQs7AMxyaCw1WNDInujrQ7e9mxgnaurqCdwrEkupPbyKGikyjL5g0U6JAioyYyFTAz8zXV1AL6pBHBqbCMY6H707MxF3C4xzMgLHz7V1dQRrcB9QmZhluUHP1NSmjVJth5V1dQI1KJHTcdPKvdFA8UDsRXV1BYSIA53JxjFPRDDL6iurqBE6gRsB/HUmCyheJWYHJHY11dQf/9k="/>
          <p:cNvSpPr>
            <a:spLocks noChangeAspect="1" noChangeArrowheads="1"/>
          </p:cNvSpPr>
          <p:nvPr/>
        </p:nvSpPr>
        <p:spPr bwMode="auto">
          <a:xfrm>
            <a:off x="71438" y="-706438"/>
            <a:ext cx="866775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7" name="AutoShape 19" descr="data:image/jpeg;base64,/9j/4AAQSkZJRgABAQAAAQABAAD/2wBDAAkGBwgHBgkIBwgKCgkLDRYPDQwMDRsUFRAWIB0iIiAdHx8kKDQsJCYxJx8fLT0tMTU3Ojo6Iys/RD84QzQ5Ojf/2wBDAQoKCg0MDRoPDxo3JR8lNzc3Nzc3Nzc3Nzc3Nzc3Nzc3Nzc3Nzc3Nzc3Nzc3Nzc3Nzc3Nzc3Nzc3Nzc3Nzc3Nzf/wAARCAC0AGwDASIAAhEBAxEB/8QAHAAAAQUBAQEAAAAAAAAAAAAABgIDBAUHAAEI/8QAQhAAAgEDAgQDBgMGAggHAAAAAQIDAAQRBSEGEjFBE1FhByIycYGRFCPBFUJSobHRM5MWJCU0VGLC8TZygpKisuH/xAAUAQEAAAAAAAAAAAAAAAAAAAAA/8QAFBEBAAAAAAAAAAAAAAAAAAAAAP/aAAwDAQACEQMRAD8A2cAdlH2rxowT8I+1PYFeEUDHIBtgH6VxjXHvIp+lP9utUeua/Bp8otY2WS7cbITgKPMmgnSCGNS0iRhQM5KjpVNcatYJMiJb+KrqWMiIOUChbUuIHuJAvOXl/eSNvdB9KrALy4eNJXdV59kB+EUBnJxBpKYZolaM/vrGDj596fg1/h+aRYUmtud8cuVG+aH7fQrmYwmFOUb8xPQH19afbhm7hX3bSC4Tkbps2SP60BUi2cxJjjgfscKKdSztSd7aH/LFZyl++lXYhmilguOTk8SVsKv/ADY6fSrmx1/UfxSPJPFJbkL7oGO2+9AY/gbLvaQf5Yrz9mWJOPwVv/lL/ak6ZqEOoWyzQ82M4IYYINT0I60EJtKsf+Ctv8pf7Uj9lWH/AANt/lL/AGqyIBps9aCRjIr3lr2uzQV+sXIstOuLjKqUQkFume1ZZpbXusXksYBkubh/fZh0TuPSjD2qXRt+Gwo2WSZVY+QwT+lNez/TRa6OL2UYnuRzDP7qdhQT9L4WsLGMlo0luGHvSEdPQDtVhBpNrGCBECcjJO/SpiH3vPPSpCoMA0DSxqowAMeVOcq9q4LjvtSwD1NBS8QaDZ63Yvb3MY5sflvjdT2xWR3M99pN6LG+UhkykcgXqPPHet0bp0FA3tK4e/aNgbyBSZ4RnC9xQU+ja+9hqKTNhbK4RfFQtkIc45hWkxOGUMDkHcV876bfSGZredjyKDse59fOtt4Sv/xuh20jElgvKSfMbUBBsflXnKKQGwKUGoJJIFJzuN65jkYpJNAF+1SE3Oi2cfMeRr2NWA6EEGrHQJWOnxIAOULyjHpUT2kYGgxyEZMd3GR9cj9ag8ManaR2ii4uY1bPw53AoC9Ox3OKkB9tzt86qbTVbK6LLBdRyFevK2cVL8QbHO3zoJwfJ2pYbzqIkgPSnOddhzD70DjP9ajXK+LDIhwQykYIp0sGB6euKY5sSYJODQfP/Ftsuka3KiJlefJUHGDWnezxzDw9Czkq0rM7Ke2T2rOuN7cz8WzWysXLShM9ck42rUbNGs7eGELsihTy+lARxyc3Wlh8f96iWx5lNSlXI60E9+lI/SnWH0pknFAE+0DV9Ml0q70w3afjY3jcR4PUODjOMZxWS3UxWVoUaR+YkAR5yfSpHEyzQcS6hDOxMgu2OSexOR/I05pOmzXV0ksRAMbhh55z2oKe3upbaXxbOaSJlIPusRjyrXPZ3rE+uWrx3EgaWDAbI3Oe9Dl1w6PwckcaKniv4kir0cjoT9TVj7KrQ22q34GfhA+2aCz471jUNIcQ27YR1+MA7VmiarqEF3G/46dJJmwmWY5PTH3/AErdNS06HUwyTqre7gZFUdhwctpNE5kjdY254xJEGKNnqPKgo9E4n1Kx1JdK1gckrbKZDg58qPBOGhMh7KTtvSZ9MtriMi7jWYnfmZdwfMeVRblobKIp0Tl7noKDJtEsb3X+KYNTW2c2vil5JW+FSN8fP0rVVi5HAbcEbEHINDFvLaW9xZcMrevaiHlmZSP95VskgntnPSpek2L6NrOq26IUsJDHLbIPhXIIYL9R/OgJ4SyrjH1qQrEKPeFQoJCRknfHapImAGDk/KguW6edR33NPvtv/KmX3GRQZZ7XdAAWLXLaPB5hHdY+yt+n2oV0C5/PVCeXPTetz1Gygv7Ge0u4/EhmQo48waxHibQjw3rCWiStKjIsiOVwcEnY+u1AaXF7HBpbMcEhM7fKpPszVGtri4bl53kOflQc1z/syUtgLynAJ747VQaPr17o8xNrKQGO6mg+g3YR5btnrXokSQZBzWc8C63c31xcnVNVjeKQgRwFeUq3lny+9HBUwtgdSNs9KB2efwwS5yDQ3r83jQPGpwScDbYmpl3clpPDI3237Yqm1ovHbx+DyiTmXlyM537/AEoPdV0mLUL7TdUyUltPcRehkAOwx88/erG5uGlPIcv4XXG+Wpi2vryWMpJFFGSPeaMk9fLPSp1nbjxfeGDjoaDxGYNknB7r0qV4hwN8YHYVx5WUjBptAVGFBx6UBS+CMU0d9qdYU1jBznPoKDxkDIRvg1lftSTn1G0lkRl8JCnMRs24I/WtYHy61V8RaNBrulz2UwAZ1/Lkxko3Y0Hz7f35dEjX/DXIG21Vr3BYYwAQcjAq01TSbiwvZrW6QrLCxUr2z+oNVxiYnAj370CrK7MMqHnYb58qN9J4zvEeOLxTJGCNn8gNxQ1Z8MajKqSSWUvhybqcYyKPOFOCI5NPL3iGMq2VyD17k+dAQ6ZeJeQpcoAEJIBznemNQdbi4SJB8HvHH2pIjt9JtvwFnmaUnbfv/an7eyNuXLyczDHOwGxby/pQOWUJyADhsdSP61LwyFQN8DOaatZowhHN7wO+dqlnGwJ6DrQcGYoU3Ixv/wDtdyqMZFOEYXHNvTfutuc0BF9qacb5/nTnTNJyAP6igb5iDilK3nTTnCk4z5Yqh4t4kh4a0WW+lAedvct4SceI/YfIdSfKgCPavbvb8QR3JTMVzAMEjYsuxGflihixvYLYF/Bjd85PNWgcEyf6W8HSHX8XMk93KzMdip5tuX+HAxj0qk172dXVsHn0mf8AERgFvBl2fHoehoJNhxhDyhZwqqoAC53A9P5Vbx6reaknLpquiH4pX6KP+Udz86z7hjSrrWLzwLCOMyKnOzu2FUeda7oPD0lraBLy5DkrgrCCo++cmgreHNKYStMxaS4Y+87HoP0qTxus2maRBe2JwbaYeKp6SI2xz9eX7UUwwxW8YSFFRB2UYoG9rOsR2uijTUYG4u3UFe6oDkn+WKD3TdQt9StFmtyMZyyk+8p7g1OWZssyZyeinpWUWGrXGlXDyWZBVmw8cnRxnb5fOr2Hj6NLpF1KxaKBh7k0Mpf7jAoNDjk58ZOR/alEjO2PvVLZ6la38KyafcpMmM5Q/D55HarBZcqO30oCwuMedUuu8SaRoSeJql/FCcZEeeZ2+Sjc/asO1/2ia/qjPEbr8FC2R4VmShx6tnmPzyKGDIWd3clpGOWdiST8yaDUde9rMk3PDoFqYk6C5uRkn5IOn1+1Z7q2q3uqTmfULya4kGcGR8hfkOg+lQQSRnbeo107InNgkZzgHrQGPs54xHDmpvDflm026IEmBnwm6BwPLsfT5VvkDxXcEc1vIssUihkdDkMOxFYQns11abhuLV7VPFncLILZcczxsoII36jPTvTnAXGd5wte/s7UfFbTi5DxOp57du5UeWeooDvgjS20rjziC1xiJYlki7e47kr/AEI/9NaIABtms5n9puhQzvNY2Nxc3LqELCMR5AJwMtvjc9u5qNJ7QdRljado7e1hA3VfeYfU/wBqA14m4jtOH7MvKQ9wwPhwg7t6nyFYTq2qXWu601xdyFm5izenkB5VomhcJScQr+1uIZrnlm95IWbDFexY9vQUB8QNpx1a4Gk2yQWY/Lj5d+bGxbPmTQVzHmkOc4pM6eJFJHjJA5h615k53YbdcVyyYmBJ6+dBEs7uW3xJDLJG4OzIxBH1FEtpxxr8MCoJo5gOjSRAn70JXQ8GQAHOXIBpTOgIBz086CvI5JGbOwPQ0mOU8pDHvnIpV6mV/LxzdTUF5CAgDHpvkdKC6jYMvbPc0nVo/DtkBAAYHcdq8t2JRMJt86ka0OayhI68xBP0oPprhz/w/peAP90i/wDoKCPbNaWa6Na3X4eH8U1yqCUKOYjBJGfpRpws/Pw3pTE7mziz/wCwUEe22Qiw0iEHHNcO/wBlx/1UGbaVCDMhkHXtRlwlpVrrvEv4a5j57e1Tx5Y2OVY7AA+mevyoY0+SJLdpJSV8Js5HXpWtezjh2TSbCXUL6NUvr8h3QDeNOqqfXck0CvaNrJ0nQTbwOVur38mMg7quPeb7bfMisZm/KjAXG3YHpRLx1qo1riS5mjbMFnm3g8jg+831bP2FCEriQkAkEHb1oGZWIge5aLmii+IjqB5/Sq1tbtsExwSPv7uTjNTLe5aGfkO5OzDtTlxpS2o8VIgqEkkHbBPl6UFbf3LT2gm8Pk3BxncYqElyZRzFgD02FPXyP4TAglR+72qHaSqkXKwyc/xYoJ7y7lWAwB0qE2AxTk9QKcvCGQ779CTUSWXxI+Y7MNsLQW2nFgQCQD5Vb6rFjTlLH4XFDOlSFruJCSdxnNFN/Ip0mcYJwAx38jQb77PLsXnBWjyK+cWyxk+q+6f6UF+265VrrR7RCDIqyOw/hBKgbeuD9qmew7UkueF5rJT71rcE4J35X97+vNQRxJqb6/xXeXDIRHHM0UYP8KMVH3xn60FROj291kPzKsauB/Cw3B+9bhxDxJ+B4FOrwEGe4tk8DHd5AMH6ZJ+lYtqRAinmBzlhGM+nX+dTtS1z9pcP8O6YjExWFqDKx7y7qPso/wDlQMxQBNPjihBBRd875qpKyTzIsCZLHG361c6clzeN8JWJTylyNiPKmb2e3s5TBahGnG7sOg+Z/Sgh3SQaWoklPNKRsvn6CqmKW5upHe6Zzn/DUHKxjpT0qvKfFnk5mJ+IjrT1tISnJgcoyFxQQbpP9Xk2GcbZobmRRIVAxjbzos1AflScqe9ihoq4xzw5bHlQTbzlEbDGGbeq+MqJ+UrhWGDRFqdgwZVyMf1qknsZOc8p6Dv1NAxZFheRiM4PPRfJ+ZYSjBA8MjI33oXgs5DB+IQnmjOGAGcb9aOLW2Eljye63MuaCf7CtWWz1e6tnfC3MBGSf3lyw/6qHbC757g3HMffJfr1J3/Wq7Rmaw1lkywjk5lJBxjO1Px2rpceGxIZGKkfWglazc+HBbQKBztl2I7k1daBpSywxyXh8O3UFiemQPXyoavOebWUQjZSAB6f96napf3EtnHp8b4hidslT/iZ8/T0oHNf4sIc2Wiho4MjmlA+L/y+Q9ar7A++dz0796h3lsYUSQE87HqBnNWOlxM4GcM2N+2aBVwPhxnG1PWq8qyHoOte3cPupyg5AwcU9BCTFjA6dDQdLFHJDy7bnfBwao7qwSSdjvtt1q8ClUYIvw+dRoLJWQs7AMxyaCw1WNDInujrQ7e9mxgnaurqCdwrEkupPbyKGikyjL5g0U6JAioyYyFTAz8zXV1AL6pBHBqbCMY6H707MxF3C4xzMgLHz7V1dQRrcB9QmZhluUHP1NSmjVJth5V1dQI1KJHTcdPKvdFA8UDsRXV1BYSIA53JxjFPRDDL6iurqBE6gRsB/HUmCyheJWYHJHY11dQf/9k="/>
          <p:cNvSpPr>
            <a:spLocks noChangeAspect="1" noChangeArrowheads="1"/>
          </p:cNvSpPr>
          <p:nvPr/>
        </p:nvSpPr>
        <p:spPr bwMode="auto">
          <a:xfrm>
            <a:off x="71438" y="-706438"/>
            <a:ext cx="866775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78" name="Picture 21" descr="http://t3.gstatic.com/images?q=tbn:ANd9GcSxAzR3nj-VBw7djlplX4Eiy3IeIOVTkAGaNYSxWZG4JewCZSQ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122396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179388" y="2708275"/>
            <a:ext cx="20161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JOSÉ MARTÍ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(1853-1895)</a:t>
            </a:r>
          </a:p>
        </p:txBody>
      </p:sp>
      <p:pic>
        <p:nvPicPr>
          <p:cNvPr id="32780" name="Picture 23" descr="http://t3.gstatic.com/images?q=tbn:ANd9GcRP4x3kNyOd3QXQ9Tm1wSG8WNTo0NMbto8PqOo22ozTtYmf_o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765175"/>
            <a:ext cx="1824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4787900" y="2565400"/>
            <a:ext cx="18351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SALVADOR RUEDA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(1857-1933)</a:t>
            </a:r>
          </a:p>
        </p:txBody>
      </p:sp>
      <p:sp>
        <p:nvSpPr>
          <p:cNvPr id="32782" name="AutoShape 25" descr="data:image/jpeg;base64,/9j/4AAQSkZJRgABAQAAAQABAAD/2wCEAAkGBhQSERQUExMVFRUVFxUXFBgYFhcVGBcVFxcVFRkVFRcZHCYgFxokGRQUHy8gIycpLCwsGB4xNjAqNSYrLCkBCQoKDgwOFw8PFSkcFxguKSkpKSkpKSkpKSkpKSkpKSkpKSkpKSwpKSkpKSkpLikpLCksKSkpKSkpLCkpKSkpKf/AABEIAKAAfAMBIgACEQEDEQH/xAAcAAABBQEBAQAAAAAAAAAAAAADAgQFBgcBAAj/xAA9EAABAwIEBAMECQMCBwAAAAABAgMRACEEBRIxBkFRYRNxgQciMpEUI1JyobHB0fBC4fFighYzNENTkqL/xAAYAQADAQEAAAAAAAAAAAAAAAAAAQIDBP/EAB8RAQEBAAMAAgMBAAAAAAAAAAABEQIhMRJBA1FhE//aAAwDAQACEQMRAD8A2Eih0Q0ImpW8a5NemvE0HCVVyoHirjRjAp+sOpw3S2n4j3P2R3NZVnftUxTxhJDKeiN/VZufSKVqpxtbZiMe23/zHEI+8pKfzNMlcW4Qb4lr/wBp/Kvnd7HKWqVEqJ3KjqPzNGbxBBifSp+TT/OPo/CZi26JbcQsf6VA/lToGsFwmtMKAKTYhQkH0Iq88PcYPJADqg6nnNljyPP1+dOciv488aCTXQaa4THIdTqSbfl50cuCqZUZJrs0JLlLC6CLr00nVXdVAeUaA4aWtVAK7xQIWHKheL+JU4LDLdMFXwtjqs7eg3PlUoax32yZzqxKGtXusoBI6uLuZ6QnT86Vq5Nqh5lmS3nVOOLK1qMqUdyf0Ham4c2G87D9qCbSSRFWngPKg454yrhHwfe5H86itUnw57OlvAKxCy0CAQlIBXHcmybVomUcC4NmClkKV9pZKz6TYVzALqwYQzTxPK04ZYSBAAHpSHsraX8TaD6CjppYqkahMdljjCC5hAFKTcsqJh1IuUJVuhcbHranOV5yjENIebJKViRNiDzSoclA2IqUmqNls4XM8Th9mn9OIZH2VrB8RI6CQTSHq5pdpYdpoFUVO1MsHLtK8agK2rwVTB0s03UkzTtTVIW1QRtFfOPHjijmOL1G/iqjyFh+EV9LLYPKsE9qOS6c0eKU/GG1+pQAT8xtSq+PdUJpsrUEpkkmtP4da8FtKbbeVVbhvKh4hk3G4ImOl5sT+lWJ3ArcsJCefK3Ws7WsmLArihhs3cE2mL/zarBk3GOGWBDqfImD61mIwWFadRqbW4VKA3hINr3IG45mrNmHC7CU+6jQ5AOkSCAbhUbEG1waBZGmsvhQBBkGiOvpQJUoJHUkAfM1SPZ9jln6pU+6OdSfHCkJRLpVonYczV70yvHvEuxxNhVueGh9tS4kJCpP+e1Uz2q4w4d7AvJHvF5KCeelKkqI9QpQ9abcM5Xl7xDvhOp0lIDhWtIC55kQAZsJp/7TcCXHcrbuQcXHUwAgn8AaPTsy9LkU3Pmf2ozKbVyLnzroppecryaXS0tCgh2X9SZFKJpkyvTpBMTtPYU8Uq1OJsN80x4ZZcdIkNpKomJjYT51iHEby8a4p9cJXASNIgQJ0g9SATetpzrL/HwzzMgFxJSCdgdwT2kCsPxC1Nq8NaSFpOlQ6EGCI/Wo5NvxyBcPYcALMXJGqe1hHTnU2vCqKf2phhsMApRGxqVwrkKkyahqVl2UNr0+IdjI/vUrnWa2hPvKIIKiLgbWPKiMpSU2F6gs8xUEMoutZF+g3k/KmR1wRjFIxYTJIVP71feJstL7KkpGo2MdRzArLuHnfDxKQViQq8G8T09a2MOCEmd+/aq4s+fVlQOS8PtN4dbaGwgOj60RczuDMxubUPiJiMTlgjUA84Lm4hkwRcFR93vztVmgVGZnhtbzCjs14ih99QCB5GCb08Runc1wmug0LrTAiDalA03CqMnagYU58HlH50cMy3Enkd6Hh2gBG8waI+AAZ/l6CG2rHvallpbxhej3H0pIIH/cQNKkk9YCT5VrYO29Nczy1p9BbfbS4gkSFDnyIO6SOoos0+NysPy7FWvEk2vUyyvnTn2m5Uzg3ML4LYQlSXEwJPvJUk6iTcmFGonBZhIvf8DWdmN5di14Z2E77iq5j8tU84VixER1pyrGhTWqbioB3iJxskhuekqsf5NI/Ejk/CKy8FBQSZ+K+9ab/wALNL8FbxU4plQU2SpQAV10gx0+VZvw5xk+So/RvFEX0EJKfnvcVfMpz7ErA14JxKeXvtlUz9kkWjnNXGfLatOqm2LXEVzBYrWDKVoIJEKEG3S5tQ8W8NQHSqZfZYcrwNNmnZI9aOlXvGkZBNESLcqGs37UpsCN6DOkKISg6SbDbl2NefQlcamyfnP4GjF8afWvPY1KSOflTSRhHgtMwoXIggg2MURRFRzbqiqxWkAkke6Qqep3+VRfGvHLOXtnVC31CW2Zg32W5zSjvueVAUf22ZqhbuHw6TLjIU45/pDgSEp84TPkRVGwWNg8+/6R1pu3iV41eKdcOp5ZDiuU3IISOQAIjsBTdzYHbp+n5VFbcfFhTjokclflQHmpIgyOVqiUOEnfzvy/kVIZVjSmAqD26d/wqV6vPCQWLFAVJ5C9aNhHoERHpFUTgPMRqVqIB5ftFaB4gKauMufoiXOtRy1TJ5k0R5wnlFN9KoP4U6mQXDNx6GnAF/OmYUoJ2vNHQvY9R53ogoy0gUhG1ecWYpvqPSgJLLz4momICo+VRvEnHODwPuvOyvk22NbnqB8H+4isi4p9rOJxAKGJwrO0IP1ivvuch2THrVH1EEwZJ3vO95PWmPj+184h9r2IUpYwifo6FRqUo+I90sT7qP8AaPWs/wAViFuKKlqUtSj7ylKJUT3JpJXJPWuo2vB7UlYNkuO+j4hKzJTsvrpO9X3NeDPFIWwQJAt/SrmClX9Jg7bVnTt9h/itO9mWfBbXgOElbc6Z/wDHaL8yCdulKjj0p+Ky9bJ0upU2Tb3hE8pnY+lSWX8PlekwoHlbetnRgUOJ0qSlSVbpUApPyNqXh+GmkCG06ADYCSkeQO1LD+UjPcm4aUFgyr8t957VpeVYDSlIP871xzC6BsD05UfAviwKhq3PIADp2HWnJieV1T8t9oLCvq31eE4lSkKUbtkpUpPxcrJG9WRp1KgCkhQNwQZB8iN6+eHsxSpx8JMoU66pHOUlaiPwNLyvPH8IZw7i0Cbp3Sr7yDY0Hm9voRKTe3zNK8e4EbVmfD/tiQSEYtspJt4jYlO+6kkyn0rQsvzRp5IW04lxPVJB+fT1oJIG4oQPlRAsRaupNMnyyXdRg9KCXz5UYtkX/hoTjYI+KDznb0qhddYXeaIXP526U1bRMR60Ut9O9Ipeii7Hr0qQyLNDh3m3U3KCFETEjmJ5EjzFRIG4ozD4SaKcr6N4azNnFJC8O/qkT4arLSeYI5x1E1PNqWLGvn7g7iZGFxAS7KsM4QVROppewdb6KTN+o7xW+YfWkBOoLEApVM6k7gg8wRzpHVF9rvFjmFRhUt/1rdWvulGhIE8rqUfSpngrFfSmU6kpLTjZ1Aq1EBY06CQBuNQMgEVXPa5mLbmGcRo1FK0JbXzbdBGpsp/p1JJPfeqnwbxCrBPNNrIKcQjTKSUrR4hKUq5AqBvflSHaq5nlasJi3cOr4m3FIvzAJhXqmD611bytMj/HU0PiLN338SV4hZW6kBClEAH6v3IsBtG9FZVqAt/enS4fpGoUSe9SeXYx1pYUytTauRSYnsevrTRTd52vFLw5hdqKcmNv9n3GoxyC2uE4hsStI2WPtp/Ud6tylEGK+e+Gc1OGzFladtaNW4lKjpUPka+kFM0CvkZLpryFXvSNrV4A1bHTsREgiTyoK1Ec/ShTXSk7mjDvLS0EmjiDbb+cqa6jXi4aME5YkEMa0FPMXG3yrTfZBxsbZe+rmfoqjyVuWT2NynvI5ispwzsUpxzQ4lxJKbhQIsUkXseRBpfxVvWxq3tswulLTumCqW1HrHvJnrF4NUHhbKXMbiGUJmEEFxcTobSZnueQHMxVk4545GYZfhEkjxw4fpAi5UEABYEfCrfsZFWDKdOVYNx4I1BC0ptcqcVZJWeUdInYWmp8V7WXcWZb9Hxj7UzocUAZmxMiT1gie803wTs+n6U54s/6t46lLlajqUClSpMyUkApN9oFR+EN/Sq9iJc5JF9MgE15opEQL15YJ5G0VxB5Hb86hu5iBK2zt/Y19HcE5z4+CZWoyoDSoxuUnTPyAr58baCtBHWp3BZytCNKVqSBNgTE0tHx1QjvRdQAt60I0ZkWvB6Vq54GpVeUuaUsWtt+vakCxFBduGk0RSrER/OlDplRGzFOUwpJTF+VM6I08UmaViuN+qUy8QRvYg97dOlfRPs2wy/oiNRAR8X2pHK557kmvn9/CTCgQAq9+u5FaLwNx6MJl+JZW4nUhC1YeZPvKBRoAi8LIX5aqm9rks6ULi3MhiMbiHhs464pP3Ss6f8A5ioxhUGiYuJEE2AG0UJpUG1V9M/tONuSIH40Vpveb9fKhsIkb07aa/xWTqkceZ+rOmLR6U+wRShCU7wN6C21Y25GO9AwrjpTIEjl5Ujf/9k="/>
          <p:cNvSpPr>
            <a:spLocks noChangeAspect="1" noChangeArrowheads="1"/>
          </p:cNvSpPr>
          <p:nvPr/>
        </p:nvSpPr>
        <p:spPr bwMode="auto">
          <a:xfrm>
            <a:off x="71438" y="-744538"/>
            <a:ext cx="11811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83" name="AutoShape 27" descr="data:image/jpeg;base64,/9j/4AAQSkZJRgABAQAAAQABAAD/2wCEAAkGBhQSERQUExMVFRUVFxUXFBgYFhcVGBcVFxcVFRkVFRcZHCYgFxokGRQUHy8gIycpLCwsGB4xNjAqNSYrLCkBCQoKDgwOFw8PFSkcFxguKSkpKSkpKSkpKSkpKSkpKSkpKSkpKSwpKSkpKSkpLikpLCksKSkpKSkpLCkpKSkpKf/AABEIAKAAfAMBIgACEQEDEQH/xAAcAAABBQEBAQAAAAAAAAAAAAADAgQFBgcBAAj/xAA9EAABAwIEBAMECQMCBwAAAAABAgMRACEEBRIxBkFRYRNxgQciMpEUI1JyobHB0fBC4fFighYzNENTkqL/xAAYAQADAQEAAAAAAAAAAAAAAAAAAQIDBP/EAB8RAQEBAAMAAgMBAAAAAAAAAAABEQIhMRJBA1FhE//aAAwDAQACEQMRAD8A2Eih0Q0ImpW8a5NemvE0HCVVyoHirjRjAp+sOpw3S2n4j3P2R3NZVnftUxTxhJDKeiN/VZufSKVqpxtbZiMe23/zHEI+8pKfzNMlcW4Qb4lr/wBp/Kvnd7HKWqVEqJ3KjqPzNGbxBBifSp+TT/OPo/CZi26JbcQsf6VA/lToGsFwmtMKAKTYhQkH0Iq88PcYPJADqg6nnNljyPP1+dOciv488aCTXQaa4THIdTqSbfl50cuCqZUZJrs0JLlLC6CLr00nVXdVAeUaA4aWtVAK7xQIWHKheL+JU4LDLdMFXwtjqs7eg3PlUoax32yZzqxKGtXusoBI6uLuZ6QnT86Vq5Nqh5lmS3nVOOLK1qMqUdyf0Ham4c2G87D9qCbSSRFWngPKg454yrhHwfe5H86itUnw57OlvAKxCy0CAQlIBXHcmybVomUcC4NmClkKV9pZKz6TYVzALqwYQzTxPK04ZYSBAAHpSHsraX8TaD6CjppYqkahMdljjCC5hAFKTcsqJh1IuUJVuhcbHranOV5yjENIebJKViRNiDzSoclA2IqUmqNls4XM8Th9mn9OIZH2VrB8RI6CQTSHq5pdpYdpoFUVO1MsHLtK8agK2rwVTB0s03UkzTtTVIW1QRtFfOPHjijmOL1G/iqjyFh+EV9LLYPKsE9qOS6c0eKU/GG1+pQAT8xtSq+PdUJpsrUEpkkmtP4da8FtKbbeVVbhvKh4hk3G4ImOl5sT+lWJ3ArcsJCefK3Ws7WsmLArihhs3cE2mL/zarBk3GOGWBDqfImD61mIwWFadRqbW4VKA3hINr3IG45mrNmHC7CU+6jQ5AOkSCAbhUbEG1waBZGmsvhQBBkGiOvpQJUoJHUkAfM1SPZ9jln6pU+6OdSfHCkJRLpVonYczV70yvHvEuxxNhVueGh9tS4kJCpP+e1Uz2q4w4d7AvJHvF5KCeelKkqI9QpQ9abcM5Xl7xDvhOp0lIDhWtIC55kQAZsJp/7TcCXHcrbuQcXHUwAgn8AaPTsy9LkU3Pmf2ozKbVyLnzroppecryaXS0tCgh2X9SZFKJpkyvTpBMTtPYU8Uq1OJsN80x4ZZcdIkNpKomJjYT51iHEby8a4p9cJXASNIgQJ0g9SATetpzrL/HwzzMgFxJSCdgdwT2kCsPxC1Nq8NaSFpOlQ6EGCI/Wo5NvxyBcPYcALMXJGqe1hHTnU2vCqKf2phhsMApRGxqVwrkKkyahqVl2UNr0+IdjI/vUrnWa2hPvKIIKiLgbWPKiMpSU2F6gs8xUEMoutZF+g3k/KmR1wRjFIxYTJIVP71feJstL7KkpGo2MdRzArLuHnfDxKQViQq8G8T09a2MOCEmd+/aq4s+fVlQOS8PtN4dbaGwgOj60RczuDMxubUPiJiMTlgjUA84Lm4hkwRcFR93vztVmgVGZnhtbzCjs14ih99QCB5GCb08Runc1wmug0LrTAiDalA03CqMnagYU58HlH50cMy3Enkd6Hh2gBG8waI+AAZ/l6CG2rHvallpbxhej3H0pIIH/cQNKkk9YCT5VrYO29Nczy1p9BbfbS4gkSFDnyIO6SOoos0+NysPy7FWvEk2vUyyvnTn2m5Uzg3ML4LYQlSXEwJPvJUk6iTcmFGonBZhIvf8DWdmN5di14Z2E77iq5j8tU84VixER1pyrGhTWqbioB3iJxskhuekqsf5NI/Ejk/CKy8FBQSZ+K+9ab/wALNL8FbxU4plQU2SpQAV10gx0+VZvw5xk+So/RvFEX0EJKfnvcVfMpz7ErA14JxKeXvtlUz9kkWjnNXGfLatOqm2LXEVzBYrWDKVoIJEKEG3S5tQ8W8NQHSqZfZYcrwNNmnZI9aOlXvGkZBNESLcqGs37UpsCN6DOkKISg6SbDbl2NefQlcamyfnP4GjF8afWvPY1KSOflTSRhHgtMwoXIggg2MURRFRzbqiqxWkAkke6Qqep3+VRfGvHLOXtnVC31CW2Zg32W5zSjvueVAUf22ZqhbuHw6TLjIU45/pDgSEp84TPkRVGwWNg8+/6R1pu3iV41eKdcOp5ZDiuU3IISOQAIjsBTdzYHbp+n5VFbcfFhTjokclflQHmpIgyOVqiUOEnfzvy/kVIZVjSmAqD26d/wqV6vPCQWLFAVJ5C9aNhHoERHpFUTgPMRqVqIB5ftFaB4gKauMufoiXOtRy1TJ5k0R5wnlFN9KoP4U6mQXDNx6GnAF/OmYUoJ2vNHQvY9R53ogoy0gUhG1ecWYpvqPSgJLLz4momICo+VRvEnHODwPuvOyvk22NbnqB8H+4isi4p9rOJxAKGJwrO0IP1ivvuch2THrVH1EEwZJ3vO95PWmPj+184h9r2IUpYwifo6FRqUo+I90sT7qP8AaPWs/wAViFuKKlqUtSj7ylKJUT3JpJXJPWuo2vB7UlYNkuO+j4hKzJTsvrpO9X3NeDPFIWwQJAt/SrmClX9Jg7bVnTt9h/itO9mWfBbXgOElbc6Z/wDHaL8yCdulKjj0p+Ky9bJ0upU2Tb3hE8pnY+lSWX8PlekwoHlbetnRgUOJ0qSlSVbpUApPyNqXh+GmkCG06ADYCSkeQO1LD+UjPcm4aUFgyr8t957VpeVYDSlIP871xzC6BsD05UfAviwKhq3PIADp2HWnJieV1T8t9oLCvq31eE4lSkKUbtkpUpPxcrJG9WRp1KgCkhQNwQZB8iN6+eHsxSpx8JMoU66pHOUlaiPwNLyvPH8IZw7i0Cbp3Sr7yDY0Hm9voRKTe3zNK8e4EbVmfD/tiQSEYtspJt4jYlO+6kkyn0rQsvzRp5IW04lxPVJB+fT1oJIG4oQPlRAsRaupNMnyyXdRg9KCXz5UYtkX/hoTjYI+KDznb0qhddYXeaIXP526U1bRMR60Ut9O9Ipeii7Hr0qQyLNDh3m3U3KCFETEjmJ5EjzFRIG4ozD4SaKcr6N4azNnFJC8O/qkT4arLSeYI5x1E1PNqWLGvn7g7iZGFxAS7KsM4QVROppewdb6KTN+o7xW+YfWkBOoLEApVM6k7gg8wRzpHVF9rvFjmFRhUt/1rdWvulGhIE8rqUfSpngrFfSmU6kpLTjZ1Aq1EBY06CQBuNQMgEVXPa5mLbmGcRo1FK0JbXzbdBGpsp/p1JJPfeqnwbxCrBPNNrIKcQjTKSUrR4hKUq5AqBvflSHaq5nlasJi3cOr4m3FIvzAJhXqmD611bytMj/HU0PiLN338SV4hZW6kBClEAH6v3IsBtG9FZVqAt/enS4fpGoUSe9SeXYx1pYUytTauRSYnsevrTRTd52vFLw5hdqKcmNv9n3GoxyC2uE4hsStI2WPtp/Ud6tylEGK+e+Gc1OGzFladtaNW4lKjpUPka+kFM0CvkZLpryFXvSNrV4A1bHTsREgiTyoK1Ec/ShTXSk7mjDvLS0EmjiDbb+cqa6jXi4aME5YkEMa0FPMXG3yrTfZBxsbZe+rmfoqjyVuWT2NynvI5ispwzsUpxzQ4lxJKbhQIsUkXseRBpfxVvWxq3tswulLTumCqW1HrHvJnrF4NUHhbKXMbiGUJmEEFxcTobSZnueQHMxVk4545GYZfhEkjxw4fpAi5UEABYEfCrfsZFWDKdOVYNx4I1BC0ptcqcVZJWeUdInYWmp8V7WXcWZb9Hxj7UzocUAZmxMiT1gie803wTs+n6U54s/6t46lLlajqUClSpMyUkApN9oFR+EN/Sq9iJc5JF9MgE15opEQL15YJ5G0VxB5Hb86hu5iBK2zt/Y19HcE5z4+CZWoyoDSoxuUnTPyAr58baCtBHWp3BZytCNKVqSBNgTE0tHx1QjvRdQAt60I0ZkWvB6Vq54GpVeUuaUsWtt+vakCxFBduGk0RSrER/OlDplRGzFOUwpJTF+VM6I08UmaViuN+qUy8QRvYg97dOlfRPs2wy/oiNRAR8X2pHK557kmvn9/CTCgQAq9+u5FaLwNx6MJl+JZW4nUhC1YeZPvKBRoAi8LIX5aqm9rks6ULi3MhiMbiHhs464pP3Ss6f8A5ioxhUGiYuJEE2AG0UJpUG1V9M/tONuSIH40Vpveb9fKhsIkb07aa/xWTqkceZ+rOmLR6U+wRShCU7wN6C21Y25GO9AwrjpTIEjl5Ujf/9k="/>
          <p:cNvSpPr>
            <a:spLocks noChangeAspect="1" noChangeArrowheads="1"/>
          </p:cNvSpPr>
          <p:nvPr/>
        </p:nvSpPr>
        <p:spPr bwMode="auto">
          <a:xfrm>
            <a:off x="71438" y="-744538"/>
            <a:ext cx="11811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84" name="AutoShape 29" descr="data:image/jpeg;base64,/9j/4AAQSkZJRgABAQAAAQABAAD/2wBDAAkGBwgHBgkIBwgKCgkLDRYPDQwMDRsUFRAWIB0iIiAdHx8kKDQsJCYxJx8fLT0tMTU3Ojo6Iys/RD84QzQ5Ojf/2wBDAQoKCg0MDRoPDxo3JR8lNzc3Nzc3Nzc3Nzc3Nzc3Nzc3Nzc3Nzc3Nzc3Nzc3Nzc3Nzc3Nzc3Nzc3Nzc3Nzc3Nzf/wAARCACnAHQDASIAAhEBAxEB/8QAHAAAAAcBAQAAAAAAAAAAAAAAAAIDBAUGBwEI/8QAORAAAgEDAwIEAwYFAwUBAAAAAQIDAAQRBRIhMUEGEyJRB2FxFDJCgZHwIzOhscEV0fE0UoKi4bL/xAAUAQEAAAAAAAAAAAAAAAAAAAAA/8QAFBEBAAAAAAAAAAAAAAAAAAAAAP/aAAwDAQACEQMRAD8A29gKT4FHak2PNBw9eKB680Oa5I6opaQhVAySewoOHOaI8iRIXkdVUdSTgVnfir4kx2srWmjKsrrw07fdH0Hes91HxBqWpys17dSSEn7pY4H5UG6y+JNHhYrJqFuGHUB8miweJtHnbZFfxEnsTj+9YDFO+CdwAxxg4qa0e2u7tSYIZJFHcKTQbzFIkiBo2VlPQqcg0fNZVpLavpcwKi4gGeV2ttP1FXvR9dS9AiuNqzDjKng0E2p5owNJbwBmu7xmgWzXc0mHBFDeKBTNCi7hQoA5pF26GjOcDOaQLDcQaA++s5+LHiRraJdItZGVn9U5U4OOy/nWgOwRd5PAGa87eKtS/wBR1q9uS2Vllbk9lB4A/ICgjN2WyQR7CpXQNGudbufLjwkKn1yt2+nzqET1ypBECzu2K1nwzZx2FhDFGMHGWbHJNBJ6D4O0W12SPa/aZgOXn9X9Kt9rBFEoWOJEUdAq4FRenyEhck/SpqIekUCgAPUflTa4021uFO6MKxHDoMMvzBFORRxQV3TdSuItSn0fUXD3MIEkMgGPOiPAP1BBBqaSQ8VW/HELW1xpesw5ElpMUkP/AHRsOQfzANTcMqyxRyIQyOoZWHsaB6r8E5710ucUhGeDjrSjcKc+1AqJDQpJTxQoF2+fWkinOR1p4yAnNEKLkUEdfRs1lOi/fMbAY+h/3rzHcKVd1IOUcg59816sdF+8SAADzXnTWbK3j1i/i3HH2mQj2I3H/FA18Mac8t0LqYelfu/81c312HTYzu3Oy9FUZrum2NtHpkYST8AwBxmkTDb2+fLw8zHHqXIWgcWPjG63+bHpsrQ55IU8cVbtC8XW+oyiB0eGQ9nGKrnhU3sz3i3bJtTmJduA3sAaT1ZFt9RhmLLFKeSvy+ZoNOMixxGRj6QM5qraj48trSUxw2FzPg4LKOMVYYcT6OhVgxKVR9LudZm8RLbJAqW+45k8r0jHYmglvGuopffD3U761JUrbM6hlwVIHcU78FmV/CulGf8AmG2TP6U38Yb9R8Da3D5eyfynhIA+83HI985qY0iBbXS7O34HlwquPbigexqFzk0Z8nNFLqO46UZXDHqKDijjvQpZWTFCg7aylolV2y30pbtzTNi0Wx1xtx6s0u0v8NG2n1MB9KCvfEK5lt9AXySVEs6o5Bxxg8f0rLb+3Sa22qN0gGQQOtbXq+mw6rp0tncAFZFOCfwnsaw8SvBeSrISDGzIcHuDj/FBKadMPs0SPkLt/wDtSUdos7LIiknPINQ0TgkHbhV6DP3h+zU3p7uDndjPagk/Plt4PLWNFfBGcVVtUkC3DRvJulBG4nt3qy6pL5FlJIuC+zI+VUaa78u3/wCn33JclmY+/wDzQbB4Vl83QoOQxUYJ96c22mJazySQElJTnafw/Sqz4J1jGlMiQNJIgJESdSfbPSrZpVxPdWMU91am1lcZaFmDFfzoC6nIlnps0xi8zYMhB+I54rqgEZx1pS9jWaHa/QMp+uDmiA4xigIyckGgoAAox5Y0mTzQKqBjrQoK3HahQKIrSwYwV5HB9qXLkIPTnBHeiwE7YySMFRRLhZmdQhjKfiyTn+1AuzHJ421nXivwNd32qte6W0ZincvJG7bdjHqR9a0QKSQQOPrXChVgeg7igxB4pLW/msrgorwN5ZKj24/2qbsnAcMpBB6Z7/vmoDxpN9n8c6qEbI3q3B6HaOP1FEgu22ArhXRuQP386CxaleLsCSqAB79PzpPztJdlEssKnIG04qE1OYXh3OAylfUMdDUZYafbz3aiU+WGOCQuc0Gz6JLZ2tusUckIXGQVI5qZR88e/IqmaJ4Y0ZtsjwJIMcAsxx+RNWe1061tnRrbem0EbfMYg/kTigd3P8o01DEcA85HFGvmJZUUkHkmmaFnkPPBxQPicNgdTzRHX1UOkmcngYoFWLEk/SgMhO3oP0oVyJm2AUKB60MJSPKg7eBmhLbwbGVgBkH8RFJW588MEdgFbGcd6LqLWtvE097crCqjl5ZAoFB2zmGEgVG2qg9e4EfTrmovxb4jtPDWlPdXMv8AGbK28X4pH7YHt3z8qpusfE7TtOEsGlQLe3KucS42xD5ju1ZZrutajrl3JcajOZpWzjIACr7KOw/ZzQOZJLmfy7y8ffLchpZH65Yn/mjwXLQkr2wQM/5/pTrwtGmr2LWEjAXFuS8Z+R/5pveWF1aSkXMTJzjd1DfT9KBW3vtrLkNtLYOBkn95qwaP9nEkWCW3sOo6fvFVpInkYRxjGBwen76ipfT7O+TawXlWyDmg2TTbKCOBPLBBwDmnLusY9R5HaoDwzNfyRKLkjAUA96lLi9tYL5bO5lRJ3jEiFzjcM4x+tB15t8xLZyRxRYpFO44+6McClNnPO0e1FJUHbheRjgGgWWQNtYEEHpR5JFwaRTy1iC5A5pUgFO1Al5uOmKFcATu2D9KFBR/EHxPt7NGtfDUazMTlrqb7ufcDv/as31TWtR1eczarcyXEh+7u4A+g6ColpfM3c4wM0m1x1IPbkmgUdt2WHPyNH2qF5JHGOB1pCE7VJbnPTFH3rz94Z7D3oHWk3zaXq0F3AMlOG+atjI/t+lbbZW1jqlohxHLHIN2CAwrBdxICcBq0f4aayu86bPeCGUjNusmAjc5Iz2PyoLcvgTThdC4tt0Zz6oidyH9eR+tS1v4fitxgwgqvQipKFp4lUyKDkZJXkUvJdCKFpGHCqWP0HWgb2ISOTyY12gfebt9PrWb/ABduhD4k0xGb0m1Yke3q6068JeNJPENxLlHYLz5Sj8J6c1WPjTazW3iu0vnZjFd2iohP4WQnK/8Atn9aBDTfGGsaRIFjuhcW4P8AJm9X6HqOlXjRPiNpN6US+f7BKTgGUjYf/Ksljl3KF25PBPFMJZfNl4Xbzjb+/rQemEeOXEiMkit0YHI/pTleE7c1550bxDq2lbRp922O8UmWQ/l2/Kte8F+KYfENsVI8q8j/AJsOf6j5UFnRVK96FEMhQ4NCg8ylGQ5YYPsw6jtSM8XoJV1Ixk5OMUik8hjAG4r15PSuxMGfDjK4yOaA8YJOAcrjgijMHH4vzo/3V9BU55wO1NpZJVwF2tnr8qBUAZDZPTmnlq6lMRsEkU7kY+4/+ZplFkgb16dR0pZANwdeMHpQbh8OtfOsaVuikxcQcXVqTke25e4Hyq0andRx2MjTJneu1VHJcHqB+Wa876Zqd74c1qHVtPYkA5aPOFYY9QI+dbml7Z+J/C/2y0G+3uIiwHeJx1HyINBjkE50nxDqV1pAK2MEmQN5VgvGB8yOmMU/+JfiqXXbKzhWOI2MkaXEMrL/ABEcblZc/Uf1qpXV7MNQu7VgzeaSpGfvOD/k1J+K9Au9I8N6VNeY3yB1aPP8s5yAD346/OgY2Um+LnkgcMD+/lRbiP8AjEoOnJphpk44jGTz2Pc1LSYkibcBwffGR+xQIoTHKgDcHtUx4e1NtF8T2dzDn1Mok56qTgioqIRJzzuzgULsFpbZlJB3Y3Gg9NmMHlSADzQqJ8Har/qPh61mlbMgXYx+YoUHmQkoGXJP09q55bg5Bx7UDgOQjDHTpS5ZQoCAgfiHY+1Aghfau0898dDXdrKSTy2M0bdyNwKkDPFcd1c7iCfpQcMjqcHkjj3oqzlnG7B55JFck4IPbPc9eK5GNw4wpHXPtQSO5ZYWhIwTyrDpVr+GPi0aBcz2V47GxuMnDHPlyY4I+XvVNjcjHGSMnHt2/wA127DCQSxAqjnt70F28C6RFqWtyam6o832kiMPnjjOQPlk0l8TdRbWLdWEc0MdvJJAsciEAlceoHvk/wCKd/CLzJ9WPlOFkQFiG6jPXj86cfHa+AvrDT0Ysba2aaQ44JdsD/8ADfrQZdZZWVd3Zhn6VPLuaNQFPvkfv5VX7Z/4mT17c9asVpI2xQFwTyM/v5UBEzuCPkA9acRIksaFOzilIUAfs2Rwe2KXeMG0cR7VYDPHFBJ2Oq3FvbiOCWVFBPEZOM0Kb2YENskaruwOuKFBSJFk52L6ick9zTiJlWI4KtgDPHajTxhXbA55FEUbA23owAwBQEcKSvPBPC+1cjOGkCY2kYOfb94o7q3ljHIPPFFCFVYlsAjnHtQJO4JBJxtAAFcUN93BBbkZ6ke9FaJjlmBA67s9e1GhZtrKMc0HBIyk5z7YqRsmF2jQPwPwk+9MXCAgEE/SjwOFYEbsjj2oJ/wvqK6DrdvfpK+Y29a7eCOhB+WM0bx1rtvr2tXt8C7xybYk7elRxx9SaiLnLr5inCsfw9jUayN5aruA7n580AgAEhChgc8BjVg08GSNdxO72zmoGNVLDgFs856VN6Xnv6l6cGglIoffOQeCKcRRHLAqMEcAiuoFwCuDnvmnMZDSAsMADkigjrOK7lhDxuCpJ/KhTe4mutKuJbMso8tz1OOvNCgjbuH1ZzgY3U0bcCSvTPFChQdRt2OetcKAuSOVAyeO1ChQNXVQxIDBTyOcnFcjAZigyCtChQH3MWU8enI5FJtuEhHcGhQoHNqzyxyRhjjaTik0IMKo3AHcdevFChQHjh/hgsfSf74qU03gEDtzQoUFhtovMhZuAoHQfv5U6jAEgTbkk47DHFChQVjxFM0+tXUkrlnL4JI9gBQoUKD/2Q=="/>
          <p:cNvSpPr>
            <a:spLocks noChangeAspect="1" noChangeArrowheads="1"/>
          </p:cNvSpPr>
          <p:nvPr/>
        </p:nvSpPr>
        <p:spPr bwMode="auto">
          <a:xfrm>
            <a:off x="71438" y="-750888"/>
            <a:ext cx="107632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85" name="Picture 31" descr="http://t1.gstatic.com/images?q=tbn:ANd9GcTaIOKcAmYfQC1FkKbbxUUXGL23awcKgrI5uZfCi6EekRlM9ZU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692150"/>
            <a:ext cx="1308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7164388" y="2636838"/>
            <a:ext cx="18351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FRANCISCO VILLAESPESA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(1877-1936)</a:t>
            </a:r>
          </a:p>
        </p:txBody>
      </p:sp>
      <p:pic>
        <p:nvPicPr>
          <p:cNvPr id="32787" name="Picture 33" descr="http://t1.gstatic.com/images?q=tbn:ANd9GcTyvrtL7h87w0ZEXvwDA0J8E76ReHHf4AsgFOS9tDSJFul4p9Y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644900"/>
            <a:ext cx="14398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250825" y="5589588"/>
            <a:ext cx="172878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JUAN RAMÓN JIMÉNEZ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(1881-1958)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4427538" y="836613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AutoShape 37" descr="data:image/jpeg;base64,/9j/4AAQSkZJRgABAQAAAQABAAD/2wBDAAkGBwgHBgkIBwgKCgkLDRYPDQwMDRsUFRAWIB0iIiAdHx8kKDQsJCYxJx8fLT0tMTU3Ojo6Iys/RD84QzQ5Ojf/2wBDAQoKCg0MDRoPDxo3JR8lNzc3Nzc3Nzc3Nzc3Nzc3Nzc3Nzc3Nzc3Nzc3Nzc3Nzc3Nzc3Nzc3Nzc3Nzc3Nzc3Nzf/wAARCAD5AMsDASIAAhEBAxEB/8QAGwAAAQUBAQAAAAAAAAAAAAAAAwECBAUGAAf/xABAEAABAwMDAgQFAQQIBAcAAAABAAIRAwQhEjFBBVEGImFxE4GRobEyFMHR8AcVIzNCUnLhNDVz8RYkNlOSorL/xAAUAQEAAAAAAAAAAAAAAAAAAAAA/8QAFBEBAAAAAAAAAAAAAAAAAAAAAP/aAAwDAQACEQMRAD8AhtpNDYbjmQmvbDonAR2txJkYXFhM+WMYMYCAAg5gmMg9kg20u45UjS6Qcevoh6MxyUDWtLiNJ8sJRIG0hFYIG4A9SkAJBMRA4Qcacxie+UJ7BkHupUFw8zSJ+iYWHAAn95QRTSxtv2KWBJ1CAjMpPc0x5SOXYH1Q3jTT+HWc9pP+R0t+SAbSDtB7pHlsQQSTskL7bSGmoTOA52SudWoUK2pskDgnBQIWTOxCcGyyThR7i7Y4+UaSTpkndVt3eXdKPhulsTAj2QWtQEOjf2QRHMT6qNadRdUIZVADiJDxyphIwdMiJBlA0tESBHKY/GYBnlEJIaAZkJHTyIhAFwMzumGMlGIkbSOUwtiCJ9UAXN2IjcpoMbbp9QE50psSTEFA+B90443AKGASZH4ThMARPdAkY9eyJOnBA+qTQYwPcpA09vsg0LR5A0jjviUQtgGTE5OZCVpcGxsVxDizzOyNo4QDLf1HhMjSC4nAHKkQNJBwmlvEoBsadMb+sItOkNByBB+aRgEyAfdPd5RuWx6IB1aooUydo3UOp1W2oS+vWaJ4In/sFT9W6v8AGuDTpudoaYABhVdG3vL6s2mxjq8nDdMn5Qgv7rr9M6qluxj296ewVceo3FZwIE03DJAAz2MLSdA/o8quLLi/PwWxhjTLvmtdb+FumUGAfs7XGZk8oPL7llV9Iua1zmVBO2x5n1VdUdXksOqAIBO4Xtbuh2Xw3BtFjfUBQ/8Aw1YOBL6QJcZmNig8Z+JcNYQ6QNwY2hNF3X1McZlhMYndevXnhWwczQ1gZJMgBUl54Qoto+RrcZBO5wg84/bCx4BbsSZ/grzp1+yvS0R5gMgo3UemMtajm1KXl3B7KpNZlEkNaAeYCC9FRhGkObPZP4BHPKy1W4cTqDiHeiJR6nWEAuk7ZQaN2CDOOfVNgluDB7BV9p1RlQgVC1j+55Vk0NdEGZzKALwTnaUPSd/wpNRsjT6oRbmADlBwBOBlLpkgAe6IIA7QliTIgk7hAxjMEjdKWOnBx80UNghLpIwfuUF7oGnBI+S5xIDhG43lEIgiIAQXeh4QI5w0jjELqLviAnSYXNYQzygb8JHH4VM1CCfSUBSWsbJx2lUfXOoODTRomMebui3Ny8UnPqSC4yQBwqa3pVOo3bKVBjnOquDQAd5OyCP0TpF51y/FvQZIJOp3DR3J7L2XofQrPo1s2nQbNSBrqkZd/t6LvDnQ6HQ7IUKTQaj4dVqf5nfwVk90mAY5ygcMHG/ZNxJ7RMpxgwfwuLhG0jZAwO8pn+KaJMTj8J1TY6SVGr1mUwPNBCBLlwNTB91X1w572mW6ewTLi7LXOc3zNHA3KBTuS8DXA5hBA630xtywmAHR24Xm/WbKra1tLxg8r1k12ulpxBO/CzPiiyo3FLysxtjgoPOi0honvumkAHyiPqUS5pG2qup1D6bIMkE5274QKSTJjHCsOm9UdTPw6uW91XPEt4EobAWn+cINk2syo1rqbpB3ykaYPcfhUPTa7fiBrnwM7YV62NBJxjBQFEEkg4CdB+aazkGCiNIMEY90CxOR9E7HO6bI2yBGEsuOQ7Hug0rqeppMjGMIZpgZmUcOkD19N0xzsQzJAA2QDY0ao5UXqQc1lIEkgnOVLZDnEgNgmIlddW/xmw6AN/mgzXXKJpay1zo0AxxC0v8ARt0oNpv6hWYNQJZSEf8AyP4H1VT1mzfc0KLAD8Rz2saBs6dgvRumWjOnWFC0bgUmhs9zyfrKCa6ARH3QXAgECTJkkojnbc85QS7Jn6SgftgEk+pQnOc3Yc5StMyYGdu6FXeC0hpyByUDKlTymHZ2GVS314A+GSGnf+e6Nd1xBYAJG4yVS3klkySe52QENy0CS8SPRNNwRuRHryoNZ4buZ+cIDrhseYebtKCe66+ISN3DuMIF7UNSkATMCJO4UOpcAEO2I7JjroVGiS0Qgz3iC3A01IAds4Dkqk05AxstV1wU69LU0yQMx9llj+oNP1Qc8DTIGY5TAQBuJ2KcQSOf3obx/lOOyDnOLcxzuFb9J6hIbRrNnhrhyPVUtQEQNoM74TrS4dSeDM6XAgHhBtaT2wS1EYd3NI3VF/XDBSDWM854jZW1jXFekHU2HbPogkw7EHnuuh/+ZEDTAxmEwjJwg0zMMhsz3SFpBEwYH8ynCABkmN4TX6j5h5htB/ggaHtD40kE9kcN1mJBOY91Gc1wfqYSZ4SVqrqNBzzLWgSYygl9NoCv1m1n9NJzqpB9Bj7kLXvOp0kQPRYfwNdOu+q3z3/+yNI7DVlbU5aG/coFM/IphcAQAE8hukHccIOkAmDGNkDnkBqh1HHSc757qTWcxoBe4AHbOypb3qdCi5w+IPLAweEAr6pAnBO8Kprn1BJG+EO869a5aMmYngqtr9do1JmBHZASuYBaXAmdhwoVStB8x808j8JDd07gf2Zx6qNWcJMmT6coH1ajWmJkEzJUepWcXHLQI+aDUdrxyMZUapJBnBjdAS7qmnTImQR3VNXEnf6KXWcSwh3GyiVDrMnIQNaDBGnV2THFwMgohIGAI+aY8QcZHdAJ3Yx8kyRqnGOIRHCBvG6ZII/egI0F72adzE8rbdLtjQtaYLQHRlY+yBFZmoSC4Lc0XksaACI7jKA3lJIGyT7+oC4u4g7hN1Tz9QUGjaBpmeN/RI6CSST2hK0tLJB1E/hJqjSSM/hB0QwPBmBtwkDP7PIBPOEuoGcY2hJ5mwMaRjA2QQ+n3NDod9c3AIeXsADG4jPKfW/pBoUX6TbGcyW5hSqdlbXFtV/aae7o1cnAWN61Z9LtnODXtY9vGvIQay38eW1z5W0y107O2Vr/AF02vQc6m2e2V5RSNAAuaZE5M7re+EqLLiwqunVpAI8yCD1zr1ag17XRE4g7mVh7zq93c1CS8gapDZV54sJNYhoIE4ELN0GMbUBqZHGECsfcvf56jzOYnZEdSdpBOc8qRTNWo0Ot2tayY1OO6HWLgYdWpa94D0DPOx/lcR6lSaN44eV0HuVCMiQc4wUrH4zj2QWs/EGPMYQ6o2gHZCoVMxqwjObI/wB0EW4bxCrnCTlw+Ss6+0SPbdVldwDyBKBNjvlNc7HEppdxukJ9UHPdiDtKZIE5gSke6I9ymAxMCUFr0On8a+ZBHlzlbRjYBECdoXntncPoVmVacAtI2G69DtTrpMcBh41SUHHMCfqmucQYEfIIxGCBEd+yY1mNgfVBedzEkbrnEyDJcN055EACcZ7JtQtDQG4O2EHT/ia3H3TtcEkzsTH7l3lAAyI7pwbHY4QBva+jpdwQSHRqZHeIWYtemXfUbO4q2lGhbWlIHVVfTLqjyO5W46ZQp16lVlVoLA04KH1G2q2DHiwe1lN48zcgExz3QeOl9R79QPm7jC9U/o4tqtHw9dXdyfLWcQwcQJE/WVm6Ph2td3gpMt6LdbhLmNzkxuV6F4h+D0fobLS3GlrWBjQBwEHm3iZza104MyFnalA6iJj7q8qD4tdznZ5zynutTUZ5BkCQgqLK3pvqAXkOotyGuwFHvbMCqXUAPhADIEbYVs+2GnS9pOMDsmNsqbv8JjvAMeiCkbRcQNOI37JTTeCBz6K8/Y/8uBlO/ZqYBls9iNygraNNwyRgbypL3CM7gRui1NImONoQKg0mTOO5QR6+R3xhQKrZ0xHpjBU+pOxGUK4oHQDMoK7JEbdoSQS4RvEd1YNpMpsLnQJ9sIH7UabnBgAHdBDcDzON5TBJ3ABJ5Cl3M1QCRJEwRGVFAMwBygPYs+LdMa8ugu4XoVoQyk1rZ8ogA7rI+F7c1b4PcGw0xB5W5bRa10hg+RQDLTqzI/eu+GTmY+aIR5oAMEpdDvX7ILV25OY7psEmQNsgrnvIYTz7IWp5wOeyAhcWtgcfhOY8F0TnYoZBdE8cBEpth3pvlBb9EoahVrHYeUTsRv8AwVjcU6ZEljTImdpQ+lNDbJoaN5Mb8qwc1oo5AnAmEAOl2rKVUPIAcMmAs345rfEOhuzQcStGa1O3oOqvcAZJJ7DZYHrt827rOcXjnAKDMvqBtXMge8q1tKzKjJgKE+2pVWjzfIKG137LXaA8hhPdBeVbdtaBE43A2QxZkAjIacTMItGu17QWie0JXXDQ2BHb2QAqtp0m6cTHGygVagDsnA2K68uDgnAB3OygVapO4M+pQK6oNXOpR3VJnEwkLtRMfdNkfLZAoGpwznmTwjOAjYAD02TWvLd47jlOxnSAUEK/Ba1jwBH8wgOt9NBtXWx+oZAOWlSa9Z7mVAfKAcSeVDa0geWPSEDQ1wLWtmMkgj1QiImWj+CnOlulxdmCdsrrC3de3tG3ptk1HBu388INb4P6b8Ox/aXt81QyA4cd1emn5iYAgYUhlAUaFOm0ENaAAdsBI4TkbchBHcwEjH0SQ3lyNp5nJTCDONMe6CTp+I3zD5HulpsYBkgZ+ya4k45AXSJg7/dA1ztNUEgR68qQx0xxjHKFDSIcMeuye06GgQIHqg0PSagFtGME4Uy7rilSJOCBPyVH0qoA5xkzhO8QXxp27WRLjuZQUHVuvF4qUNWl42YT+Fgrqu81CS475XpXQfD9r1Gg676hRL/iOBp9wBz9fwqPxv0K2t6rX21MMn9QG3/dBjhePaRDyeDCa6q50S4mNpRBa5AAgzlTaFowQXDUd0BLOs74TQcfJGqVPLMY9Ex9FrXam7HJHqo9V2DnY90Aq79ecjOyjEwJO42g/lGc6JiDntkIBJPcZ5KBMxPCQyAYwfVPGBJ35hc4ah7Z2QMcJjad8JwJIJ3KbJJyYACUh2klA2nauuHwHhv+pPZYPbVOogtbkub2UoPZUp8Ne0QPVMc9miKhADf/ALFBX3UBw0DcmFvfC/QLfp1Ft28/EuKjJncNB4CxvR7UX/WKFMtb8OSS07YPK9Sn4dMNptA0iI7IB1GyeM7IUeg+SI9xgAnPKGQA2Mx3QMcAIwEE0s4Lo9lIqNxvygElpgR9EBcu4APJlI8YA1QT2RckHYJIj5boGFwYNIluEtMuLRtjskIBIhcyZgxkwgl9PeBXLS7SS0xHJTbm3PUb2nTLobJDjOwQWHRWa4EAzEwpls829V9d+wB0yg0FNrKNFtNkBrGw0bAAbLFeIKde46kKT2PNN2ZJSXHii6r3T7LpNu+tXBghrZj3OwULqNLxI2k91ezqvrHDHtId+EFP1INt717Za3MYTG1WEHKrrnp/U6jnVrs6CTkuKh1KF239Dw9zTkNMoL2o8aSOwxAVfUdvEnMZyotC7rAgVwZRw5zzIjvndANzjEu5Qtep2Y9JR6gawDUMlRSJdOQgI2GuIn7p+qRIGENgOmYB9E8bRBA7oG1JI3zKWo7SwgR2PZJEGTnuucZYY2GyBg1ED1CV7HGk4gT3lK0EmNjsJ5U2m0MaZ5GMcoNN4N6QLO3F5caRWqtgNO4Ez91oajiBBH0CSi1rKFFsg6WgnsEjyS+G75QNDoycxslwQdjHKE4CTMjPtCdTIgB5gkZCBleecQSQUJxeDEotQgnHylPaAWg4+aBWwGQeQuf2zq5kJ+jkGcbpCODA9eyAWk4d6JkZ7T33RWwDEgDYIbs6sEEHONkCvM0wW5U6s8VrZhIEOEH+fqoNN+ppEDAnHKLRqkzTEnIIagm2TLXo9l8SlS8z/M4xuVWdW8VlgAbQcBPmjlHrNqPYJnTq7Ki6jZueJaCY9EGZ6n1GtfV31Ht0tGYagW5cGcCd1Lubd5qOEekJlOg8QSPdAwsYXNLhDh9UgAaZBxOJCLWaSRGewQX+USd0A65JAggjsULTIknJKc2X4GY7J2ACBkhANoAO5zunskHJ2KRrmzwDzhKcwJ+iBrgAff8ACQ5BHHomvd55bPcSnUuTvKAlFhPMe6kUg59elSbgve0D5oTI5GfRX3QOn1AP63uKTha0QXMETrI7e2fmg1rnu0AkYGBOyjFwaMuMfzlDpX9v1G2bWtKofTncHaNp7FNqHBDctB4QHc8anTnuuaOwPzQKWoiXZkoknifWeyBxB1Aidozyup6iwFzhPshud3xvugCtjLXoLJud5EhI+ZhuS3iEQECCQPkmvY0TsCc47oBtb5ZcfrwkqNEbcQkcXay0tldrPlDoE5CBlPVrMjEJ9M6awfiORPCUncmNOCE7QNUkyeEGjs6VKpSa5rWuBakubW3bRcX0mtJEQqix6i60pfCcQXCdJJ4UPq/W31CA2ppbJEd0EXqVK21ksawYgiFS1hQMx67nCZcXzjV3MzuCoda51gkH2wgbcaGHVgx2UK5dmYgc5TKtUExqicyEFo1bwRxAQEY0RIJDdvdJUkTGyU4HqPuuJkYBlAImDkY4lNwBnCR+8HfvK5rDUd5Rqdw3ckoFI4kx3UihQq1n06Vux1ao/DWNEl30V/0PwVf9QDKl5/5O2PLsvI9G8fP6L0no/RendHoBllbgOIAfVeJe73Pb02QZLw14Fc2LrrDW4yLaZA/1Hn2Cs/F17bdK6W91QgM0ljKQOHmMALQdT6hbdMtH3NzVFOnTEknPy914f4t8Q1+v3xqGWW7f7ql29T6oF8JdQNp1VlB5ijcgsPYHj+C3ZDmh0NMzsV5FrczS5uHDLSOD3XqvROoM6n0ujcyC8jTUzs4boJYxA47ohGrOISNAGYwN/dLgZOBG0fdAxxDcfuymQOdJ+Sfs4ySTH190w5J2CCVSeHPIgTynPcQ+S/DhGBMIQhrvKMnCK1p0ckzGUCCC0kOyO6VoNQ6if0nhNpNMlpaQeATwjBhnTJ9IQC1DZuw34RYED1C7QS9wcBHCM2mf8Qn3CCJcUW1GRpBIM9iqLqNtVpv0uggfNavQHCIiPSVaO6RRuulaXN/tXS8OjYoPJ6lNw1D9JKjvpPI/wiN4Wi6nYuZUIDcTuVS1qD2Og4jCCAKMbZErg0NkTHZSiwgycpnwnHbb1QAid/skAkwc+nKkttnSA6SpdpZy+SJQQ7bptxdVWlrS1k7wtp4c6TbdPIfSpa63L9Of9kHp1JrAPKCD+VoLUt1tkQ6dgd0FxQhwaKkYGY4Quq9Vtel2b7i4qBlJgknue3qVXdV61bdJtTXuHwADDOXHsAvJPEXXrrrl2atZwbSafJSBw3/f1QF8U+Jbnrt4XPLmWrSRSpTMep7lUBbqwD6JG6iJZgkcbnGUh3EfVAJ7TgnhXPhDq/8AVnUhTqv02tx5X6jhp4Kp3EAAHkIBGe05Qe1U6lKvTFSlUY9vBa6ZHul1EnBBwvGre5r2rxUtq1Sk4HdjiFq+i+M6jXNpdUbracCs0ZHuOUG2cTJAkex2TRVIESEynVpXDG17eo19N36SDIKY6nUc4kEQgmsLTmQQ77J+qImcHJQ3MIEgAkHAhHAhjg4zO4nbCBWNBdrdEkcIoBJD2/OOUGi/JYW+Vu0DdSGMzjAHGyB7WtH6YOOyIwQMZJ3lMe9rWFzyGiN+yhVet0KLi1gNRw7bfVBbUaYc9jWgy48brTNaA0NGwEbLC9A6nWvOtUGPDG0nOJAAJ2BW7ny5gtQZDxJZm3ujVa2adXOkjE9lRXFjSdQbXa0ua4TgSZ7L0HqtmL6yfTMTu0nuNliPDt0W9WqdPrNJY+sQAR+lwP4QVN90S6sTTN4wMNQawGmdPp77fVRRbNYfN+F6N4jtvjWbXlsupuwewOD94WQrUB5sbZQVLraf0ZH4RaVOOPopYt3CS0GAPquaMjkxOyAtsC1zRIkKXddSt+mWj61w+I2byT6KuubulZUXV6h0tA/nCw/Weq1uoV/iVD5B+hk/pH8UHdb6vc9WvDXuHFoGGMBkMCrnHWDDhJ39QumXH7BIWgHJQRxqaTP1SypGkOaQfr2QajQ1uHE4wgjvcDAP4TNJBzGMZT3wY7cpwZ5C45nYIAkd/Zc4xtPuU9wAzEdkmnneeyC06H1y46TWOkmpQcfPSJwc7jsVu6HWum3FFlUXlFuoTpqEhw9CvMm6ZBOJyYT9RZ5WskRvlB7NRYXNOpmmex4RXiCDH2SspOEQSRI3OU6IAkRwg5jwSf3oN31OjZU/N53AeVo7qB1LqjaDS2g4OqfhZ55fVqfEquJce/KCwu+o1rx3mOmmf8IOEFu0fgqMX4AInPCeypGeyC36TdGwvqNyc/DcC71HP5K9Fd1SxZam6dd0RbkT8QvAC8eub6RDcFU91Vc+rLjgnhB6leePrd93StOlW7rgveGfEfLW5MYG5+ytun9Htbu+Z1jzsuQ4hzBhjnDEweVjvAHh83DX9SuWnQJbRnvyVoLbxDTsLWvR+C41ZLqIMBpMckmBmUGquaIqW1RjgAS0jBWRvLUMc1zsdyi0PG9nqNHqD/g1YxpYS0j8yPoVm/EnjJty91HpNBxbsarxH0H8fogk9TvbWwA11mEuOIMqmufENtSYTTiq8nDQIErN1WvBLqhMnk8qO/ygjck7g7IHdS6ncXtYmq4Boy1gwAoIBJ7+yeRLvc5SHbiBsgQYXRkRyRhPaBnC5rYie8+6Bn6ZJHKY7IAIzGJRGs1mYOkJQDO3CCC+lpI4wThNa2cY2UisNIBnBwgBpLzGABkncIGaZdtJ4Ti3AM7cJzhJJ/HKXHww078eyBA0wSeE6ewb8yUkCSNR0+o3RD5slu6D2ltSGa3QMSTwFnOsdcNR/wAG0MN2Lu6u+s/8tf8A6VhqGyCVMZMGN/VNDp8xB7rjsfddU/u0BWM1N1EADuhV3TiQ1sd90c/3B9lDu+PZBGuKwa3S0hM6P06t1fq1G1pDLzkgfpb3QK+5+S139Fv/ADy5/wCgfyg23WX0+h9BbbW0NhgpMHpGT/PdeXX3UH1rjSSQwYwYjC9E8f8A/CUP9Lv3Lyg/rf8A6SgkND3VAaXmfGJEytP07wd1G7sv2y5r0LWkASA9xJjueyzNn/xFP/UP3L0/xN/6Dqf9Kn/+gg8u6k6hSrvZb1fitBj4kQHew4CrXnUcZPojv3f7hAGzvc/hAx/l4MzwuEuPz7Jz+Pb+CdR/vG+/7kD6TJBkQOUw+cicAbDupNf+4PuFHZsfmgQyYGw/ATR5jgmfUrnfpK5n6kEev2xhCLcCd+Zyi1Nvkfyup/qPsfwgCwOkBu+wwkeJIM5PfsnO3CE/9bvcfhATGR2Ced8VGD0J/wBko/ux/PKbS/QEH//Z"/>
          <p:cNvSpPr>
            <a:spLocks noChangeAspect="1" noChangeArrowheads="1"/>
          </p:cNvSpPr>
          <p:nvPr/>
        </p:nvSpPr>
        <p:spPr bwMode="auto">
          <a:xfrm>
            <a:off x="71438" y="-1147763"/>
            <a:ext cx="1933575" cy="23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91" name="Picture 39" descr="http://t3.gstatic.com/images?q=tbn:ANd9GcSMnTEMQlSWcMGIQX7igSLST87-p79E9FRQ4IInir5tmbqqxdN02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3644900"/>
            <a:ext cx="18002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2051050" y="5589588"/>
            <a:ext cx="172878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ANTONIO MACHADO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(1875-1939)</a:t>
            </a:r>
          </a:p>
        </p:txBody>
      </p:sp>
      <p:sp>
        <p:nvSpPr>
          <p:cNvPr id="32793" name="AutoShape 41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66763"/>
            <a:ext cx="129540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94" name="AutoShape 43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20725"/>
            <a:ext cx="1219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95" name="AutoShape 45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20725"/>
            <a:ext cx="1219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96" name="AutoShape 47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66763"/>
            <a:ext cx="129540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97" name="35 Imagen" descr="MACHAD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3644900"/>
            <a:ext cx="1603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CuadroTexto"/>
          <p:cNvSpPr txBox="1"/>
          <p:nvPr/>
        </p:nvSpPr>
        <p:spPr>
          <a:xfrm>
            <a:off x="3924300" y="5589588"/>
            <a:ext cx="1727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MANUEL MACHADO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(1874-1947)</a:t>
            </a:r>
          </a:p>
        </p:txBody>
      </p:sp>
      <p:pic>
        <p:nvPicPr>
          <p:cNvPr id="32799" name="Picture 49" descr="http://t2.gstatic.com/images?q=tbn:ANd9GcSH-sl7rDzR7-gNZpfEMIFtxWdDgAPLfTApFCAUQjVJXBYl6TQ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3644900"/>
            <a:ext cx="12239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5651500" y="5657850"/>
            <a:ext cx="17287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JOSÉ MARTÍNEZ “AZORÍN”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(1873-1967)</a:t>
            </a:r>
          </a:p>
        </p:txBody>
      </p:sp>
      <p:pic>
        <p:nvPicPr>
          <p:cNvPr id="32801" name="Picture 53" descr="http://t0.gstatic.com/images?q=tbn:ANd9GcTaQnb-MLBmboTPCL3bvUNHvVrQkNOfJkcx1lpc9kCs1eQyBK2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750" y="3644900"/>
            <a:ext cx="137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CuadroTexto"/>
          <p:cNvSpPr txBox="1"/>
          <p:nvPr/>
        </p:nvSpPr>
        <p:spPr>
          <a:xfrm>
            <a:off x="7092950" y="5805488"/>
            <a:ext cx="22320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RAMÓN MARÍA DEL VALLE-INCLÁN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(1866-1936)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Lienzo"/>
          <p:cNvSpPr>
            <a:spLocks noChangeArrowheads="1"/>
          </p:cNvSpPr>
          <p:nvPr/>
        </p:nvSpPr>
        <p:spPr bwMode="auto">
          <a:xfrm>
            <a:off x="1692275" y="260350"/>
            <a:ext cx="5040313" cy="361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 b="1">
                <a:solidFill>
                  <a:schemeClr val="tx2"/>
                </a:solidFill>
              </a:rPr>
              <a:t>RUBÉN DARÍO (1867-1916)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411413" y="1196975"/>
            <a:ext cx="48958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s-ES" sz="1400" b="1" i="1"/>
              <a:t>“</a:t>
            </a:r>
            <a:r>
              <a:rPr lang="es-ES" sz="1400" b="1"/>
              <a:t>Lo fatal</a:t>
            </a:r>
            <a:r>
              <a:rPr lang="es-ES" sz="1400" b="1" i="1"/>
              <a:t>”  Cantos de vida y esperanza (1905)</a:t>
            </a:r>
            <a:r>
              <a:rPr lang="es-ES" sz="1400" b="1"/>
              <a:t> </a:t>
            </a:r>
            <a:endParaRPr lang="es-ES" sz="140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s-ES" sz="1400"/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Dichoso el </a:t>
            </a:r>
            <a:r>
              <a:rPr lang="es-ES" sz="1400" u="sng">
                <a:latin typeface="Times New Roman" pitchFamily="18" charset="0"/>
              </a:rPr>
              <a:t>árbol</a:t>
            </a:r>
            <a:r>
              <a:rPr lang="es-ES" sz="1400">
                <a:latin typeface="Times New Roman" pitchFamily="18" charset="0"/>
              </a:rPr>
              <a:t>, que es apenas sensit</a:t>
            </a:r>
            <a:r>
              <a:rPr lang="es-ES" sz="1400" b="1">
                <a:latin typeface="Times New Roman" pitchFamily="18" charset="0"/>
              </a:rPr>
              <a:t>ivo</a:t>
            </a:r>
            <a:r>
              <a:rPr lang="es-ES" sz="1400">
                <a:latin typeface="Times New Roman" pitchFamily="18" charset="0"/>
              </a:rPr>
              <a:t>,</a:t>
            </a:r>
            <a:r>
              <a:rPr lang="es-ES" sz="1400" b="1">
                <a:latin typeface="Times New Roman" pitchFamily="18" charset="0"/>
              </a:rPr>
              <a:t>              14 A </a:t>
            </a:r>
            <a:endParaRPr lang="es-ES" sz="1400">
              <a:latin typeface="Times New Roman" pitchFamily="18" charset="0"/>
            </a:endParaRP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y más la </a:t>
            </a:r>
            <a:r>
              <a:rPr lang="es-ES" sz="1400" u="sng">
                <a:latin typeface="Times New Roman" pitchFamily="18" charset="0"/>
              </a:rPr>
              <a:t>piedra</a:t>
            </a:r>
            <a:r>
              <a:rPr lang="es-ES" sz="1400">
                <a:latin typeface="Times New Roman" pitchFamily="18" charset="0"/>
              </a:rPr>
              <a:t> dura porque ésa ya no sie</a:t>
            </a:r>
            <a:r>
              <a:rPr lang="es-ES" sz="1400" b="1">
                <a:latin typeface="Times New Roman" pitchFamily="18" charset="0"/>
              </a:rPr>
              <a:t>nte</a:t>
            </a:r>
            <a:r>
              <a:rPr lang="es-ES" sz="1400">
                <a:latin typeface="Times New Roman" pitchFamily="18" charset="0"/>
              </a:rPr>
              <a:t>,        </a:t>
            </a:r>
            <a:r>
              <a:rPr lang="es-ES" sz="1400" b="1">
                <a:latin typeface="Times New Roman" pitchFamily="18" charset="0"/>
              </a:rPr>
              <a:t>14 B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pues no hay </a:t>
            </a:r>
            <a:r>
              <a:rPr lang="es-ES" sz="1400" u="sng">
                <a:latin typeface="Times New Roman" pitchFamily="18" charset="0"/>
              </a:rPr>
              <a:t>dolor</a:t>
            </a:r>
            <a:r>
              <a:rPr lang="es-ES" sz="1400">
                <a:latin typeface="Times New Roman" pitchFamily="18" charset="0"/>
              </a:rPr>
              <a:t> más grande que el </a:t>
            </a:r>
            <a:r>
              <a:rPr lang="es-ES" sz="1400" u="sng">
                <a:latin typeface="Times New Roman" pitchFamily="18" charset="0"/>
              </a:rPr>
              <a:t>dolor</a:t>
            </a:r>
            <a:r>
              <a:rPr lang="es-ES" sz="1400">
                <a:latin typeface="Times New Roman" pitchFamily="18" charset="0"/>
              </a:rPr>
              <a:t> de </a:t>
            </a:r>
            <a:r>
              <a:rPr lang="es-ES" sz="1400" u="sng">
                <a:latin typeface="Times New Roman" pitchFamily="18" charset="0"/>
              </a:rPr>
              <a:t>ser</a:t>
            </a:r>
            <a:r>
              <a:rPr lang="es-ES" sz="1400">
                <a:latin typeface="Times New Roman" pitchFamily="18" charset="0"/>
              </a:rPr>
              <a:t> v</a:t>
            </a:r>
            <a:r>
              <a:rPr lang="es-ES" sz="1400" b="1">
                <a:latin typeface="Times New Roman" pitchFamily="18" charset="0"/>
              </a:rPr>
              <a:t>ivo  14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ni mayor </a:t>
            </a:r>
            <a:r>
              <a:rPr lang="es-ES" sz="1400" u="sng">
                <a:latin typeface="Times New Roman" pitchFamily="18" charset="0"/>
              </a:rPr>
              <a:t>pesadumbre</a:t>
            </a:r>
            <a:r>
              <a:rPr lang="es-ES" sz="1400">
                <a:latin typeface="Times New Roman" pitchFamily="18" charset="0"/>
              </a:rPr>
              <a:t> que la </a:t>
            </a:r>
            <a:r>
              <a:rPr lang="es-ES" sz="1400" u="sng">
                <a:latin typeface="Times New Roman" pitchFamily="18" charset="0"/>
              </a:rPr>
              <a:t>vida</a:t>
            </a:r>
            <a:r>
              <a:rPr lang="es-ES" sz="1400">
                <a:latin typeface="Times New Roman" pitchFamily="18" charset="0"/>
              </a:rPr>
              <a:t> consci</a:t>
            </a:r>
            <a:r>
              <a:rPr lang="es-ES" sz="1400" b="1">
                <a:latin typeface="Times New Roman" pitchFamily="18" charset="0"/>
              </a:rPr>
              <a:t>ente</a:t>
            </a:r>
            <a:r>
              <a:rPr lang="es-ES" sz="1400">
                <a:latin typeface="Times New Roman" pitchFamily="18" charset="0"/>
              </a:rPr>
              <a:t>.        </a:t>
            </a:r>
            <a:r>
              <a:rPr lang="es-ES" sz="1400" b="1">
                <a:latin typeface="Times New Roman" pitchFamily="18" charset="0"/>
              </a:rPr>
              <a:t>14 B</a:t>
            </a:r>
            <a:r>
              <a:rPr lang="es-ES" sz="1400">
                <a:latin typeface="Times New Roman" pitchFamily="18" charset="0"/>
              </a:rPr>
              <a:t>   </a:t>
            </a:r>
            <a:endParaRPr lang="es-ES" sz="1400" b="1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s-ES" sz="1400" b="1">
                <a:latin typeface="Times New Roman" pitchFamily="18" charset="0"/>
              </a:rPr>
              <a:t>             5</a:t>
            </a:r>
            <a:r>
              <a:rPr lang="es-ES" sz="1400">
                <a:latin typeface="Times New Roman" pitchFamily="18" charset="0"/>
              </a:rPr>
              <a:t> Se</a:t>
            </a:r>
            <a:r>
              <a:rPr lang="es-ES" sz="1400" b="1">
                <a:latin typeface="Times New Roman" pitchFamily="18" charset="0"/>
              </a:rPr>
              <a:t>r</a:t>
            </a:r>
            <a:r>
              <a:rPr lang="es-ES" sz="1400">
                <a:latin typeface="Times New Roman" pitchFamily="18" charset="0"/>
              </a:rPr>
              <a:t>, y no sabe</a:t>
            </a:r>
            <a:r>
              <a:rPr lang="es-ES" sz="1400" b="1">
                <a:latin typeface="Times New Roman" pitchFamily="18" charset="0"/>
              </a:rPr>
              <a:t>r</a:t>
            </a:r>
            <a:r>
              <a:rPr lang="es-ES" sz="1400">
                <a:latin typeface="Times New Roman" pitchFamily="18" charset="0"/>
              </a:rPr>
              <a:t> nada, y se</a:t>
            </a:r>
            <a:r>
              <a:rPr lang="es-ES" sz="1400" b="1">
                <a:latin typeface="Times New Roman" pitchFamily="18" charset="0"/>
              </a:rPr>
              <a:t>r</a:t>
            </a:r>
            <a:r>
              <a:rPr lang="es-ES" sz="1400">
                <a:latin typeface="Times New Roman" pitchFamily="18" charset="0"/>
              </a:rPr>
              <a:t> sin </a:t>
            </a:r>
            <a:r>
              <a:rPr lang="es-ES" sz="1400" u="sng">
                <a:latin typeface="Times New Roman" pitchFamily="18" charset="0"/>
              </a:rPr>
              <a:t>rumbo</a:t>
            </a:r>
            <a:r>
              <a:rPr lang="es-ES" sz="1400">
                <a:latin typeface="Times New Roman" pitchFamily="18" charset="0"/>
              </a:rPr>
              <a:t> ci</a:t>
            </a:r>
            <a:r>
              <a:rPr lang="es-ES" sz="1400" b="1">
                <a:latin typeface="Times New Roman" pitchFamily="18" charset="0"/>
              </a:rPr>
              <a:t>erto</a:t>
            </a:r>
            <a:r>
              <a:rPr lang="es-ES" sz="1400">
                <a:latin typeface="Times New Roman" pitchFamily="18" charset="0"/>
              </a:rPr>
              <a:t>,</a:t>
            </a:r>
            <a:r>
              <a:rPr lang="es-ES" sz="1400" b="1">
                <a:latin typeface="Times New Roman" pitchFamily="18" charset="0"/>
              </a:rPr>
              <a:t>         14 C</a:t>
            </a:r>
            <a:br>
              <a:rPr lang="es-ES" sz="1400" b="1">
                <a:latin typeface="Times New Roman" pitchFamily="18" charset="0"/>
              </a:rPr>
            </a:br>
            <a:r>
              <a:rPr lang="es-ES" sz="1400" b="1">
                <a:latin typeface="Times New Roman" pitchFamily="18" charset="0"/>
              </a:rPr>
              <a:t>   y</a:t>
            </a:r>
            <a:r>
              <a:rPr lang="es-ES" sz="1400">
                <a:latin typeface="Times New Roman" pitchFamily="18" charset="0"/>
              </a:rPr>
              <a:t> el </a:t>
            </a:r>
            <a:r>
              <a:rPr lang="es-ES" sz="1400" u="sng">
                <a:latin typeface="Times New Roman" pitchFamily="18" charset="0"/>
              </a:rPr>
              <a:t>temo</a:t>
            </a:r>
            <a:r>
              <a:rPr lang="es-ES" sz="1400" b="1" u="sng">
                <a:latin typeface="Times New Roman" pitchFamily="18" charset="0"/>
              </a:rPr>
              <a:t>r</a:t>
            </a:r>
            <a:r>
              <a:rPr lang="es-ES" sz="1400">
                <a:latin typeface="Times New Roman" pitchFamily="18" charset="0"/>
              </a:rPr>
              <a:t> de haber sido y un futuro </a:t>
            </a:r>
            <a:r>
              <a:rPr lang="es-ES" sz="1400" u="sng">
                <a:latin typeface="Times New Roman" pitchFamily="18" charset="0"/>
              </a:rPr>
              <a:t>terr</a:t>
            </a:r>
            <a:r>
              <a:rPr lang="es-ES" sz="1400" b="1" u="sng">
                <a:latin typeface="Times New Roman" pitchFamily="18" charset="0"/>
              </a:rPr>
              <a:t>or</a:t>
            </a:r>
            <a:r>
              <a:rPr lang="es-ES" sz="1400">
                <a:latin typeface="Times New Roman" pitchFamily="18" charset="0"/>
              </a:rPr>
              <a:t>...          </a:t>
            </a:r>
            <a:r>
              <a:rPr lang="es-ES" sz="1400" b="1">
                <a:latin typeface="Times New Roman" pitchFamily="18" charset="0"/>
              </a:rPr>
              <a:t>14 D</a:t>
            </a:r>
            <a:r>
              <a:rPr lang="es-ES" sz="1400">
                <a:latin typeface="Times New Roman" pitchFamily="18" charset="0"/>
              </a:rPr>
              <a:t/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¡</a:t>
            </a:r>
            <a:r>
              <a:rPr lang="es-ES" sz="1400" b="1">
                <a:latin typeface="Times New Roman" pitchFamily="18" charset="0"/>
              </a:rPr>
              <a:t>Y</a:t>
            </a:r>
            <a:r>
              <a:rPr lang="es-ES" sz="1400">
                <a:latin typeface="Times New Roman" pitchFamily="18" charset="0"/>
              </a:rPr>
              <a:t> el </a:t>
            </a:r>
            <a:r>
              <a:rPr lang="es-ES" sz="1400" u="sng">
                <a:latin typeface="Times New Roman" pitchFamily="18" charset="0"/>
              </a:rPr>
              <a:t>espanto</a:t>
            </a:r>
            <a:r>
              <a:rPr lang="es-ES" sz="1400">
                <a:latin typeface="Times New Roman" pitchFamily="18" charset="0"/>
              </a:rPr>
              <a:t> seguro de esta</a:t>
            </a:r>
            <a:r>
              <a:rPr lang="es-ES" sz="1400" b="1">
                <a:latin typeface="Times New Roman" pitchFamily="18" charset="0"/>
              </a:rPr>
              <a:t>r</a:t>
            </a:r>
            <a:r>
              <a:rPr lang="es-ES" sz="1400">
                <a:latin typeface="Times New Roman" pitchFamily="18" charset="0"/>
              </a:rPr>
              <a:t> mañana mu</a:t>
            </a:r>
            <a:r>
              <a:rPr lang="es-ES" sz="1400" b="1">
                <a:latin typeface="Times New Roman" pitchFamily="18" charset="0"/>
              </a:rPr>
              <a:t>erto,       14 C</a:t>
            </a:r>
          </a:p>
          <a:p>
            <a:pPr marL="609600" indent="-609600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y sufri</a:t>
            </a:r>
            <a:r>
              <a:rPr lang="es-ES" sz="1400" b="1">
                <a:latin typeface="Times New Roman" pitchFamily="18" charset="0"/>
              </a:rPr>
              <a:t>r</a:t>
            </a:r>
            <a:r>
              <a:rPr lang="es-ES" sz="1400">
                <a:latin typeface="Times New Roman" pitchFamily="18" charset="0"/>
              </a:rPr>
              <a:t> por la </a:t>
            </a:r>
            <a:r>
              <a:rPr lang="es-ES" sz="1400" u="sng">
                <a:latin typeface="Times New Roman" pitchFamily="18" charset="0"/>
              </a:rPr>
              <a:t>vida</a:t>
            </a:r>
            <a:r>
              <a:rPr lang="es-ES" sz="1400">
                <a:latin typeface="Times New Roman" pitchFamily="18" charset="0"/>
              </a:rPr>
              <a:t> y por la </a:t>
            </a:r>
            <a:r>
              <a:rPr lang="es-ES" sz="1400" u="sng">
                <a:latin typeface="Times New Roman" pitchFamily="18" charset="0"/>
              </a:rPr>
              <a:t>sombra</a:t>
            </a:r>
            <a:r>
              <a:rPr lang="es-ES" sz="1400">
                <a:latin typeface="Times New Roman" pitchFamily="18" charset="0"/>
              </a:rPr>
              <a:t> y </a:t>
            </a:r>
            <a:r>
              <a:rPr lang="es-ES" sz="1400" b="1">
                <a:latin typeface="Times New Roman" pitchFamily="18" charset="0"/>
              </a:rPr>
              <a:t>por              14 D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lo que no conocemos y apenas sospech</a:t>
            </a:r>
            <a:r>
              <a:rPr lang="es-ES" sz="1400" b="1">
                <a:latin typeface="Times New Roman" pitchFamily="18" charset="0"/>
              </a:rPr>
              <a:t>amos</a:t>
            </a:r>
            <a:r>
              <a:rPr lang="es-ES" sz="1400">
                <a:latin typeface="Times New Roman" pitchFamily="18" charset="0"/>
              </a:rPr>
              <a:t>,</a:t>
            </a:r>
            <a:r>
              <a:rPr lang="es-ES" sz="1400" b="1">
                <a:latin typeface="Times New Roman" pitchFamily="18" charset="0"/>
              </a:rPr>
              <a:t>        14 E</a:t>
            </a:r>
            <a:r>
              <a:rPr lang="es-ES" sz="1400">
                <a:latin typeface="Times New Roman" pitchFamily="18" charset="0"/>
              </a:rPr>
              <a:t/>
            </a:r>
            <a:br>
              <a:rPr lang="es-ES" sz="1400">
                <a:latin typeface="Times New Roman" pitchFamily="18" charset="0"/>
              </a:rPr>
            </a:br>
            <a:r>
              <a:rPr lang="es-ES" sz="1400" b="1">
                <a:latin typeface="Times New Roman" pitchFamily="18" charset="0"/>
              </a:rPr>
              <a:t>10</a:t>
            </a:r>
            <a:r>
              <a:rPr lang="es-ES" sz="1400">
                <a:latin typeface="Times New Roman" pitchFamily="18" charset="0"/>
              </a:rPr>
              <a:t> </a:t>
            </a:r>
            <a:r>
              <a:rPr lang="es-ES" sz="1400" b="1">
                <a:latin typeface="Times New Roman" pitchFamily="18" charset="0"/>
              </a:rPr>
              <a:t>y </a:t>
            </a:r>
            <a:r>
              <a:rPr lang="es-ES" sz="1400">
                <a:latin typeface="Times New Roman" pitchFamily="18" charset="0"/>
              </a:rPr>
              <a:t>la </a:t>
            </a:r>
            <a:r>
              <a:rPr lang="es-ES" sz="1400" b="1">
                <a:latin typeface="Times New Roman" pitchFamily="18" charset="0"/>
              </a:rPr>
              <a:t>carne</a:t>
            </a:r>
            <a:r>
              <a:rPr lang="es-ES" sz="1400">
                <a:latin typeface="Times New Roman" pitchFamily="18" charset="0"/>
              </a:rPr>
              <a:t> que tienta con sus frescos </a:t>
            </a:r>
            <a:r>
              <a:rPr lang="es-ES" sz="1400" u="sng">
                <a:latin typeface="Times New Roman" pitchFamily="18" charset="0"/>
              </a:rPr>
              <a:t>rac</a:t>
            </a:r>
            <a:r>
              <a:rPr lang="es-ES" sz="1400" b="1" u="sng">
                <a:latin typeface="Times New Roman" pitchFamily="18" charset="0"/>
              </a:rPr>
              <a:t>imos</a:t>
            </a:r>
            <a:r>
              <a:rPr lang="es-ES" sz="1400" b="1">
                <a:latin typeface="Times New Roman" pitchFamily="18" charset="0"/>
              </a:rPr>
              <a:t>       14 F</a:t>
            </a:r>
            <a:r>
              <a:rPr lang="es-ES" sz="1400">
                <a:latin typeface="Times New Roman" pitchFamily="18" charset="0"/>
              </a:rPr>
              <a:t>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</a:t>
            </a:r>
            <a:r>
              <a:rPr lang="es-ES" sz="1400" b="1">
                <a:latin typeface="Times New Roman" pitchFamily="18" charset="0"/>
              </a:rPr>
              <a:t>y</a:t>
            </a:r>
            <a:r>
              <a:rPr lang="es-ES" sz="1400">
                <a:latin typeface="Times New Roman" pitchFamily="18" charset="0"/>
              </a:rPr>
              <a:t> la </a:t>
            </a:r>
            <a:r>
              <a:rPr lang="es-ES" sz="1400" b="1">
                <a:latin typeface="Times New Roman" pitchFamily="18" charset="0"/>
              </a:rPr>
              <a:t>tumba</a:t>
            </a:r>
            <a:r>
              <a:rPr lang="es-ES" sz="1400">
                <a:latin typeface="Times New Roman" pitchFamily="18" charset="0"/>
              </a:rPr>
              <a:t> que aguarda con sus fúnebres </a:t>
            </a:r>
            <a:r>
              <a:rPr lang="es-ES" sz="1400" u="sng">
                <a:latin typeface="Times New Roman" pitchFamily="18" charset="0"/>
              </a:rPr>
              <a:t>r</a:t>
            </a:r>
            <a:r>
              <a:rPr lang="es-ES" sz="1400" b="1" u="sng">
                <a:latin typeface="Times New Roman" pitchFamily="18" charset="0"/>
              </a:rPr>
              <a:t>amos</a:t>
            </a:r>
            <a:r>
              <a:rPr lang="es-ES" sz="1400" b="1">
                <a:latin typeface="Times New Roman" pitchFamily="18" charset="0"/>
              </a:rPr>
              <a:t>   14 E </a:t>
            </a:r>
            <a:r>
              <a:rPr lang="es-ES" sz="1400">
                <a:latin typeface="Times New Roman" pitchFamily="18" charset="0"/>
              </a:rPr>
              <a:t/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  </a:t>
            </a:r>
            <a:r>
              <a:rPr lang="es-ES" sz="1400" b="1">
                <a:latin typeface="Times New Roman" pitchFamily="18" charset="0"/>
              </a:rPr>
              <a:t>y</a:t>
            </a:r>
            <a:r>
              <a:rPr lang="es-ES" sz="1400">
                <a:latin typeface="Times New Roman" pitchFamily="18" charset="0"/>
              </a:rPr>
              <a:t> no saber adónde v</a:t>
            </a:r>
            <a:r>
              <a:rPr lang="es-ES" sz="1400" b="1">
                <a:latin typeface="Times New Roman" pitchFamily="18" charset="0"/>
              </a:rPr>
              <a:t>amos,                                        9 E</a:t>
            </a:r>
            <a:r>
              <a:rPr lang="es-ES" sz="1400">
                <a:latin typeface="Times New Roman" pitchFamily="18" charset="0"/>
              </a:rPr>
              <a:t/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  ni de dónde ven</a:t>
            </a:r>
            <a:r>
              <a:rPr lang="es-ES" sz="1400" b="1">
                <a:latin typeface="Times New Roman" pitchFamily="18" charset="0"/>
              </a:rPr>
              <a:t>imos</a:t>
            </a:r>
            <a:r>
              <a:rPr lang="es-ES" sz="1400">
                <a:latin typeface="Times New Roman" pitchFamily="18" charset="0"/>
              </a:rPr>
              <a:t>!...                                            </a:t>
            </a:r>
            <a:r>
              <a:rPr lang="es-ES" sz="1400" b="1">
                <a:latin typeface="Times New Roman" pitchFamily="18" charset="0"/>
              </a:rPr>
              <a:t>7 f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23764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RITMO LENTO Y REPETITIVO</a:t>
            </a:r>
          </a:p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Anáforas</a:t>
            </a:r>
            <a:r>
              <a:rPr lang="es-ES" sz="1400">
                <a:solidFill>
                  <a:srgbClr val="660033"/>
                </a:solidFill>
              </a:rPr>
              <a:t> y </a:t>
            </a:r>
            <a:r>
              <a:rPr lang="es-ES" sz="1400" b="1">
                <a:solidFill>
                  <a:srgbClr val="FF4A37"/>
                </a:solidFill>
              </a:rPr>
              <a:t>polisíndeton</a:t>
            </a:r>
            <a:r>
              <a:rPr lang="es-ES" sz="140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Esticomitia</a:t>
            </a:r>
            <a:r>
              <a:rPr lang="es-ES" sz="1400">
                <a:solidFill>
                  <a:srgbClr val="660033"/>
                </a:solidFill>
              </a:rPr>
              <a:t> …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250825" y="9080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 b="1">
                <a:solidFill>
                  <a:srgbClr val="52D341"/>
                </a:solidFill>
              </a:rPr>
              <a:t>Rima consonante</a:t>
            </a:r>
            <a:endParaRPr lang="es-ES" sz="1400" b="1">
              <a:solidFill>
                <a:srgbClr val="52D341"/>
              </a:solidFill>
            </a:endParaRPr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1187450" y="2133600"/>
            <a:ext cx="20161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0" y="2852738"/>
            <a:ext cx="2305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  </a:t>
            </a:r>
            <a:r>
              <a:rPr lang="es-ES" sz="1400" b="1">
                <a:solidFill>
                  <a:srgbClr val="FF4A37"/>
                </a:solidFill>
              </a:rPr>
              <a:t>Versos trimembres</a:t>
            </a:r>
            <a:r>
              <a:rPr lang="es-ES" sz="1400">
                <a:solidFill>
                  <a:srgbClr val="FF4A37"/>
                </a:solidFill>
              </a:rPr>
              <a:t> </a:t>
            </a:r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V="1">
            <a:off x="2339975" y="2852738"/>
            <a:ext cx="7191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2339975" y="3068638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323850" y="4581525"/>
            <a:ext cx="23764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200" b="1">
                <a:solidFill>
                  <a:srgbClr val="FF4A37"/>
                </a:solidFill>
              </a:rPr>
              <a:t>ESTILO NOMINAL</a:t>
            </a:r>
          </a:p>
          <a:p>
            <a:pPr algn="l">
              <a:spcBef>
                <a:spcPct val="50000"/>
              </a:spcBef>
            </a:pPr>
            <a:r>
              <a:rPr lang="es-ES" sz="1200" b="1"/>
              <a:t>(abundancia </a:t>
            </a:r>
            <a:r>
              <a:rPr lang="es-ES" sz="1200" b="1" u="sng"/>
              <a:t>sustantivos</a:t>
            </a:r>
            <a:r>
              <a:rPr lang="es-ES" sz="1200" b="1"/>
              <a:t>)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451725" y="2060575"/>
            <a:ext cx="2160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2 Serventesios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7451725" y="3789363"/>
            <a:ext cx="1512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1 Terceto</a:t>
            </a:r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V="1">
            <a:off x="1835150" y="1844675"/>
            <a:ext cx="12954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V="1">
            <a:off x="1835150" y="2060575"/>
            <a:ext cx="12954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99" name="AutoShape 47"/>
          <p:cNvSpPr>
            <a:spLocks/>
          </p:cNvSpPr>
          <p:nvPr/>
        </p:nvSpPr>
        <p:spPr bwMode="auto">
          <a:xfrm>
            <a:off x="7235825" y="1628775"/>
            <a:ext cx="144463" cy="1008063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00" name="AutoShape 48"/>
          <p:cNvSpPr>
            <a:spLocks/>
          </p:cNvSpPr>
          <p:nvPr/>
        </p:nvSpPr>
        <p:spPr bwMode="auto">
          <a:xfrm>
            <a:off x="7235825" y="2708275"/>
            <a:ext cx="73025" cy="863600"/>
          </a:xfrm>
          <a:prstGeom prst="rightBrace">
            <a:avLst>
              <a:gd name="adj1" fmla="val 985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02" name="AutoShape 50"/>
          <p:cNvSpPr>
            <a:spLocks/>
          </p:cNvSpPr>
          <p:nvPr/>
        </p:nvSpPr>
        <p:spPr bwMode="auto">
          <a:xfrm>
            <a:off x="5580063" y="5516563"/>
            <a:ext cx="2089150" cy="609600"/>
          </a:xfrm>
          <a:prstGeom prst="accentBorderCallout1">
            <a:avLst>
              <a:gd name="adj1" fmla="val 18750"/>
              <a:gd name="adj2" fmla="val -3648"/>
              <a:gd name="adj3" fmla="val -134898"/>
              <a:gd name="adj4" fmla="val -256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400" b="1">
                <a:solidFill>
                  <a:srgbClr val="FF4A37"/>
                </a:solidFill>
              </a:rPr>
              <a:t>FINAL EN SUSPENSIÓN</a:t>
            </a:r>
          </a:p>
        </p:txBody>
      </p:sp>
      <p:sp>
        <p:nvSpPr>
          <p:cNvPr id="49203" name="AutoShape 51"/>
          <p:cNvSpPr>
            <a:spLocks/>
          </p:cNvSpPr>
          <p:nvPr/>
        </p:nvSpPr>
        <p:spPr bwMode="auto">
          <a:xfrm>
            <a:off x="7235825" y="3716338"/>
            <a:ext cx="73025" cy="504825"/>
          </a:xfrm>
          <a:prstGeom prst="rightBrace">
            <a:avLst>
              <a:gd name="adj1" fmla="val 576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23850" y="3933825"/>
            <a:ext cx="5146675" cy="427038"/>
            <a:chOff x="204" y="3113"/>
            <a:chExt cx="2721" cy="236"/>
          </a:xfrm>
        </p:grpSpPr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>
              <a:off x="1837" y="321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9207" name="Line 55"/>
            <p:cNvSpPr>
              <a:spLocks noChangeShapeType="1"/>
            </p:cNvSpPr>
            <p:nvPr/>
          </p:nvSpPr>
          <p:spPr bwMode="auto">
            <a:xfrm>
              <a:off x="1837" y="3349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04" y="3113"/>
              <a:ext cx="1497" cy="186"/>
              <a:chOff x="204" y="3113"/>
              <a:chExt cx="1497" cy="186"/>
            </a:xfrm>
          </p:grpSpPr>
          <p:sp>
            <p:nvSpPr>
              <p:cNvPr id="49209" name="Text Box 57"/>
              <p:cNvSpPr txBox="1">
                <a:spLocks noChangeArrowheads="1"/>
              </p:cNvSpPr>
              <p:nvPr/>
            </p:nvSpPr>
            <p:spPr bwMode="auto">
              <a:xfrm>
                <a:off x="204" y="3113"/>
                <a:ext cx="1496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4A37"/>
                    </a:solidFill>
                    <a:latin typeface="Times New Roman" pitchFamily="18" charset="0"/>
                  </a:rPr>
                  <a:t>Paralelismo</a:t>
                </a:r>
              </a:p>
            </p:txBody>
          </p:sp>
          <p:sp>
            <p:nvSpPr>
              <p:cNvPr id="49210" name="Line 58"/>
              <p:cNvSpPr>
                <a:spLocks noChangeShapeType="1"/>
              </p:cNvSpPr>
              <p:nvPr/>
            </p:nvSpPr>
            <p:spPr bwMode="auto">
              <a:xfrm>
                <a:off x="1565" y="3294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49211" name="Line 59"/>
          <p:cNvSpPr>
            <a:spLocks noChangeShapeType="1"/>
          </p:cNvSpPr>
          <p:nvPr/>
        </p:nvSpPr>
        <p:spPr bwMode="auto">
          <a:xfrm flipV="1">
            <a:off x="1835150" y="4005263"/>
            <a:ext cx="10080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49214" name="Picture 62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5888"/>
            <a:ext cx="649287" cy="762000"/>
          </a:xfrm>
          <a:prstGeom prst="rect">
            <a:avLst/>
          </a:prstGeom>
          <a:noFill/>
        </p:spPr>
      </p:pic>
      <p:sp>
        <p:nvSpPr>
          <p:cNvPr id="49218" name="Text Box 66"/>
          <p:cNvSpPr txBox="1">
            <a:spLocks noChangeArrowheads="1"/>
          </p:cNvSpPr>
          <p:nvPr/>
        </p:nvSpPr>
        <p:spPr bwMode="auto">
          <a:xfrm>
            <a:off x="323850" y="3357563"/>
            <a:ext cx="1655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Aliteración r</a:t>
            </a:r>
          </a:p>
        </p:txBody>
      </p:sp>
      <p:sp>
        <p:nvSpPr>
          <p:cNvPr id="49221" name="Line 69"/>
          <p:cNvSpPr>
            <a:spLocks noChangeShapeType="1"/>
          </p:cNvSpPr>
          <p:nvPr/>
        </p:nvSpPr>
        <p:spPr bwMode="auto">
          <a:xfrm flipV="1">
            <a:off x="1619250" y="3573463"/>
            <a:ext cx="20891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222" name="Text Box 70"/>
          <p:cNvSpPr txBox="1">
            <a:spLocks noChangeArrowheads="1"/>
          </p:cNvSpPr>
          <p:nvPr/>
        </p:nvSpPr>
        <p:spPr bwMode="auto">
          <a:xfrm>
            <a:off x="7308850" y="4581525"/>
            <a:ext cx="1439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9223" name="Text Box 71"/>
          <p:cNvSpPr txBox="1">
            <a:spLocks noChangeArrowheads="1"/>
          </p:cNvSpPr>
          <p:nvPr/>
        </p:nvSpPr>
        <p:spPr bwMode="auto">
          <a:xfrm>
            <a:off x="6877050" y="4724400"/>
            <a:ext cx="2555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52D341"/>
                </a:solidFill>
              </a:rPr>
              <a:t>Ruptura métrica tradicional</a:t>
            </a:r>
          </a:p>
        </p:txBody>
      </p:sp>
      <p:sp>
        <p:nvSpPr>
          <p:cNvPr id="49228" name="Text Box 76"/>
          <p:cNvSpPr txBox="1">
            <a:spLocks noChangeArrowheads="1"/>
          </p:cNvSpPr>
          <p:nvPr/>
        </p:nvSpPr>
        <p:spPr bwMode="auto">
          <a:xfrm>
            <a:off x="6804025" y="333375"/>
            <a:ext cx="2195513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accent1"/>
                </a:solidFill>
              </a:rPr>
              <a:t>Tema</a:t>
            </a:r>
            <a:r>
              <a:rPr lang="es-ES"/>
              <a:t>: </a:t>
            </a:r>
          </a:p>
          <a:p>
            <a:pPr algn="l">
              <a:spcBef>
                <a:spcPct val="50000"/>
              </a:spcBef>
            </a:pPr>
            <a:r>
              <a:rPr lang="es-ES" sz="1600" b="1"/>
              <a:t>Dolor ante la vida y la muerte</a:t>
            </a:r>
          </a:p>
        </p:txBody>
      </p:sp>
      <p:sp>
        <p:nvSpPr>
          <p:cNvPr id="49229" name="Line 77"/>
          <p:cNvSpPr>
            <a:spLocks noChangeShapeType="1"/>
          </p:cNvSpPr>
          <p:nvPr/>
        </p:nvSpPr>
        <p:spPr bwMode="auto">
          <a:xfrm>
            <a:off x="8172450" y="43656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30" name="Text Box 78"/>
          <p:cNvSpPr txBox="1">
            <a:spLocks noChangeArrowheads="1"/>
          </p:cNvSpPr>
          <p:nvPr/>
        </p:nvSpPr>
        <p:spPr bwMode="auto">
          <a:xfrm>
            <a:off x="250825" y="3716338"/>
            <a:ext cx="172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  <a:latin typeface="Times New Roman" pitchFamily="18" charset="0"/>
              </a:rPr>
              <a:t>Encabalgamiento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/>
      <p:bldP spid="49165" grpId="0"/>
      <p:bldP spid="49169" grpId="0"/>
      <p:bldP spid="49186" grpId="0"/>
      <p:bldP spid="49187" grpId="0" animBg="1"/>
      <p:bldP spid="49188" grpId="0"/>
      <p:bldP spid="49189" grpId="0" animBg="1"/>
      <p:bldP spid="49190" grpId="0" animBg="1"/>
      <p:bldP spid="49191" grpId="0"/>
      <p:bldP spid="49195" grpId="0"/>
      <p:bldP spid="49196" grpId="0"/>
      <p:bldP spid="49197" grpId="0" animBg="1"/>
      <p:bldP spid="49198" grpId="0" animBg="1"/>
      <p:bldP spid="49199" grpId="0" animBg="1"/>
      <p:bldP spid="49200" grpId="0" animBg="1"/>
      <p:bldP spid="49202" grpId="0" animBg="1"/>
      <p:bldP spid="49203" grpId="0" animBg="1"/>
      <p:bldP spid="49211" grpId="0" animBg="1"/>
      <p:bldP spid="49218" grpId="0"/>
      <p:bldP spid="49221" grpId="0" animBg="1"/>
      <p:bldP spid="49223" grpId="0"/>
      <p:bldP spid="49228" grpId="0"/>
      <p:bldP spid="49229" grpId="0" animBg="1"/>
      <p:bldP spid="492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411413" y="1268413"/>
            <a:ext cx="48958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s-ES" sz="1400" b="1" i="1"/>
              <a:t>Lo fatal (1905)</a:t>
            </a:r>
            <a:r>
              <a:rPr lang="es-ES" sz="1400" b="1"/>
              <a:t> </a:t>
            </a:r>
            <a:endParaRPr lang="es-ES" sz="140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s-ES" sz="1400"/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Dichoso el </a:t>
            </a:r>
            <a:r>
              <a:rPr lang="es-ES" sz="1400" b="1">
                <a:latin typeface="Times New Roman" pitchFamily="18" charset="0"/>
              </a:rPr>
              <a:t>árbol</a:t>
            </a:r>
            <a:r>
              <a:rPr lang="es-ES" sz="1400">
                <a:latin typeface="Times New Roman" pitchFamily="18" charset="0"/>
              </a:rPr>
              <a:t>, que es apenas sensitivo,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y más la </a:t>
            </a:r>
            <a:r>
              <a:rPr lang="es-ES" sz="1400" b="1">
                <a:latin typeface="Times New Roman" pitchFamily="18" charset="0"/>
              </a:rPr>
              <a:t>piedra</a:t>
            </a:r>
            <a:r>
              <a:rPr lang="es-ES" sz="1400">
                <a:latin typeface="Times New Roman" pitchFamily="18" charset="0"/>
              </a:rPr>
              <a:t> dura porque ésa ya no siente,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pues no hay </a:t>
            </a:r>
            <a:r>
              <a:rPr lang="es-ES" sz="1400" u="sng">
                <a:latin typeface="Times New Roman" pitchFamily="18" charset="0"/>
              </a:rPr>
              <a:t>dolor más grande</a:t>
            </a:r>
            <a:r>
              <a:rPr lang="es-ES" sz="1400">
                <a:latin typeface="Times New Roman" pitchFamily="18" charset="0"/>
              </a:rPr>
              <a:t> que el dolor de </a:t>
            </a:r>
            <a:r>
              <a:rPr lang="es-ES" sz="1400" b="1">
                <a:latin typeface="Times New Roman" pitchFamily="18" charset="0"/>
              </a:rPr>
              <a:t>ser vivo</a:t>
            </a:r>
            <a:r>
              <a:rPr lang="es-ES" sz="1400">
                <a:latin typeface="Times New Roman" pitchFamily="18" charset="0"/>
              </a:rPr>
              <a:t>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ni </a:t>
            </a:r>
            <a:r>
              <a:rPr lang="es-ES" sz="1400" u="sng">
                <a:latin typeface="Times New Roman" pitchFamily="18" charset="0"/>
              </a:rPr>
              <a:t>mayor pesadumbre</a:t>
            </a:r>
            <a:r>
              <a:rPr lang="es-ES" sz="1400">
                <a:latin typeface="Times New Roman" pitchFamily="18" charset="0"/>
              </a:rPr>
              <a:t> que la vida consciente.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5</a:t>
            </a:r>
            <a:r>
              <a:rPr lang="es-ES" sz="1400" u="sng">
                <a:latin typeface="Times New Roman" pitchFamily="18" charset="0"/>
              </a:rPr>
              <a:t> Ser</a:t>
            </a:r>
            <a:r>
              <a:rPr lang="es-ES" sz="1400">
                <a:latin typeface="Times New Roman" pitchFamily="18" charset="0"/>
              </a:rPr>
              <a:t>, y </a:t>
            </a:r>
            <a:r>
              <a:rPr lang="es-ES" sz="1400" u="sng">
                <a:latin typeface="Times New Roman" pitchFamily="18" charset="0"/>
              </a:rPr>
              <a:t>no saber nada</a:t>
            </a:r>
            <a:r>
              <a:rPr lang="es-ES" sz="1400">
                <a:latin typeface="Times New Roman" pitchFamily="18" charset="0"/>
              </a:rPr>
              <a:t>, y </a:t>
            </a:r>
            <a:r>
              <a:rPr lang="es-ES" sz="1400" u="sng">
                <a:latin typeface="Times New Roman" pitchFamily="18" charset="0"/>
              </a:rPr>
              <a:t>ser sin rumbo cierto</a:t>
            </a:r>
            <a:r>
              <a:rPr lang="es-ES" sz="1400">
                <a:latin typeface="Times New Roman" pitchFamily="18" charset="0"/>
              </a:rPr>
              <a:t>,          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 y el </a:t>
            </a:r>
            <a:r>
              <a:rPr lang="es-ES" sz="1400" b="1">
                <a:latin typeface="Times New Roman" pitchFamily="18" charset="0"/>
              </a:rPr>
              <a:t>temor</a:t>
            </a:r>
            <a:r>
              <a:rPr lang="es-ES" sz="1400">
                <a:latin typeface="Times New Roman" pitchFamily="18" charset="0"/>
              </a:rPr>
              <a:t> de haber sido y un futuro </a:t>
            </a:r>
            <a:r>
              <a:rPr lang="es-ES" sz="1400" b="1">
                <a:latin typeface="Times New Roman" pitchFamily="18" charset="0"/>
              </a:rPr>
              <a:t>terror</a:t>
            </a:r>
            <a:r>
              <a:rPr lang="es-ES" sz="1400">
                <a:latin typeface="Times New Roman" pitchFamily="18" charset="0"/>
              </a:rPr>
              <a:t>...          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¡Y el </a:t>
            </a:r>
            <a:r>
              <a:rPr lang="es-ES" sz="1400" b="1">
                <a:latin typeface="Times New Roman" pitchFamily="18" charset="0"/>
              </a:rPr>
              <a:t>espanto</a:t>
            </a:r>
            <a:r>
              <a:rPr lang="es-ES" sz="1400">
                <a:latin typeface="Times New Roman" pitchFamily="18" charset="0"/>
              </a:rPr>
              <a:t> seguro de estar mañana muerto,                  y sufrir por la vida y por la </a:t>
            </a:r>
            <a:r>
              <a:rPr lang="es-ES" sz="1400" b="1">
                <a:latin typeface="Times New Roman" pitchFamily="18" charset="0"/>
              </a:rPr>
              <a:t>sombra</a:t>
            </a:r>
            <a:r>
              <a:rPr lang="es-ES" sz="1400">
                <a:latin typeface="Times New Roman" pitchFamily="18" charset="0"/>
              </a:rPr>
              <a:t> y por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lo que no conocemos y apenas sospechamos,        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10 y la </a:t>
            </a:r>
            <a:r>
              <a:rPr lang="es-ES" sz="1400" b="1">
                <a:latin typeface="Times New Roman" pitchFamily="18" charset="0"/>
              </a:rPr>
              <a:t>carne</a:t>
            </a:r>
            <a:r>
              <a:rPr lang="es-ES" sz="1400">
                <a:latin typeface="Times New Roman" pitchFamily="18" charset="0"/>
              </a:rPr>
              <a:t> que tienta con sus frescos racimos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" sz="1400">
                <a:latin typeface="Times New Roman" pitchFamily="18" charset="0"/>
              </a:rPr>
              <a:t>                 y la </a:t>
            </a:r>
            <a:r>
              <a:rPr lang="es-ES" sz="1400" b="1">
                <a:latin typeface="Times New Roman" pitchFamily="18" charset="0"/>
              </a:rPr>
              <a:t>tumba</a:t>
            </a:r>
            <a:r>
              <a:rPr lang="es-ES" sz="1400">
                <a:latin typeface="Times New Roman" pitchFamily="18" charset="0"/>
              </a:rPr>
              <a:t> que aguarda con sus fúnebres ramos    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  y no saber </a:t>
            </a:r>
            <a:r>
              <a:rPr lang="es-ES" sz="1400" u="sng">
                <a:latin typeface="Times New Roman" pitchFamily="18" charset="0"/>
              </a:rPr>
              <a:t>adónde</a:t>
            </a:r>
            <a:r>
              <a:rPr lang="es-ES" sz="1400">
                <a:latin typeface="Times New Roman" pitchFamily="18" charset="0"/>
              </a:rPr>
              <a:t> vamos,                                      </a:t>
            </a:r>
            <a:br>
              <a:rPr lang="es-ES" sz="1400">
                <a:latin typeface="Times New Roman" pitchFamily="18" charset="0"/>
              </a:rPr>
            </a:br>
            <a:r>
              <a:rPr lang="es-ES" sz="1400">
                <a:latin typeface="Times New Roman" pitchFamily="18" charset="0"/>
              </a:rPr>
              <a:t>    ni de </a:t>
            </a:r>
            <a:r>
              <a:rPr lang="es-ES" sz="1400" u="sng">
                <a:latin typeface="Times New Roman" pitchFamily="18" charset="0"/>
              </a:rPr>
              <a:t>dónde</a:t>
            </a:r>
            <a:r>
              <a:rPr lang="es-ES" sz="1400">
                <a:latin typeface="Times New Roman" pitchFamily="18" charset="0"/>
              </a:rPr>
              <a:t> venimos!...                                          </a:t>
            </a:r>
            <a:endParaRPr lang="es-ES" sz="1400" b="1">
              <a:latin typeface="Times New Roman" pitchFamily="18" charset="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195513" y="908050"/>
            <a:ext cx="3995737" cy="334963"/>
            <a:chOff x="3878" y="860"/>
            <a:chExt cx="1882" cy="211"/>
          </a:xfrm>
        </p:grpSpPr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969" y="860"/>
              <a:ext cx="17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400" b="1">
                  <a:solidFill>
                    <a:srgbClr val="33CCFF"/>
                  </a:solidFill>
                </a:rPr>
                <a:t>Título</a:t>
              </a:r>
              <a:r>
                <a:rPr lang="es-ES" sz="1400">
                  <a:solidFill>
                    <a:srgbClr val="660033"/>
                  </a:solidFill>
                </a:rPr>
                <a:t> significativo: fatalidad (tema)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3878" y="10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4822825" y="1557338"/>
            <a:ext cx="4321175" cy="623887"/>
            <a:chOff x="2880" y="1389"/>
            <a:chExt cx="2722" cy="393"/>
          </a:xfrm>
        </p:grpSpPr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3811" y="1389"/>
              <a:ext cx="1791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400" b="1">
                  <a:solidFill>
                    <a:srgbClr val="33CCFF"/>
                  </a:solidFill>
                </a:rPr>
                <a:t>               GRADACIÓN</a:t>
              </a:r>
              <a:r>
                <a:rPr lang="es-ES" sz="1400">
                  <a:solidFill>
                    <a:srgbClr val="660033"/>
                  </a:solidFill>
                </a:rPr>
                <a:t>: </a:t>
              </a:r>
            </a:p>
            <a:p>
              <a:pPr algn="l">
                <a:spcBef>
                  <a:spcPct val="50000"/>
                </a:spcBef>
              </a:pPr>
              <a:r>
                <a:rPr lang="es-ES" sz="1400">
                  <a:solidFill>
                    <a:srgbClr val="660033"/>
                  </a:solidFill>
                </a:rPr>
                <a:t>               piedra /plantas /hombre</a:t>
              </a:r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 flipH="1">
              <a:off x="2880" y="1661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23850" y="1700213"/>
            <a:ext cx="2447925" cy="525462"/>
            <a:chOff x="1292" y="3475"/>
            <a:chExt cx="816" cy="7304"/>
          </a:xfrm>
        </p:grpSpPr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 flipV="1">
              <a:off x="1791" y="3475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175" name="Text Box 55"/>
            <p:cNvSpPr txBox="1">
              <a:spLocks noChangeArrowheads="1"/>
            </p:cNvSpPr>
            <p:nvPr/>
          </p:nvSpPr>
          <p:spPr bwMode="auto">
            <a:xfrm>
              <a:off x="1292" y="3585"/>
              <a:ext cx="816" cy="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solidFill>
                    <a:srgbClr val="33CCFF"/>
                  </a:solidFill>
                </a:rPr>
                <a:t>  INTIMISMO/ANGUSTIA VITAL</a:t>
              </a:r>
            </a:p>
          </p:txBody>
        </p:sp>
      </p:grpSp>
      <p:sp>
        <p:nvSpPr>
          <p:cNvPr id="5209" name="Rectangle 89"/>
          <p:cNvSpPr>
            <a:spLocks noChangeArrowheads="1"/>
          </p:cNvSpPr>
          <p:nvPr/>
        </p:nvSpPr>
        <p:spPr bwMode="auto">
          <a:xfrm>
            <a:off x="-468313" y="3500438"/>
            <a:ext cx="3592513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33CCFF"/>
                </a:solidFill>
              </a:rPr>
              <a:t>                    METÁFORA</a:t>
            </a:r>
            <a:r>
              <a:rPr lang="es-ES" sz="1400">
                <a:solidFill>
                  <a:srgbClr val="660033"/>
                </a:solidFill>
              </a:rPr>
              <a:t>: </a:t>
            </a:r>
          </a:p>
          <a:p>
            <a:pPr algn="l">
              <a:spcBef>
                <a:spcPct val="50000"/>
              </a:spcBef>
            </a:pPr>
            <a:r>
              <a:rPr lang="es-ES" sz="1400">
                <a:solidFill>
                  <a:srgbClr val="660033"/>
                </a:solidFill>
              </a:rPr>
              <a:t>                    sombra= muerte</a:t>
            </a:r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 flipV="1">
            <a:off x="2124075" y="3644900"/>
            <a:ext cx="29527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41" name="AutoShape 121"/>
          <p:cNvSpPr>
            <a:spLocks/>
          </p:cNvSpPr>
          <p:nvPr/>
        </p:nvSpPr>
        <p:spPr bwMode="auto">
          <a:xfrm>
            <a:off x="4932363" y="5300663"/>
            <a:ext cx="2160587" cy="1008062"/>
          </a:xfrm>
          <a:prstGeom prst="accentBorderCallout1">
            <a:avLst>
              <a:gd name="adj1" fmla="val 11338"/>
              <a:gd name="adj2" fmla="val -3528"/>
              <a:gd name="adj3" fmla="val -53069"/>
              <a:gd name="adj4" fmla="val -35856"/>
            </a:avLst>
          </a:prstGeom>
          <a:solidFill>
            <a:srgbClr val="FCD4C4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s-ES" sz="1400"/>
              <a:t>  </a:t>
            </a:r>
            <a:r>
              <a:rPr lang="es-ES" sz="1400" b="1">
                <a:solidFill>
                  <a:srgbClr val="33CCFF"/>
                </a:solidFill>
              </a:rPr>
              <a:t>Interrogativos</a:t>
            </a:r>
            <a:r>
              <a:rPr lang="es-ES" sz="1400"/>
              <a:t>: duda, </a:t>
            </a:r>
          </a:p>
          <a:p>
            <a:endParaRPr lang="es-ES" sz="1400"/>
          </a:p>
          <a:p>
            <a:r>
              <a:rPr lang="es-ES" sz="1400" b="1">
                <a:solidFill>
                  <a:srgbClr val="33CCFF"/>
                </a:solidFill>
              </a:rPr>
              <a:t>Exclamativos</a:t>
            </a:r>
            <a:r>
              <a:rPr lang="es-ES" sz="1400"/>
              <a:t>: lamento</a:t>
            </a: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245" name="Rectangle 125" descr="Lienzo"/>
          <p:cNvSpPr>
            <a:spLocks noChangeArrowheads="1"/>
          </p:cNvSpPr>
          <p:nvPr/>
        </p:nvSpPr>
        <p:spPr bwMode="auto">
          <a:xfrm>
            <a:off x="1692275" y="188913"/>
            <a:ext cx="6691313" cy="361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 b="1">
                <a:solidFill>
                  <a:schemeClr val="tx2"/>
                </a:solidFill>
              </a:rPr>
              <a:t>RUBÉN DARÍO (1867-1916)</a:t>
            </a:r>
          </a:p>
        </p:txBody>
      </p:sp>
      <p:pic>
        <p:nvPicPr>
          <p:cNvPr id="5246" name="Picture 126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5888"/>
            <a:ext cx="649287" cy="762000"/>
          </a:xfrm>
          <a:prstGeom prst="rect">
            <a:avLst/>
          </a:prstGeom>
          <a:noFill/>
        </p:spPr>
      </p:pic>
      <p:sp>
        <p:nvSpPr>
          <p:cNvPr id="5247" name="Text Box 127"/>
          <p:cNvSpPr txBox="1">
            <a:spLocks noChangeArrowheads="1"/>
          </p:cNvSpPr>
          <p:nvPr/>
        </p:nvSpPr>
        <p:spPr bwMode="auto">
          <a:xfrm>
            <a:off x="7235825" y="3789363"/>
            <a:ext cx="14398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33CCFF"/>
                </a:solidFill>
              </a:rPr>
              <a:t>DUALIDAD:</a:t>
            </a:r>
            <a:r>
              <a:rPr lang="es-ES"/>
              <a:t> </a:t>
            </a:r>
            <a:r>
              <a:rPr lang="es-ES" sz="1400"/>
              <a:t>placer/muerte</a:t>
            </a:r>
          </a:p>
        </p:txBody>
      </p:sp>
      <p:sp>
        <p:nvSpPr>
          <p:cNvPr id="5248" name="Text Box 128"/>
          <p:cNvSpPr txBox="1">
            <a:spLocks noChangeArrowheads="1"/>
          </p:cNvSpPr>
          <p:nvPr/>
        </p:nvSpPr>
        <p:spPr bwMode="auto">
          <a:xfrm>
            <a:off x="539750" y="2276475"/>
            <a:ext cx="2160588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33CCFF"/>
                </a:solidFill>
              </a:rPr>
              <a:t>Hipérbole</a:t>
            </a:r>
            <a:r>
              <a:rPr lang="es-ES"/>
              <a:t>: </a:t>
            </a:r>
          </a:p>
          <a:p>
            <a:pPr algn="l">
              <a:spcBef>
                <a:spcPct val="50000"/>
              </a:spcBef>
            </a:pPr>
            <a:r>
              <a:rPr lang="es-ES" sz="1400"/>
              <a:t>exageración dolor</a:t>
            </a:r>
          </a:p>
        </p:txBody>
      </p:sp>
      <p:sp>
        <p:nvSpPr>
          <p:cNvPr id="5266" name="Line 146"/>
          <p:cNvSpPr>
            <a:spLocks noChangeShapeType="1"/>
          </p:cNvSpPr>
          <p:nvPr/>
        </p:nvSpPr>
        <p:spPr bwMode="auto">
          <a:xfrm flipV="1">
            <a:off x="2627313" y="2420938"/>
            <a:ext cx="10810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67" name="Line 147"/>
          <p:cNvSpPr>
            <a:spLocks noChangeShapeType="1"/>
          </p:cNvSpPr>
          <p:nvPr/>
        </p:nvSpPr>
        <p:spPr bwMode="auto">
          <a:xfrm>
            <a:off x="2700338" y="26368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0" name="Line 150"/>
          <p:cNvSpPr>
            <a:spLocks noChangeShapeType="1"/>
          </p:cNvSpPr>
          <p:nvPr/>
        </p:nvSpPr>
        <p:spPr bwMode="auto">
          <a:xfrm flipH="1">
            <a:off x="6804025" y="39338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1" name="Line 151"/>
          <p:cNvSpPr>
            <a:spLocks noChangeShapeType="1"/>
          </p:cNvSpPr>
          <p:nvPr/>
        </p:nvSpPr>
        <p:spPr bwMode="auto">
          <a:xfrm flipH="1">
            <a:off x="6877050" y="39338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2" name="AutoShape 152"/>
          <p:cNvSpPr>
            <a:spLocks noChangeArrowheads="1"/>
          </p:cNvSpPr>
          <p:nvPr/>
        </p:nvSpPr>
        <p:spPr bwMode="auto">
          <a:xfrm>
            <a:off x="3635375" y="5084763"/>
            <a:ext cx="1150938" cy="865187"/>
          </a:xfrm>
          <a:prstGeom prst="upArrowCallout">
            <a:avLst>
              <a:gd name="adj1" fmla="val 33257"/>
              <a:gd name="adj2" fmla="val 33257"/>
              <a:gd name="adj3" fmla="val 16667"/>
              <a:gd name="adj4" fmla="val 6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CLIMAX</a:t>
            </a:r>
          </a:p>
        </p:txBody>
      </p:sp>
      <p:sp>
        <p:nvSpPr>
          <p:cNvPr id="5277" name="Text Box 157"/>
          <p:cNvSpPr txBox="1">
            <a:spLocks noChangeArrowheads="1"/>
          </p:cNvSpPr>
          <p:nvPr/>
        </p:nvSpPr>
        <p:spPr bwMode="auto">
          <a:xfrm>
            <a:off x="468313" y="2924175"/>
            <a:ext cx="216058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33CCFF"/>
                </a:solidFill>
              </a:rPr>
              <a:t> GRADACIÓN     ascendente</a:t>
            </a:r>
            <a:r>
              <a:rPr lang="es-ES"/>
              <a:t>: </a:t>
            </a:r>
            <a:r>
              <a:rPr lang="es-ES" sz="1400"/>
              <a:t>angustia</a:t>
            </a:r>
          </a:p>
        </p:txBody>
      </p:sp>
      <p:sp>
        <p:nvSpPr>
          <p:cNvPr id="5278" name="Line 158"/>
          <p:cNvSpPr>
            <a:spLocks noChangeShapeType="1"/>
          </p:cNvSpPr>
          <p:nvPr/>
        </p:nvSpPr>
        <p:spPr bwMode="auto">
          <a:xfrm flipV="1">
            <a:off x="2700338" y="3068638"/>
            <a:ext cx="4318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9" name="Line 159"/>
          <p:cNvSpPr>
            <a:spLocks noChangeShapeType="1"/>
          </p:cNvSpPr>
          <p:nvPr/>
        </p:nvSpPr>
        <p:spPr bwMode="auto">
          <a:xfrm>
            <a:off x="2700338" y="314166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83" name="AutoShape 163"/>
          <p:cNvSpPr>
            <a:spLocks noChangeArrowheads="1"/>
          </p:cNvSpPr>
          <p:nvPr/>
        </p:nvSpPr>
        <p:spPr bwMode="auto">
          <a:xfrm>
            <a:off x="2843213" y="1700213"/>
            <a:ext cx="4033837" cy="79216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85" name="Line 165"/>
          <p:cNvSpPr>
            <a:spLocks noChangeShapeType="1"/>
          </p:cNvSpPr>
          <p:nvPr/>
        </p:nvSpPr>
        <p:spPr bwMode="auto">
          <a:xfrm flipV="1">
            <a:off x="1547813" y="2349500"/>
            <a:ext cx="1223962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86" name="Text Box 166"/>
          <p:cNvSpPr txBox="1">
            <a:spLocks noChangeArrowheads="1"/>
          </p:cNvSpPr>
          <p:nvPr/>
        </p:nvSpPr>
        <p:spPr bwMode="auto">
          <a:xfrm>
            <a:off x="323850" y="4437063"/>
            <a:ext cx="1584325" cy="938212"/>
          </a:xfrm>
          <a:prstGeom prst="rect">
            <a:avLst/>
          </a:prstGeom>
          <a:solidFill>
            <a:srgbClr val="D0D2D0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CE2BE9"/>
                </a:solidFill>
              </a:rPr>
              <a:t>1ª PARTE</a:t>
            </a:r>
            <a:r>
              <a:rPr lang="es-ES"/>
              <a:t>: </a:t>
            </a:r>
          </a:p>
          <a:p>
            <a:pPr>
              <a:spcBef>
                <a:spcPct val="50000"/>
              </a:spcBef>
            </a:pPr>
            <a:r>
              <a:rPr lang="es-ES" sz="1400"/>
              <a:t>Queja por la  conciencia</a:t>
            </a:r>
          </a:p>
        </p:txBody>
      </p:sp>
      <p:sp>
        <p:nvSpPr>
          <p:cNvPr id="5290" name="Text Box 170"/>
          <p:cNvSpPr txBox="1">
            <a:spLocks noChangeArrowheads="1"/>
          </p:cNvSpPr>
          <p:nvPr/>
        </p:nvSpPr>
        <p:spPr bwMode="auto">
          <a:xfrm>
            <a:off x="6948488" y="2997200"/>
            <a:ext cx="1798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291" name="Text Box 171"/>
          <p:cNvSpPr txBox="1">
            <a:spLocks noChangeArrowheads="1"/>
          </p:cNvSpPr>
          <p:nvPr/>
        </p:nvSpPr>
        <p:spPr bwMode="auto">
          <a:xfrm>
            <a:off x="7164388" y="2708275"/>
            <a:ext cx="1657350" cy="831850"/>
          </a:xfrm>
          <a:prstGeom prst="rect">
            <a:avLst/>
          </a:prstGeom>
          <a:solidFill>
            <a:srgbClr val="D0D2D0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200" b="1">
                <a:solidFill>
                  <a:srgbClr val="CE2BE9"/>
                </a:solidFill>
              </a:rPr>
              <a:t>2ª PARTE</a:t>
            </a:r>
          </a:p>
          <a:p>
            <a:r>
              <a:rPr lang="es-ES" sz="1200" b="1">
                <a:solidFill>
                  <a:srgbClr val="CE2BE9"/>
                </a:solidFill>
              </a:rPr>
              <a:t>CONTRASTRE</a:t>
            </a:r>
            <a:r>
              <a:rPr lang="es-ES" sz="1200" b="1">
                <a:solidFill>
                  <a:srgbClr val="660033"/>
                </a:solidFill>
              </a:rPr>
              <a:t>:</a:t>
            </a:r>
          </a:p>
          <a:p>
            <a:r>
              <a:rPr lang="es-ES" sz="1200">
                <a:solidFill>
                  <a:srgbClr val="660033"/>
                </a:solidFill>
              </a:rPr>
              <a:t>Incertidumbre vida - certeza muerte</a:t>
            </a:r>
          </a:p>
        </p:txBody>
      </p:sp>
      <p:sp>
        <p:nvSpPr>
          <p:cNvPr id="5292" name="AutoShape 172"/>
          <p:cNvSpPr>
            <a:spLocks noChangeArrowheads="1"/>
          </p:cNvSpPr>
          <p:nvPr/>
        </p:nvSpPr>
        <p:spPr bwMode="auto">
          <a:xfrm>
            <a:off x="2987675" y="4292600"/>
            <a:ext cx="3960813" cy="431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93" name="Text Box 173"/>
          <p:cNvSpPr txBox="1">
            <a:spLocks noChangeArrowheads="1"/>
          </p:cNvSpPr>
          <p:nvPr/>
        </p:nvSpPr>
        <p:spPr bwMode="auto">
          <a:xfrm>
            <a:off x="7235825" y="4652963"/>
            <a:ext cx="1584325" cy="633412"/>
          </a:xfrm>
          <a:prstGeom prst="rect">
            <a:avLst/>
          </a:prstGeom>
          <a:solidFill>
            <a:srgbClr val="D0D2D0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CE2BE9"/>
                </a:solidFill>
              </a:rPr>
              <a:t>3ª PARTE:</a:t>
            </a:r>
          </a:p>
          <a:p>
            <a:pPr>
              <a:spcBef>
                <a:spcPct val="50000"/>
              </a:spcBef>
            </a:pPr>
            <a:r>
              <a:rPr lang="es-ES" sz="1400"/>
              <a:t>CONCLUSIÓN </a:t>
            </a:r>
          </a:p>
        </p:txBody>
      </p:sp>
      <p:sp>
        <p:nvSpPr>
          <p:cNvPr id="5294" name="Line 174"/>
          <p:cNvSpPr>
            <a:spLocks noChangeShapeType="1"/>
          </p:cNvSpPr>
          <p:nvPr/>
        </p:nvSpPr>
        <p:spPr bwMode="auto">
          <a:xfrm flipH="1">
            <a:off x="7019925" y="3500438"/>
            <a:ext cx="792163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95" name="Line 175"/>
          <p:cNvSpPr>
            <a:spLocks noChangeShapeType="1"/>
          </p:cNvSpPr>
          <p:nvPr/>
        </p:nvSpPr>
        <p:spPr bwMode="auto">
          <a:xfrm flipH="1" flipV="1">
            <a:off x="7019925" y="4508500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97" name="AutoShape 177"/>
          <p:cNvSpPr>
            <a:spLocks noChangeArrowheads="1"/>
          </p:cNvSpPr>
          <p:nvPr/>
        </p:nvSpPr>
        <p:spPr bwMode="auto">
          <a:xfrm>
            <a:off x="2916238" y="2708275"/>
            <a:ext cx="4103687" cy="15843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98" name="Text Box 178"/>
          <p:cNvSpPr txBox="1">
            <a:spLocks noChangeArrowheads="1"/>
          </p:cNvSpPr>
          <p:nvPr/>
        </p:nvSpPr>
        <p:spPr bwMode="auto">
          <a:xfrm>
            <a:off x="231775" y="-293688"/>
            <a:ext cx="184150" cy="396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299" name="Text Box 179"/>
          <p:cNvSpPr txBox="1">
            <a:spLocks noChangeArrowheads="1"/>
          </p:cNvSpPr>
          <p:nvPr/>
        </p:nvSpPr>
        <p:spPr bwMode="auto">
          <a:xfrm>
            <a:off x="7019925" y="2276475"/>
            <a:ext cx="23764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33CCFF"/>
                </a:solidFill>
              </a:rPr>
              <a:t>ANTÍTESIS</a:t>
            </a:r>
            <a:r>
              <a:rPr lang="es-ES" sz="1600"/>
              <a:t>: </a:t>
            </a:r>
            <a:r>
              <a:rPr lang="es-ES" sz="1200"/>
              <a:t>pasado/futuro</a:t>
            </a:r>
          </a:p>
        </p:txBody>
      </p:sp>
      <p:sp>
        <p:nvSpPr>
          <p:cNvPr id="5300" name="Line 180"/>
          <p:cNvSpPr>
            <a:spLocks noChangeShapeType="1"/>
          </p:cNvSpPr>
          <p:nvPr/>
        </p:nvSpPr>
        <p:spPr bwMode="auto">
          <a:xfrm flipH="1">
            <a:off x="6516688" y="2492375"/>
            <a:ext cx="6477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5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209" grpId="0"/>
      <p:bldP spid="5210" grpId="0" animBg="1"/>
      <p:bldP spid="5241" grpId="0" animBg="1"/>
      <p:bldP spid="5245" grpId="0" animBg="1"/>
      <p:bldP spid="5247" grpId="0"/>
      <p:bldP spid="5248" grpId="0"/>
      <p:bldP spid="5266" grpId="0" animBg="1"/>
      <p:bldP spid="5267" grpId="0" animBg="1"/>
      <p:bldP spid="5270" grpId="0" animBg="1"/>
      <p:bldP spid="5271" grpId="0" animBg="1"/>
      <p:bldP spid="5272" grpId="0" animBg="1"/>
      <p:bldP spid="5277" grpId="0"/>
      <p:bldP spid="5278" grpId="0" animBg="1"/>
      <p:bldP spid="5279" grpId="0" animBg="1"/>
      <p:bldP spid="5283" grpId="0" animBg="1"/>
      <p:bldP spid="5285" grpId="0" animBg="1"/>
      <p:bldP spid="5286" grpId="0" animBg="1"/>
      <p:bldP spid="5291" grpId="0" animBg="1"/>
      <p:bldP spid="5292" grpId="0" animBg="1"/>
      <p:bldP spid="5293" grpId="0" animBg="1"/>
      <p:bldP spid="5294" grpId="0" animBg="1"/>
      <p:bldP spid="5295" grpId="0" animBg="1"/>
      <p:bldP spid="5297" grpId="0" animBg="1"/>
      <p:bldP spid="5299" grpId="0"/>
      <p:bldP spid="53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POLÍTICA: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Turnos de conservadores y progresistas.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Decadencia.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1875: Restauración monárquica: Alfonso XII.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1902-1931: Reinado de Alfonso XIII.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1923-1930: Dictadura de Primo de Rivera.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1931-1939: Segunda República.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CONTEXTO HISTÓRICO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940425" y="5157788"/>
            <a:ext cx="26924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endParaRPr lang="es-ES" sz="3600" i="1">
              <a:solidFill>
                <a:srgbClr val="FFFF29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68313" y="620713"/>
            <a:ext cx="367188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/>
              <a:t>Juan Ramón Jiménez</a:t>
            </a:r>
          </a:p>
        </p:txBody>
      </p:sp>
      <p:pic>
        <p:nvPicPr>
          <p:cNvPr id="21517" name="Picture 13" descr="Juan_Ramon_Jimene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852738"/>
            <a:ext cx="3167062" cy="2589212"/>
          </a:xfrm>
          <a:prstGeom prst="rect">
            <a:avLst/>
          </a:prstGeom>
          <a:noFill/>
        </p:spPr>
      </p:pic>
      <p:pic>
        <p:nvPicPr>
          <p:cNvPr id="21518" name="Picture 14" descr="juan_ram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500438"/>
            <a:ext cx="2819400" cy="2952750"/>
          </a:xfrm>
          <a:prstGeom prst="rect">
            <a:avLst/>
          </a:prstGeom>
          <a:noFill/>
        </p:spPr>
      </p:pic>
      <p:pic>
        <p:nvPicPr>
          <p:cNvPr id="21519" name="Picture 15" descr="91131387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6800" y="1989138"/>
            <a:ext cx="1547813" cy="1428750"/>
          </a:xfrm>
          <a:prstGeom prst="rect">
            <a:avLst/>
          </a:prstGeom>
          <a:noFill/>
        </p:spPr>
      </p:pic>
      <p:pic>
        <p:nvPicPr>
          <p:cNvPr id="21520" name="Picture 16" descr="plater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1989138"/>
            <a:ext cx="1152525" cy="1463675"/>
          </a:xfrm>
          <a:prstGeom prst="rect">
            <a:avLst/>
          </a:prstGeom>
          <a:noFill/>
        </p:spPr>
      </p:pic>
      <p:pic>
        <p:nvPicPr>
          <p:cNvPr id="21521" name="Picture 17" descr="450px-casamuseojrj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4652963"/>
            <a:ext cx="1195387" cy="1728787"/>
          </a:xfrm>
          <a:prstGeom prst="rect">
            <a:avLst/>
          </a:prstGeom>
          <a:noFill/>
        </p:spPr>
      </p:pic>
      <p:pic>
        <p:nvPicPr>
          <p:cNvPr id="21522" name="Picture 18" descr="Retrato_Zenobia_Camprubi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7900" y="3573463"/>
            <a:ext cx="1201738" cy="1057275"/>
          </a:xfrm>
          <a:prstGeom prst="rect">
            <a:avLst/>
          </a:prstGeom>
          <a:noFill/>
        </p:spPr>
      </p:pic>
      <p:pic>
        <p:nvPicPr>
          <p:cNvPr id="21523" name="Picture 19" descr="juan-ramon-jimenez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95738" y="1963738"/>
            <a:ext cx="2227262" cy="1495425"/>
          </a:xfrm>
          <a:prstGeom prst="rect">
            <a:avLst/>
          </a:prstGeom>
          <a:noFill/>
        </p:spPr>
      </p:pic>
      <p:pic>
        <p:nvPicPr>
          <p:cNvPr id="21524" name="Picture 20" descr="MINI_1192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1275" y="3789363"/>
            <a:ext cx="352425" cy="247650"/>
          </a:xfrm>
          <a:prstGeom prst="rect">
            <a:avLst/>
          </a:prstGeom>
          <a:noFill/>
        </p:spPr>
      </p:pic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539750" y="6237288"/>
            <a:ext cx="3371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/>
              <a:t>http://www.fundacion-jrj.es/#</a:t>
            </a:r>
          </a:p>
        </p:txBody>
      </p:sp>
    </p:spTree>
    <p:custDataLst>
      <p:tags r:id="rId1"/>
    </p:custDataLst>
  </p:cSld>
  <p:clrMapOvr>
    <a:masterClrMapping/>
  </p:clrMapOvr>
  <p:transition spd="med" advTm="9609">
    <p:fade/>
    <p:sndAc>
      <p:stSnd loop="1">
        <p:snd r:embed="rId3" name="06-One Man's drea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85 0.18912 C -0.19687 -0.01204 -0.16007 -0.21319 -0.08125 -0.25648 C -0.00278 -0.29977 0.16597 -0.03657 0.23854 -0.0706 C 0.31094 -0.10463 0.32483 -0.46944 0.35295 -0.46018 C 0.38108 -0.45092 0.3908 -0.08102 0.40695 -0.01435 C 0.42292 0.05232 0.44028 -0.00324 0.45035 -0.06018 C 0.46042 -0.11713 0.46424 -0.28611 0.46719 -0.35648 C 0.47049 -0.42708 0.46702 -0.47963 0.46875 -0.48287 C 0.47049 -0.48611 0.54809 -0.4081 0.47778 -0.37592 C 0.40781 -0.34375 0.10382 -0.31967 0.0474 -0.28958 C -0.00903 -0.25949 0.14965 -0.24282 0.13906 -0.19606 C 0.1283 -0.14884 -0.04479 -0.06342 -0.01684 -0.00741 C 0.01094 0.04861 0.37431 0.24861 0.30695 0.13982 C 0.23924 0.03102 -0.27014 -0.49352 -0.42205 -0.66018 " pathEditMode="relative" rAng="0" ptsTypes="aaaaaaaaaaaaaa">
                                      <p:cBhvr>
                                        <p:cTn id="56" dur="5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6" grpId="0"/>
      <p:bldP spid="215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descr="Lienzo"/>
          <p:cNvSpPr>
            <a:spLocks noChangeArrowheads="1"/>
          </p:cNvSpPr>
          <p:nvPr/>
        </p:nvSpPr>
        <p:spPr bwMode="auto">
          <a:xfrm>
            <a:off x="1835150" y="333375"/>
            <a:ext cx="5040313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>
                <a:solidFill>
                  <a:schemeClr val="tx2"/>
                </a:solidFill>
              </a:rPr>
              <a:t>JUAN RAMÓN JIMÉNEZ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372225" y="1052513"/>
            <a:ext cx="2627313" cy="633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RITMO</a:t>
            </a:r>
          </a:p>
          <a:p>
            <a:pPr>
              <a:spcBef>
                <a:spcPct val="50000"/>
              </a:spcBef>
            </a:pPr>
            <a:r>
              <a:rPr lang="es-ES" sz="1400" b="1"/>
              <a:t>     sonoro, suave y triste</a:t>
            </a:r>
            <a:endParaRPr lang="es-ES" sz="140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516688" y="3429000"/>
            <a:ext cx="2447925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/>
              <a:t>Estilo nominal en descripción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95288" y="2997200"/>
            <a:ext cx="2016125" cy="1069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/>
              <a:t>Romance</a:t>
            </a:r>
            <a:r>
              <a:rPr lang="es-ES" sz="1600" b="1">
                <a:solidFill>
                  <a:srgbClr val="52D341"/>
                </a:solidFill>
              </a:rPr>
              <a:t>: </a:t>
            </a:r>
            <a:r>
              <a:rPr lang="es-ES" sz="1600"/>
              <a:t>octosílabos rima en pares a-e y libre impares.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948488" y="333375"/>
            <a:ext cx="2195512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CC00FF"/>
                </a:solidFill>
              </a:rPr>
              <a:t>Tema</a:t>
            </a:r>
            <a:r>
              <a:rPr lang="es-ES" sz="2000"/>
              <a:t>: </a:t>
            </a:r>
            <a:r>
              <a:rPr lang="es-ES" sz="1600"/>
              <a:t>Melancolía </a:t>
            </a:r>
          </a:p>
          <a:p>
            <a:pPr>
              <a:spcBef>
                <a:spcPct val="50000"/>
              </a:spcBef>
            </a:pPr>
            <a:r>
              <a:rPr lang="es-ES" sz="1600"/>
              <a:t>(música + tristeza)</a:t>
            </a:r>
            <a:endParaRPr lang="es-ES" sz="1600" b="1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43663" y="2133600"/>
            <a:ext cx="2592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Encabalgamientos</a:t>
            </a:r>
            <a:r>
              <a:rPr lang="es-ES" sz="1400" b="1">
                <a:solidFill>
                  <a:srgbClr val="FF4A37"/>
                </a:solidFill>
                <a:latin typeface="Times New Roman" pitchFamily="18" charset="0"/>
              </a:rPr>
              <a:t> </a:t>
            </a:r>
            <a:r>
              <a:rPr lang="es-ES" sz="1400" b="1">
                <a:solidFill>
                  <a:srgbClr val="FF4A37"/>
                </a:solidFill>
              </a:rPr>
              <a:t>suaves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95288" y="4508500"/>
            <a:ext cx="2016125" cy="517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     Forma popular sencillez + concisión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8604250" y="1773238"/>
            <a:ext cx="288925" cy="360362"/>
          </a:xfrm>
          <a:prstGeom prst="curvedLeftArrow">
            <a:avLst>
              <a:gd name="adj1" fmla="val 24945"/>
              <a:gd name="adj2" fmla="val 498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1258888" y="4076700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7524750" y="4005263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250825" y="1412875"/>
            <a:ext cx="2592388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rgbClr val="CE2BE9"/>
                </a:solidFill>
              </a:rPr>
              <a:t>Género: Lírica </a:t>
            </a:r>
            <a:r>
              <a:rPr lang="es-ES" sz="1600"/>
              <a:t>(expresión sentimientos)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2700338" y="1341438"/>
            <a:ext cx="3455987" cy="406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/>
              <a:t>   </a:t>
            </a:r>
            <a:r>
              <a:rPr lang="es-ES" sz="1600"/>
              <a:t>Viene una música lánguida,     8-                    </a:t>
            </a:r>
          </a:p>
          <a:p>
            <a:r>
              <a:rPr lang="es-ES" sz="1600"/>
              <a:t>    no sé de dónde, en el aire.      8a                      </a:t>
            </a:r>
          </a:p>
          <a:p>
            <a:r>
              <a:rPr lang="es-ES" sz="1600"/>
              <a:t>    Da la una. Me he asomado      8-</a:t>
            </a:r>
          </a:p>
          <a:p>
            <a:r>
              <a:rPr lang="es-ES" sz="1600"/>
              <a:t>    para ver qué tiene el parque.   8a                       </a:t>
            </a:r>
          </a:p>
          <a:p>
            <a:r>
              <a:rPr lang="es-ES" sz="1600"/>
              <a:t>5  La luna, la dulce luna,              8-               </a:t>
            </a:r>
          </a:p>
          <a:p>
            <a:r>
              <a:rPr lang="es-ES" sz="1600"/>
              <a:t>    tiñe de blanco los árboles,       8a                  </a:t>
            </a:r>
          </a:p>
          <a:p>
            <a:r>
              <a:rPr lang="es-ES" sz="1600"/>
              <a:t>    y, entre las ramas, la fuente    8-</a:t>
            </a:r>
          </a:p>
          <a:p>
            <a:r>
              <a:rPr lang="es-ES" sz="1600"/>
              <a:t>    alza su hilo de diamante.         8a                                   </a:t>
            </a:r>
          </a:p>
          <a:p>
            <a:r>
              <a:rPr lang="es-ES" sz="1600"/>
              <a:t>    En silencio, las estrellas          8-                               </a:t>
            </a:r>
          </a:p>
          <a:p>
            <a:r>
              <a:rPr lang="es-ES" sz="1600"/>
              <a:t>10 tiemblan; lejos, el paisaje       8a</a:t>
            </a:r>
          </a:p>
          <a:p>
            <a:r>
              <a:rPr lang="es-ES" sz="1600"/>
              <a:t>     mueve luces melancólicas,    8-                                   </a:t>
            </a:r>
          </a:p>
          <a:p>
            <a:r>
              <a:rPr lang="es-ES" sz="1600"/>
              <a:t>     ladridos y largos ayes.           8a</a:t>
            </a:r>
          </a:p>
          <a:p>
            <a:r>
              <a:rPr lang="es-ES" sz="1600"/>
              <a:t>     Otro reló da la una.                8- </a:t>
            </a:r>
          </a:p>
          <a:p>
            <a:r>
              <a:rPr lang="es-ES" sz="1600"/>
              <a:t>     Desvela mirar el parque         8a                     </a:t>
            </a:r>
          </a:p>
          <a:p>
            <a:r>
              <a:rPr lang="es-ES" sz="1600"/>
              <a:t>15 lleno de almas, a la música    8-</a:t>
            </a:r>
          </a:p>
          <a:p>
            <a:r>
              <a:rPr lang="es-ES" sz="1600"/>
              <a:t>     triste que viene en el aire.      8a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2987675" y="969963"/>
            <a:ext cx="3313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/>
              <a:t>Arias</a:t>
            </a:r>
            <a:r>
              <a:rPr lang="es-ES" i="1"/>
              <a:t> </a:t>
            </a:r>
            <a:r>
              <a:rPr lang="es-ES" b="1" i="1"/>
              <a:t>Tristes</a:t>
            </a:r>
            <a:r>
              <a:rPr lang="es-ES"/>
              <a:t>, 1903</a:t>
            </a:r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6011863" y="4005263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6011863" y="4941888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7843" name="Picture 19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8913"/>
            <a:ext cx="628650" cy="762000"/>
          </a:xfrm>
          <a:prstGeom prst="rect">
            <a:avLst/>
          </a:prstGeom>
          <a:noFill/>
        </p:spPr>
      </p:pic>
      <p:cxnSp>
        <p:nvCxnSpPr>
          <p:cNvPr id="77844" name="AutoShape 20"/>
          <p:cNvCxnSpPr>
            <a:cxnSpLocks noChangeShapeType="1"/>
          </p:cNvCxnSpPr>
          <p:nvPr/>
        </p:nvCxnSpPr>
        <p:spPr bwMode="auto">
          <a:xfrm>
            <a:off x="4500563" y="59499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250825" y="981075"/>
            <a:ext cx="201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/>
              <a:t>Etapa modernista</a:t>
            </a:r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 rot="10637707">
            <a:off x="2624138" y="1054100"/>
            <a:ext cx="579437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250825" y="2276475"/>
            <a:ext cx="2808288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Estructura externa</a:t>
            </a:r>
            <a:endParaRPr lang="es-ES" sz="2000"/>
          </a:p>
        </p:txBody>
      </p:sp>
      <p:sp>
        <p:nvSpPr>
          <p:cNvPr id="77848" name="AutoShape 24"/>
          <p:cNvSpPr>
            <a:spLocks/>
          </p:cNvSpPr>
          <p:nvPr/>
        </p:nvSpPr>
        <p:spPr bwMode="auto">
          <a:xfrm>
            <a:off x="6084888" y="2565400"/>
            <a:ext cx="144462" cy="1871663"/>
          </a:xfrm>
          <a:prstGeom prst="rightBrace">
            <a:avLst>
              <a:gd name="adj1" fmla="val 1079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49" name="Text Box 25" descr="Papel reciclado"/>
          <p:cNvSpPr txBox="1">
            <a:spLocks noChangeArrowheads="1"/>
          </p:cNvSpPr>
          <p:nvPr/>
        </p:nvSpPr>
        <p:spPr bwMode="auto">
          <a:xfrm>
            <a:off x="6516688" y="4797425"/>
            <a:ext cx="2376487" cy="5905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rgbClr val="E5FEC4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/>
              <a:t>Ritmo compensado verbos/nombres</a:t>
            </a:r>
          </a:p>
        </p:txBody>
      </p:sp>
      <p:sp>
        <p:nvSpPr>
          <p:cNvPr id="77850" name="Text Box 26" descr="Papel reciclado"/>
          <p:cNvSpPr txBox="1">
            <a:spLocks noChangeArrowheads="1"/>
          </p:cNvSpPr>
          <p:nvPr/>
        </p:nvSpPr>
        <p:spPr bwMode="auto">
          <a:xfrm>
            <a:off x="395288" y="5661025"/>
            <a:ext cx="2663825" cy="7016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Sonido reloj marca el </a:t>
            </a:r>
            <a:r>
              <a:rPr lang="es-ES" sz="2000" b="1"/>
              <a:t>RITMO</a:t>
            </a: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V="1">
            <a:off x="1908175" y="2205038"/>
            <a:ext cx="1150938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3059113" y="220503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 flipV="1">
            <a:off x="1908175" y="4652963"/>
            <a:ext cx="122237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 flipV="1">
            <a:off x="3132138" y="46529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55" name="AutoShape 31"/>
          <p:cNvSpPr>
            <a:spLocks noChangeArrowheads="1"/>
          </p:cNvSpPr>
          <p:nvPr/>
        </p:nvSpPr>
        <p:spPr bwMode="auto">
          <a:xfrm>
            <a:off x="6011863" y="3429000"/>
            <a:ext cx="73025" cy="360363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6443663" y="2565400"/>
            <a:ext cx="2700337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FF6600"/>
                </a:solidFill>
              </a:rPr>
              <a:t>Repetición palabras, esquema</a:t>
            </a:r>
          </a:p>
          <a:p>
            <a:pPr>
              <a:spcBef>
                <a:spcPct val="50000"/>
              </a:spcBef>
            </a:pPr>
            <a:r>
              <a:rPr lang="es-ES" sz="1400"/>
              <a:t>(</a:t>
            </a:r>
            <a:r>
              <a:rPr lang="es-ES" sz="1400" i="1"/>
              <a:t>música, una, parque, aire</a:t>
            </a:r>
            <a:r>
              <a:rPr lang="es-ES" sz="1400"/>
              <a:t>)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animBg="1"/>
      <p:bldP spid="77829" grpId="0" animBg="1"/>
      <p:bldP spid="77830" grpId="0" animBg="1"/>
      <p:bldP spid="77832" grpId="0"/>
      <p:bldP spid="77833" grpId="0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/>
      <p:bldP spid="77840" grpId="0"/>
      <p:bldP spid="77841" grpId="0" animBg="1"/>
      <p:bldP spid="77842" grpId="0" animBg="1"/>
      <p:bldP spid="77845" grpId="0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77853" grpId="0" animBg="1"/>
      <p:bldP spid="77854" grpId="0" animBg="1"/>
      <p:bldP spid="77855" grpId="0" animBg="1"/>
      <p:bldP spid="778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940425" y="5157788"/>
            <a:ext cx="26924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endParaRPr lang="es-ES" sz="3600" i="1">
              <a:solidFill>
                <a:srgbClr val="FFFF29"/>
              </a:solidFill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07950" y="692150"/>
            <a:ext cx="295275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Estructura interna: encuadre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2843213" y="1268413"/>
            <a:ext cx="3889375" cy="542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/>
              <a:t>    Viene una música lánguida,                        </a:t>
            </a:r>
          </a:p>
          <a:p>
            <a:pPr algn="ctr"/>
            <a:r>
              <a:rPr lang="es-ES" sz="2000"/>
              <a:t>    no sé de dónde, en el aire.                           </a:t>
            </a:r>
          </a:p>
          <a:p>
            <a:pPr algn="ctr"/>
            <a:r>
              <a:rPr lang="es-ES" sz="2000"/>
              <a:t>    Da la una. Me he asomado</a:t>
            </a:r>
          </a:p>
          <a:p>
            <a:pPr algn="ctr"/>
            <a:r>
              <a:rPr lang="es-ES" sz="2000"/>
              <a:t>    para ver qué tiene el parque.                       </a:t>
            </a:r>
          </a:p>
          <a:p>
            <a:pPr algn="ctr"/>
            <a:r>
              <a:rPr lang="es-ES" sz="2000"/>
              <a:t>5  La luna, la dulce luna,                             </a:t>
            </a:r>
          </a:p>
          <a:p>
            <a:pPr algn="ctr"/>
            <a:r>
              <a:rPr lang="es-ES" sz="2000"/>
              <a:t>    tiñe de blanco los árboles,                         </a:t>
            </a:r>
          </a:p>
          <a:p>
            <a:pPr algn="ctr"/>
            <a:r>
              <a:rPr lang="es-ES" sz="2000"/>
              <a:t>    y, entre las ramas, la fuente </a:t>
            </a:r>
          </a:p>
          <a:p>
            <a:pPr algn="ctr"/>
            <a:r>
              <a:rPr lang="es-ES" sz="2000"/>
              <a:t>    alza su hilo de diamante.                                          </a:t>
            </a:r>
          </a:p>
          <a:p>
            <a:pPr algn="ctr"/>
            <a:r>
              <a:rPr lang="es-ES" sz="2000"/>
              <a:t>    En silencio, las estrellas                                         </a:t>
            </a:r>
          </a:p>
          <a:p>
            <a:pPr algn="ctr"/>
            <a:r>
              <a:rPr lang="es-ES" sz="2000"/>
              <a:t>10 tiemblan; lejos, el paisaje</a:t>
            </a:r>
          </a:p>
          <a:p>
            <a:pPr algn="ctr"/>
            <a:r>
              <a:rPr lang="es-ES" sz="2000"/>
              <a:t>     mueve luces melancólicas,                                       </a:t>
            </a:r>
          </a:p>
          <a:p>
            <a:pPr algn="ctr"/>
            <a:r>
              <a:rPr lang="es-ES" sz="2000"/>
              <a:t>     ladridos y largos ayes.</a:t>
            </a:r>
          </a:p>
          <a:p>
            <a:pPr algn="ctr"/>
            <a:r>
              <a:rPr lang="es-ES" sz="2000"/>
              <a:t>     Otro reló da la una.</a:t>
            </a:r>
          </a:p>
          <a:p>
            <a:pPr algn="ctr"/>
            <a:r>
              <a:rPr lang="es-ES" sz="2000"/>
              <a:t>     Desvela mirar el parque                               </a:t>
            </a:r>
          </a:p>
          <a:p>
            <a:pPr algn="ctr"/>
            <a:r>
              <a:rPr lang="es-ES" sz="2000"/>
              <a:t>15 lleno de almas, a la música</a:t>
            </a:r>
          </a:p>
          <a:p>
            <a:pPr algn="ctr"/>
            <a:r>
              <a:rPr lang="es-ES" sz="2000"/>
              <a:t>     triste que viene en el aire.</a:t>
            </a:r>
          </a:p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1258888" y="162877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5" name="AutoShape 15"/>
          <p:cNvSpPr>
            <a:spLocks/>
          </p:cNvSpPr>
          <p:nvPr/>
        </p:nvSpPr>
        <p:spPr bwMode="auto">
          <a:xfrm>
            <a:off x="2916238" y="1412875"/>
            <a:ext cx="142875" cy="1223963"/>
          </a:xfrm>
          <a:prstGeom prst="leftBrace">
            <a:avLst>
              <a:gd name="adj1" fmla="val 71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79388" y="2060575"/>
            <a:ext cx="2736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CC00FF"/>
                </a:solidFill>
              </a:rPr>
              <a:t>1.</a:t>
            </a:r>
            <a:r>
              <a:rPr lang="es-ES" sz="1600" b="1">
                <a:solidFill>
                  <a:srgbClr val="FF6600"/>
                </a:solidFill>
              </a:rPr>
              <a:t> </a:t>
            </a:r>
            <a:r>
              <a:rPr lang="es-ES" sz="1600" b="1">
                <a:solidFill>
                  <a:srgbClr val="CC00FF"/>
                </a:solidFill>
              </a:rPr>
              <a:t>Percepción</a:t>
            </a:r>
            <a:r>
              <a:rPr lang="es-ES" sz="1600" b="1">
                <a:solidFill>
                  <a:srgbClr val="FF6600"/>
                </a:solidFill>
              </a:rPr>
              <a:t> </a:t>
            </a:r>
            <a:r>
              <a:rPr lang="es-ES" sz="1600" b="1">
                <a:solidFill>
                  <a:srgbClr val="CC00FF"/>
                </a:solidFill>
              </a:rPr>
              <a:t>sentimiento</a:t>
            </a:r>
          </a:p>
        </p:txBody>
      </p:sp>
      <p:sp>
        <p:nvSpPr>
          <p:cNvPr id="87057" name="AutoShape 17"/>
          <p:cNvSpPr>
            <a:spLocks/>
          </p:cNvSpPr>
          <p:nvPr/>
        </p:nvSpPr>
        <p:spPr bwMode="auto">
          <a:xfrm>
            <a:off x="2987675" y="2781300"/>
            <a:ext cx="71438" cy="2089150"/>
          </a:xfrm>
          <a:prstGeom prst="leftBrace">
            <a:avLst>
              <a:gd name="adj1" fmla="val 2437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179388" y="3500438"/>
            <a:ext cx="27003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CC00FF"/>
                </a:solidFill>
              </a:rPr>
              <a:t>2.</a:t>
            </a:r>
            <a:r>
              <a:rPr lang="es-ES" sz="1600" b="1">
                <a:solidFill>
                  <a:srgbClr val="FF6600"/>
                </a:solidFill>
              </a:rPr>
              <a:t> </a:t>
            </a:r>
            <a:r>
              <a:rPr lang="es-ES" sz="1600" b="1">
                <a:solidFill>
                  <a:srgbClr val="CC00FF"/>
                </a:solidFill>
              </a:rPr>
              <a:t>Descripción</a:t>
            </a:r>
            <a:r>
              <a:rPr lang="es-ES" sz="1600" b="1">
                <a:solidFill>
                  <a:srgbClr val="FF6600"/>
                </a:solidFill>
              </a:rPr>
              <a:t> </a:t>
            </a:r>
            <a:r>
              <a:rPr lang="es-ES" sz="1600" b="1">
                <a:solidFill>
                  <a:srgbClr val="CC00FF"/>
                </a:solidFill>
              </a:rPr>
              <a:t>del parque</a:t>
            </a:r>
          </a:p>
        </p:txBody>
      </p:sp>
      <p:sp>
        <p:nvSpPr>
          <p:cNvPr id="87059" name="AutoShape 19"/>
          <p:cNvSpPr>
            <a:spLocks/>
          </p:cNvSpPr>
          <p:nvPr/>
        </p:nvSpPr>
        <p:spPr bwMode="auto">
          <a:xfrm>
            <a:off x="2987675" y="5084763"/>
            <a:ext cx="71438" cy="1152525"/>
          </a:xfrm>
          <a:prstGeom prst="leftBrace">
            <a:avLst>
              <a:gd name="adj1" fmla="val 13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323850" y="5589588"/>
            <a:ext cx="24114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CC00FF"/>
                </a:solidFill>
              </a:rPr>
              <a:t>3. Reflexión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6443663" y="549275"/>
            <a:ext cx="252095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Subjetividad</a:t>
            </a:r>
            <a:r>
              <a:rPr lang="es-ES" sz="2000"/>
              <a:t> </a:t>
            </a:r>
            <a:r>
              <a:rPr lang="es-ES" sz="2000" b="1"/>
              <a:t>razonada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732588" y="1700213"/>
            <a:ext cx="2089150" cy="6810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 </a:t>
            </a:r>
            <a:r>
              <a:rPr lang="es-ES" b="1"/>
              <a:t>Duda/búsqueda razón</a:t>
            </a:r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>
            <a:off x="7667625" y="292417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6659563" y="3644900"/>
            <a:ext cx="2233612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Exploración-análisis de la Naturaleza personificada</a:t>
            </a:r>
          </a:p>
        </p:txBody>
      </p:sp>
      <p:sp>
        <p:nvSpPr>
          <p:cNvPr id="87065" name="AutoShape 25"/>
          <p:cNvSpPr>
            <a:spLocks noChangeArrowheads="1"/>
          </p:cNvSpPr>
          <p:nvPr/>
        </p:nvSpPr>
        <p:spPr bwMode="auto">
          <a:xfrm>
            <a:off x="7667625" y="4437063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7092950" y="5157788"/>
            <a:ext cx="1655763" cy="9255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6600"/>
                </a:solidFill>
              </a:rPr>
              <a:t>Conclusión: rondan los muertos</a:t>
            </a:r>
          </a:p>
        </p:txBody>
      </p:sp>
    </p:spTree>
    <p:custDataLst>
      <p:tags r:id="rId1"/>
    </p:custDataLst>
  </p:cSld>
  <p:clrMapOvr>
    <a:masterClrMapping/>
  </p:clrMapOvr>
  <p:transition spd="med" advTm="9609">
    <p:fade/>
    <p:sndAc>
      <p:stSnd loop="1">
        <p:snd r:embed="rId3" name="06-One Man's drea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52" grpId="0" animBg="1"/>
      <p:bldP spid="87053" grpId="0"/>
      <p:bldP spid="87054" grpId="0" animBg="1"/>
      <p:bldP spid="87055" grpId="0" animBg="1"/>
      <p:bldP spid="87056" grpId="0"/>
      <p:bldP spid="87057" grpId="0" animBg="1"/>
      <p:bldP spid="87058" grpId="0"/>
      <p:bldP spid="87059" grpId="0" animBg="1"/>
      <p:bldP spid="87060" grpId="0"/>
      <p:bldP spid="87061" grpId="0" animBg="1"/>
      <p:bldP spid="87062" grpId="0" animBg="1"/>
      <p:bldP spid="87063" grpId="0" animBg="1"/>
      <p:bldP spid="87064" grpId="0" animBg="1"/>
      <p:bldP spid="87065" grpId="0" animBg="1"/>
      <p:bldP spid="870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 descr="Lienzo"/>
          <p:cNvSpPr>
            <a:spLocks noChangeArrowheads="1"/>
          </p:cNvSpPr>
          <p:nvPr/>
        </p:nvSpPr>
        <p:spPr bwMode="auto">
          <a:xfrm>
            <a:off x="1692275" y="188913"/>
            <a:ext cx="6691313" cy="361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b="1">
                <a:solidFill>
                  <a:schemeClr val="tx2"/>
                </a:solidFill>
              </a:rPr>
              <a:t>JUAN RAMÓN JIMÉNEZ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9750" y="4868863"/>
            <a:ext cx="2160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 </a:t>
            </a:r>
            <a:endParaRPr lang="es-ES" sz="140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1873250" cy="633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Percepción sensitiva</a:t>
            </a:r>
          </a:p>
          <a:p>
            <a:pPr>
              <a:spcBef>
                <a:spcPct val="50000"/>
              </a:spcBef>
            </a:pPr>
            <a:r>
              <a:rPr lang="es-ES" sz="1400"/>
              <a:t>(oído, tacto, vista)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948488" y="2997200"/>
            <a:ext cx="1798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31775" y="-293688"/>
            <a:ext cx="184150" cy="396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s-ES" sz="2000"/>
          </a:p>
        </p:txBody>
      </p:sp>
      <p:sp>
        <p:nvSpPr>
          <p:cNvPr id="79879" name="Text Box 7" descr="Papel reciclado"/>
          <p:cNvSpPr txBox="1">
            <a:spLocks noChangeArrowheads="1"/>
          </p:cNvSpPr>
          <p:nvPr/>
        </p:nvSpPr>
        <p:spPr bwMode="auto">
          <a:xfrm>
            <a:off x="7092950" y="2133600"/>
            <a:ext cx="1511300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Epanadiplosis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348038" y="2060575"/>
            <a:ext cx="2519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11188" y="6092825"/>
            <a:ext cx="1152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124075" y="908050"/>
            <a:ext cx="13668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Duda: interrogativos </a:t>
            </a:r>
          </a:p>
        </p:txBody>
      </p:sp>
      <p:sp>
        <p:nvSpPr>
          <p:cNvPr id="79883" name="Text Box 11" descr="Papel reciclado"/>
          <p:cNvSpPr txBox="1">
            <a:spLocks noChangeArrowheads="1"/>
          </p:cNvSpPr>
          <p:nvPr/>
        </p:nvSpPr>
        <p:spPr bwMode="auto">
          <a:xfrm>
            <a:off x="7164388" y="3716338"/>
            <a:ext cx="1584325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Sinestesia</a:t>
            </a:r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3203575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235825" y="5373688"/>
            <a:ext cx="1511300" cy="346075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/>
              <a:t> Epifonema</a:t>
            </a: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>
            <a:off x="323850" y="1484313"/>
            <a:ext cx="0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323850" y="63817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V="1">
            <a:off x="8172450" y="57340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9889" name="Picture 17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15888"/>
            <a:ext cx="628650" cy="576262"/>
          </a:xfrm>
          <a:prstGeom prst="rect">
            <a:avLst/>
          </a:prstGeom>
          <a:noFill/>
        </p:spPr>
      </p:pic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3059113" y="765175"/>
            <a:ext cx="3744912" cy="573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/>
              <a:t>    Viene una música lánguida,                        </a:t>
            </a:r>
          </a:p>
          <a:p>
            <a:pPr algn="ctr"/>
            <a:r>
              <a:rPr lang="es-ES" sz="2000"/>
              <a:t>    no sé de dónde, en el aire.                           </a:t>
            </a:r>
          </a:p>
          <a:p>
            <a:pPr algn="ctr"/>
            <a:r>
              <a:rPr lang="es-ES" sz="2000"/>
              <a:t>    Da la una. Me he asomado</a:t>
            </a:r>
          </a:p>
          <a:p>
            <a:pPr algn="ctr"/>
            <a:r>
              <a:rPr lang="es-ES" sz="2000"/>
              <a:t>    para ver qué tiene el parque.                       </a:t>
            </a:r>
          </a:p>
          <a:p>
            <a:pPr algn="ctr"/>
            <a:r>
              <a:rPr lang="es-ES" sz="2000"/>
              <a:t>5  La luna, la dulce luna,                             </a:t>
            </a:r>
          </a:p>
          <a:p>
            <a:pPr algn="ctr"/>
            <a:r>
              <a:rPr lang="es-ES" sz="2000"/>
              <a:t>    tiñe de blanco los árboles,                         </a:t>
            </a:r>
          </a:p>
          <a:p>
            <a:pPr algn="ctr"/>
            <a:r>
              <a:rPr lang="es-ES" sz="2000"/>
              <a:t>    y, entre las ramas, la fuente </a:t>
            </a:r>
          </a:p>
          <a:p>
            <a:pPr algn="ctr"/>
            <a:r>
              <a:rPr lang="es-ES" sz="2000"/>
              <a:t>    alza su hilo de diamante.                                          </a:t>
            </a:r>
          </a:p>
          <a:p>
            <a:pPr algn="ctr"/>
            <a:r>
              <a:rPr lang="es-ES" sz="2000"/>
              <a:t>    En silencio, las estrellas                                         </a:t>
            </a:r>
          </a:p>
          <a:p>
            <a:pPr algn="ctr"/>
            <a:r>
              <a:rPr lang="es-ES" sz="2000"/>
              <a:t>    tiemblan; lejos, el paisaje</a:t>
            </a:r>
          </a:p>
          <a:p>
            <a:pPr algn="ctr"/>
            <a:r>
              <a:rPr lang="es-ES" sz="2000"/>
              <a:t>       mueve luces melancólicas,                                       </a:t>
            </a:r>
          </a:p>
          <a:p>
            <a:pPr algn="ctr"/>
            <a:r>
              <a:rPr lang="es-ES" sz="2000"/>
              <a:t>     ladridos y largos ayes.</a:t>
            </a:r>
          </a:p>
          <a:p>
            <a:pPr algn="ctr"/>
            <a:r>
              <a:rPr lang="es-ES" sz="2000"/>
              <a:t>    </a:t>
            </a:r>
          </a:p>
          <a:p>
            <a:pPr algn="ctr"/>
            <a:r>
              <a:rPr lang="es-ES" sz="2000"/>
              <a:t> Otro reló da la una.</a:t>
            </a:r>
          </a:p>
          <a:p>
            <a:pPr algn="ctr"/>
            <a:r>
              <a:rPr lang="es-ES" sz="2000"/>
              <a:t>     Desvela mirar el parque                               </a:t>
            </a:r>
          </a:p>
          <a:p>
            <a:pPr algn="ctr"/>
            <a:r>
              <a:rPr lang="es-ES" sz="2000"/>
              <a:t>15 lleno de almas, a la música</a:t>
            </a:r>
          </a:p>
          <a:p>
            <a:pPr algn="ctr"/>
            <a:r>
              <a:rPr lang="es-ES" sz="2000"/>
              <a:t>     triste que viene en el aire.</a:t>
            </a:r>
          </a:p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79891" name="AutoShape 19"/>
          <p:cNvSpPr>
            <a:spLocks noChangeArrowheads="1"/>
          </p:cNvSpPr>
          <p:nvPr/>
        </p:nvSpPr>
        <p:spPr bwMode="auto">
          <a:xfrm rot="5400000">
            <a:off x="1115219" y="3933032"/>
            <a:ext cx="215900" cy="3603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7092950" y="4581525"/>
            <a:ext cx="1871663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La “una”(abre y cierra)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68313" y="4292600"/>
            <a:ext cx="1619250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Romanticismo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468313" y="3573463"/>
            <a:ext cx="2520950" cy="339725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ambientación nocturna</a:t>
            </a:r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3635375" y="1484313"/>
            <a:ext cx="5048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4356100" y="1412875"/>
            <a:ext cx="863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4427538" y="2060575"/>
            <a:ext cx="431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898" name="Text Box 26" descr="Papel reciclado"/>
          <p:cNvSpPr txBox="1">
            <a:spLocks noChangeArrowheads="1"/>
          </p:cNvSpPr>
          <p:nvPr/>
        </p:nvSpPr>
        <p:spPr bwMode="auto">
          <a:xfrm>
            <a:off x="900113" y="2276475"/>
            <a:ext cx="1944687" cy="336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/>
              <a:t>Metáfora/imagen</a:t>
            </a:r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 flipV="1">
            <a:off x="3132138" y="2636838"/>
            <a:ext cx="431800" cy="215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3563938" y="2636838"/>
            <a:ext cx="15843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3132138" y="2852738"/>
            <a:ext cx="503237" cy="3603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3635375" y="3213100"/>
            <a:ext cx="28082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3" name="Text Box 31" descr="Papel reciclado"/>
          <p:cNvSpPr txBox="1">
            <a:spLocks noChangeArrowheads="1"/>
          </p:cNvSpPr>
          <p:nvPr/>
        </p:nvSpPr>
        <p:spPr bwMode="auto">
          <a:xfrm>
            <a:off x="468313" y="3068638"/>
            <a:ext cx="2663825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Personificación/animación</a:t>
            </a: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>
            <a:off x="3708400" y="3860800"/>
            <a:ext cx="93503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>
            <a:off x="4500563" y="4149725"/>
            <a:ext cx="19431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5508625" y="3860800"/>
            <a:ext cx="93503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>
            <a:off x="3635375" y="4149725"/>
            <a:ext cx="6492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539750" y="1773238"/>
            <a:ext cx="1871663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animalización</a:t>
            </a:r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H="1">
            <a:off x="3851275" y="2349500"/>
            <a:ext cx="23764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0" name="AutoShape 38"/>
          <p:cNvSpPr>
            <a:spLocks/>
          </p:cNvSpPr>
          <p:nvPr/>
        </p:nvSpPr>
        <p:spPr bwMode="auto">
          <a:xfrm>
            <a:off x="6732588" y="908050"/>
            <a:ext cx="144462" cy="1081088"/>
          </a:xfrm>
          <a:prstGeom prst="rightBrace">
            <a:avLst>
              <a:gd name="adj1" fmla="val 62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7019925" y="981075"/>
            <a:ext cx="1944688" cy="633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Viene música - voy </a:t>
            </a:r>
          </a:p>
          <a:p>
            <a:pPr>
              <a:spcBef>
                <a:spcPct val="50000"/>
              </a:spcBef>
            </a:pPr>
            <a:r>
              <a:rPr lang="es-ES" sz="1400"/>
              <a:t>(búsqueda razón)</a:t>
            </a:r>
          </a:p>
        </p:txBody>
      </p:sp>
      <p:sp>
        <p:nvSpPr>
          <p:cNvPr id="79912" name="AutoShape 40"/>
          <p:cNvSpPr>
            <a:spLocks/>
          </p:cNvSpPr>
          <p:nvPr/>
        </p:nvSpPr>
        <p:spPr bwMode="auto">
          <a:xfrm>
            <a:off x="6804025" y="2060575"/>
            <a:ext cx="71438" cy="2303463"/>
          </a:xfrm>
          <a:prstGeom prst="rightBrace">
            <a:avLst>
              <a:gd name="adj1" fmla="val 2687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 flipH="1" flipV="1">
            <a:off x="6516688" y="3860800"/>
            <a:ext cx="503237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 flipH="1">
            <a:off x="6516688" y="3933825"/>
            <a:ext cx="503237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5" name="AutoShape 43"/>
          <p:cNvSpPr>
            <a:spLocks/>
          </p:cNvSpPr>
          <p:nvPr/>
        </p:nvSpPr>
        <p:spPr bwMode="auto">
          <a:xfrm>
            <a:off x="6804025" y="4941888"/>
            <a:ext cx="73025" cy="1152525"/>
          </a:xfrm>
          <a:prstGeom prst="rightBrace">
            <a:avLst>
              <a:gd name="adj1" fmla="val 1315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1476375" y="5373688"/>
            <a:ext cx="1511300" cy="346075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/>
              <a:t>Palabra clave</a:t>
            </a:r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3132138" y="3429000"/>
            <a:ext cx="576262" cy="431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>
            <a:off x="3132138" y="3429000"/>
            <a:ext cx="503237" cy="7207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4572000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>
            <a:off x="5651500" y="5373688"/>
            <a:ext cx="863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5219700" y="5084763"/>
            <a:ext cx="93503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>
            <a:off x="5940425" y="5661025"/>
            <a:ext cx="646113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>
            <a:off x="6084888" y="6021388"/>
            <a:ext cx="50323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>
            <a:off x="3924300" y="5084763"/>
            <a:ext cx="93503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5" name="Line 53"/>
          <p:cNvSpPr>
            <a:spLocks noChangeShapeType="1"/>
          </p:cNvSpPr>
          <p:nvPr/>
        </p:nvSpPr>
        <p:spPr bwMode="auto">
          <a:xfrm>
            <a:off x="4572000" y="5661025"/>
            <a:ext cx="647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>
            <a:off x="3708400" y="6021388"/>
            <a:ext cx="431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>
            <a:off x="4572000" y="5734050"/>
            <a:ext cx="646113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8" name="Line 56"/>
          <p:cNvSpPr>
            <a:spLocks noChangeShapeType="1"/>
          </p:cNvSpPr>
          <p:nvPr/>
        </p:nvSpPr>
        <p:spPr bwMode="auto">
          <a:xfrm>
            <a:off x="3708400" y="6092825"/>
            <a:ext cx="431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29" name="Line 57"/>
          <p:cNvSpPr>
            <a:spLocks noChangeShapeType="1"/>
          </p:cNvSpPr>
          <p:nvPr/>
        </p:nvSpPr>
        <p:spPr bwMode="auto">
          <a:xfrm flipH="1">
            <a:off x="323850" y="1484313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0" name="AutoShape 58"/>
          <p:cNvSpPr>
            <a:spLocks/>
          </p:cNvSpPr>
          <p:nvPr/>
        </p:nvSpPr>
        <p:spPr bwMode="auto">
          <a:xfrm>
            <a:off x="3276600" y="908050"/>
            <a:ext cx="142875" cy="1152525"/>
          </a:xfrm>
          <a:prstGeom prst="leftBrace">
            <a:avLst>
              <a:gd name="adj1" fmla="val 6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1" name="Line 59"/>
          <p:cNvSpPr>
            <a:spLocks noChangeShapeType="1"/>
          </p:cNvSpPr>
          <p:nvPr/>
        </p:nvSpPr>
        <p:spPr bwMode="auto">
          <a:xfrm>
            <a:off x="4787900" y="1125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2" name="Line 60"/>
          <p:cNvSpPr>
            <a:spLocks noChangeShapeType="1"/>
          </p:cNvSpPr>
          <p:nvPr/>
        </p:nvSpPr>
        <p:spPr bwMode="auto">
          <a:xfrm>
            <a:off x="4787900" y="1125538"/>
            <a:ext cx="720725" cy="0"/>
          </a:xfrm>
          <a:prstGeom prst="line">
            <a:avLst/>
          </a:prstGeom>
          <a:noFill/>
          <a:ln w="19050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3" name="Line 61"/>
          <p:cNvSpPr>
            <a:spLocks noChangeShapeType="1"/>
          </p:cNvSpPr>
          <p:nvPr/>
        </p:nvSpPr>
        <p:spPr bwMode="auto">
          <a:xfrm>
            <a:off x="6084888" y="1412875"/>
            <a:ext cx="358775" cy="0"/>
          </a:xfrm>
          <a:prstGeom prst="line">
            <a:avLst/>
          </a:prstGeom>
          <a:noFill/>
          <a:ln w="19050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4" name="Line 62"/>
          <p:cNvSpPr>
            <a:spLocks noChangeShapeType="1"/>
          </p:cNvSpPr>
          <p:nvPr/>
        </p:nvSpPr>
        <p:spPr bwMode="auto">
          <a:xfrm>
            <a:off x="3995738" y="1700213"/>
            <a:ext cx="647700" cy="0"/>
          </a:xfrm>
          <a:prstGeom prst="line">
            <a:avLst/>
          </a:prstGeom>
          <a:noFill/>
          <a:ln w="19050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5" name="Line 63"/>
          <p:cNvSpPr>
            <a:spLocks noChangeShapeType="1"/>
          </p:cNvSpPr>
          <p:nvPr/>
        </p:nvSpPr>
        <p:spPr bwMode="auto">
          <a:xfrm>
            <a:off x="5867400" y="2060575"/>
            <a:ext cx="720725" cy="0"/>
          </a:xfrm>
          <a:prstGeom prst="line">
            <a:avLst/>
          </a:prstGeom>
          <a:noFill/>
          <a:ln w="19050">
            <a:solidFill>
              <a:srgbClr val="FF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468313" y="4797425"/>
            <a:ext cx="2951162" cy="314325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Pronombres indefinidos y numeral</a:t>
            </a:r>
          </a:p>
        </p:txBody>
      </p:sp>
      <p:sp>
        <p:nvSpPr>
          <p:cNvPr id="79937" name="Line 65"/>
          <p:cNvSpPr>
            <a:spLocks noChangeShapeType="1"/>
          </p:cNvSpPr>
          <p:nvPr/>
        </p:nvSpPr>
        <p:spPr bwMode="auto">
          <a:xfrm>
            <a:off x="3419475" y="50133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7235825" y="5949950"/>
            <a:ext cx="936625" cy="336550"/>
          </a:xfrm>
          <a:prstGeom prst="rect">
            <a:avLst/>
          </a:prstGeom>
          <a:solidFill>
            <a:srgbClr val="FF9966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CD +a</a:t>
            </a:r>
          </a:p>
        </p:txBody>
      </p:sp>
      <p:sp>
        <p:nvSpPr>
          <p:cNvPr id="79939" name="Line 67"/>
          <p:cNvSpPr>
            <a:spLocks noChangeShapeType="1"/>
          </p:cNvSpPr>
          <p:nvPr/>
        </p:nvSpPr>
        <p:spPr bwMode="auto">
          <a:xfrm flipH="1">
            <a:off x="6732588" y="61658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40" name="Line 68"/>
          <p:cNvSpPr>
            <a:spLocks noChangeShapeType="1"/>
          </p:cNvSpPr>
          <p:nvPr/>
        </p:nvSpPr>
        <p:spPr bwMode="auto">
          <a:xfrm flipV="1">
            <a:off x="6732588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9941" name="Line 69"/>
          <p:cNvSpPr>
            <a:spLocks noChangeShapeType="1"/>
          </p:cNvSpPr>
          <p:nvPr/>
        </p:nvSpPr>
        <p:spPr bwMode="auto">
          <a:xfrm flipH="1">
            <a:off x="5364163" y="573405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8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0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2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9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9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2" dur="2000"/>
                                        <p:tgtEl>
                                          <p:spTgt spid="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7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/>
      <p:bldP spid="79876" grpId="0" animBg="1"/>
      <p:bldP spid="79879" grpId="0" animBg="1"/>
      <p:bldP spid="79882" grpId="0"/>
      <p:bldP spid="79883" grpId="0" animBg="1"/>
      <p:bldP spid="79885" grpId="0" animBg="1"/>
      <p:bldP spid="79886" grpId="0" animBg="1"/>
      <p:bldP spid="79887" grpId="0" animBg="1"/>
      <p:bldP spid="79888" grpId="0" animBg="1"/>
      <p:bldP spid="79890" grpId="0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 animBg="1"/>
      <p:bldP spid="79904" grpId="0" animBg="1"/>
      <p:bldP spid="79905" grpId="0" animBg="1"/>
      <p:bldP spid="79906" grpId="0" animBg="1"/>
      <p:bldP spid="79907" grpId="0" animBg="1"/>
      <p:bldP spid="79908" grpId="0" animBg="1"/>
      <p:bldP spid="79909" grpId="0" animBg="1"/>
      <p:bldP spid="79910" grpId="0" animBg="1"/>
      <p:bldP spid="79911" grpId="0" animBg="1"/>
      <p:bldP spid="79912" grpId="0" animBg="1"/>
      <p:bldP spid="79913" grpId="0" animBg="1"/>
      <p:bldP spid="79914" grpId="0" animBg="1"/>
      <p:bldP spid="79915" grpId="0" animBg="1"/>
      <p:bldP spid="79916" grpId="0" animBg="1"/>
      <p:bldP spid="79917" grpId="0" animBg="1"/>
      <p:bldP spid="79918" grpId="0" animBg="1"/>
      <p:bldP spid="79920" grpId="0" animBg="1"/>
      <p:bldP spid="79921" grpId="0" animBg="1"/>
      <p:bldP spid="79922" grpId="0" animBg="1"/>
      <p:bldP spid="79923" grpId="0" animBg="1"/>
      <p:bldP spid="79924" grpId="0" animBg="1"/>
      <p:bldP spid="79925" grpId="0" animBg="1"/>
      <p:bldP spid="79926" grpId="0" animBg="1"/>
      <p:bldP spid="79927" grpId="0" animBg="1"/>
      <p:bldP spid="79928" grpId="0" animBg="1"/>
      <p:bldP spid="79929" grpId="0" animBg="1"/>
      <p:bldP spid="79930" grpId="0" animBg="1"/>
      <p:bldP spid="79932" grpId="0" animBg="1"/>
      <p:bldP spid="79933" grpId="0" animBg="1"/>
      <p:bldP spid="79934" grpId="0" animBg="1"/>
      <p:bldP spid="79935" grpId="0" animBg="1"/>
      <p:bldP spid="79936" grpId="0" animBg="1"/>
      <p:bldP spid="79937" grpId="0" animBg="1"/>
      <p:bldP spid="79938" grpId="0" animBg="1"/>
      <p:bldP spid="79939" grpId="0" animBg="1"/>
      <p:bldP spid="79940" grpId="0" animBg="1"/>
      <p:bldP spid="799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000"/>
          </a:p>
        </p:txBody>
      </p:sp>
      <p:sp>
        <p:nvSpPr>
          <p:cNvPr id="80900" name="Text Box 4" descr="Papel periódico"/>
          <p:cNvSpPr txBox="1">
            <a:spLocks noChangeArrowheads="1"/>
          </p:cNvSpPr>
          <p:nvPr/>
        </p:nvSpPr>
        <p:spPr bwMode="auto">
          <a:xfrm>
            <a:off x="3203575" y="2276475"/>
            <a:ext cx="3744913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Constatación de la muerte envuelta en música. Lástima + que dolor</a:t>
            </a:r>
          </a:p>
        </p:txBody>
      </p:sp>
      <p:sp>
        <p:nvSpPr>
          <p:cNvPr id="80901" name="Text Box 5" descr="5%"/>
          <p:cNvSpPr txBox="1">
            <a:spLocks noChangeArrowheads="1"/>
          </p:cNvSpPr>
          <p:nvPr/>
        </p:nvSpPr>
        <p:spPr bwMode="auto">
          <a:xfrm>
            <a:off x="3563938" y="1125538"/>
            <a:ext cx="2520950" cy="7016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rgbClr val="CC0099"/>
                </a:solidFill>
              </a:rPr>
              <a:t>Visión intimista, romántica</a:t>
            </a:r>
          </a:p>
        </p:txBody>
      </p:sp>
      <p:sp>
        <p:nvSpPr>
          <p:cNvPr id="80902" name="Text Box 6" descr="Papel periódico"/>
          <p:cNvSpPr txBox="1">
            <a:spLocks noChangeArrowheads="1"/>
          </p:cNvSpPr>
          <p:nvPr/>
        </p:nvSpPr>
        <p:spPr bwMode="auto">
          <a:xfrm>
            <a:off x="4140200" y="4076700"/>
            <a:ext cx="1800225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Naturaleza reflejo estado anímico</a:t>
            </a:r>
          </a:p>
        </p:txBody>
      </p:sp>
      <p:sp>
        <p:nvSpPr>
          <p:cNvPr id="80903" name="Text Box 7" descr="5%"/>
          <p:cNvSpPr txBox="1">
            <a:spLocks noChangeArrowheads="1"/>
          </p:cNvSpPr>
          <p:nvPr/>
        </p:nvSpPr>
        <p:spPr bwMode="auto">
          <a:xfrm>
            <a:off x="250825" y="2708275"/>
            <a:ext cx="2303463" cy="8540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rgbClr val="CC0099"/>
                </a:solidFill>
              </a:rPr>
              <a:t>Sencillez léxica</a:t>
            </a:r>
          </a:p>
          <a:p>
            <a:pPr algn="ctr">
              <a:spcBef>
                <a:spcPct val="50000"/>
              </a:spcBef>
            </a:pPr>
            <a:r>
              <a:rPr lang="es-ES" sz="2000">
                <a:solidFill>
                  <a:srgbClr val="CC0099"/>
                </a:solidFill>
              </a:rPr>
              <a:t>Oraciones simples</a:t>
            </a:r>
            <a:endParaRPr lang="es-ES" sz="2000"/>
          </a:p>
        </p:txBody>
      </p:sp>
      <p:sp>
        <p:nvSpPr>
          <p:cNvPr id="80904" name="Text Box 8" descr="Papel reciclado"/>
          <p:cNvSpPr txBox="1">
            <a:spLocks noChangeArrowheads="1"/>
          </p:cNvSpPr>
          <p:nvPr/>
        </p:nvSpPr>
        <p:spPr bwMode="auto">
          <a:xfrm>
            <a:off x="3708400" y="476250"/>
            <a:ext cx="2232025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2"/>
                </a:solidFill>
              </a:rPr>
              <a:t>CONCLUSIONES</a:t>
            </a:r>
          </a:p>
        </p:txBody>
      </p:sp>
      <p:sp>
        <p:nvSpPr>
          <p:cNvPr id="80905" name="Text Box 9" descr="Papel seda azul"/>
          <p:cNvSpPr txBox="1">
            <a:spLocks noChangeArrowheads="1"/>
          </p:cNvSpPr>
          <p:nvPr/>
        </p:nvSpPr>
        <p:spPr bwMode="auto">
          <a:xfrm>
            <a:off x="3419475" y="5734050"/>
            <a:ext cx="3313113" cy="3968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Vida más allá de la muerte</a:t>
            </a:r>
          </a:p>
        </p:txBody>
      </p:sp>
      <p:sp>
        <p:nvSpPr>
          <p:cNvPr id="80906" name="Text Box 10" descr="Papel periódico"/>
          <p:cNvSpPr txBox="1">
            <a:spLocks noChangeArrowheads="1"/>
          </p:cNvSpPr>
          <p:nvPr/>
        </p:nvSpPr>
        <p:spPr bwMode="auto">
          <a:xfrm>
            <a:off x="323850" y="5373688"/>
            <a:ext cx="1800225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Tiempo inexistente</a:t>
            </a:r>
          </a:p>
        </p:txBody>
      </p:sp>
      <p:sp>
        <p:nvSpPr>
          <p:cNvPr id="80907" name="Text Box 11" descr="Papel seda azul"/>
          <p:cNvSpPr txBox="1">
            <a:spLocks noChangeArrowheads="1"/>
          </p:cNvSpPr>
          <p:nvPr/>
        </p:nvSpPr>
        <p:spPr bwMode="auto">
          <a:xfrm>
            <a:off x="6659563" y="4005263"/>
            <a:ext cx="2089150" cy="13112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Elementos románticos-modernistas+ visión personal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  <p:bldP spid="80906" grpId="0" animBg="1"/>
      <p:bldP spid="809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000232" y="274638"/>
            <a:ext cx="6229368" cy="4868874"/>
          </a:xfrm>
        </p:spPr>
        <p:txBody>
          <a:bodyPr/>
          <a:lstStyle/>
          <a:p>
            <a:r>
              <a:rPr lang="es-ES" dirty="0" smtClean="0"/>
              <a:t>GENERACIÓN DEL 98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AUTORES</a:t>
            </a:r>
            <a:endParaRPr lang="es-ES" dirty="0"/>
          </a:p>
        </p:txBody>
      </p:sp>
      <p:pic>
        <p:nvPicPr>
          <p:cNvPr id="1028" name="Picture 4" descr="http://1.bp.blogspot.com/-PJw_trx9DRo/TypEm4v-1mI/AAAAAAAAAQU/j6d6IwKWmLs/s320/generacion-98-todas-defin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904915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Rechazo de la idea de que sea algo distinto al Modernismo. (Ricardo Gullón): </a:t>
            </a:r>
          </a:p>
          <a:p>
            <a:pPr lvl="1"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José Martínez Ruiz “Azorín”. En un texto de 1913 caracteriza a la “Generación del 98” por: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·  Espíritu de protesta contra lo establecido.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·  Profundo amor al arte.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·  Influencias del Parnasianismo y Simbolismo.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Autores: Unamuno, Baroja, Machado, Maeztu, Valle-Inclán, Rubén Darío y el propio Azorín.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CONCEPTO DE GENERACIÓN DEL 98</a:t>
            </a:r>
            <a:endParaRPr lang="es-E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5007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sz="5900" b="1" dirty="0" smtClean="0">
                <a:latin typeface="Arial" pitchFamily="34" charset="0"/>
                <a:cs typeface="Arial" pitchFamily="34" charset="0"/>
              </a:rPr>
              <a:t>B) Distinción entre Modernismo y Generación del 98. (Guillermo </a:t>
            </a:r>
            <a:r>
              <a:rPr lang="es-ES" sz="59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S" sz="5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900" b="1" dirty="0" err="1" smtClean="0">
                <a:latin typeface="Arial" pitchFamily="34" charset="0"/>
                <a:cs typeface="Arial" pitchFamily="34" charset="0"/>
              </a:rPr>
              <a:t>Plaja</a:t>
            </a:r>
            <a:r>
              <a:rPr lang="es-ES" sz="5900" b="1" dirty="0" smtClean="0">
                <a:latin typeface="Arial" pitchFamily="34" charset="0"/>
                <a:cs typeface="Arial" pitchFamily="34" charset="0"/>
              </a:rPr>
              <a:t>, Pedro Salinas)</a:t>
            </a:r>
          </a:p>
          <a:p>
            <a:pPr>
              <a:buNone/>
            </a:pPr>
            <a:endParaRPr lang="es-ES" sz="5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900" dirty="0" smtClean="0">
                <a:latin typeface="Arial" pitchFamily="34" charset="0"/>
                <a:cs typeface="Arial" pitchFamily="34" charset="0"/>
              </a:rPr>
              <a:t>La Generación del 98 se caracteriza por:</a:t>
            </a:r>
          </a:p>
          <a:p>
            <a:pPr>
              <a:buNone/>
            </a:pPr>
            <a:r>
              <a:rPr lang="es-ES" sz="5900" dirty="0" smtClean="0">
                <a:latin typeface="Arial" pitchFamily="34" charset="0"/>
                <a:cs typeface="Arial" pitchFamily="34" charset="0"/>
              </a:rPr>
              <a:t>·  La preocupación por el tema de España.</a:t>
            </a:r>
          </a:p>
          <a:p>
            <a:pPr>
              <a:buNone/>
            </a:pPr>
            <a:r>
              <a:rPr lang="es-ES" sz="5900" dirty="0" smtClean="0">
                <a:latin typeface="Arial" pitchFamily="34" charset="0"/>
                <a:cs typeface="Arial" pitchFamily="34" charset="0"/>
              </a:rPr>
              <a:t>·  La preocupación religiosa y existencial.</a:t>
            </a:r>
          </a:p>
          <a:p>
            <a:pPr>
              <a:buNone/>
            </a:pPr>
            <a:r>
              <a:rPr lang="es-ES" sz="5900" dirty="0" smtClean="0">
                <a:latin typeface="Arial" pitchFamily="34" charset="0"/>
                <a:cs typeface="Arial" pitchFamily="34" charset="0"/>
              </a:rPr>
              <a:t>·  La sobriedad estilística y la huida, por tanto, del esteticismo modernista.</a:t>
            </a:r>
          </a:p>
          <a:p>
            <a:pPr>
              <a:buNone/>
            </a:pPr>
            <a:r>
              <a:rPr lang="es-ES" sz="5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sz="5900" dirty="0" smtClean="0">
                <a:latin typeface="Arial" pitchFamily="34" charset="0"/>
                <a:cs typeface="Arial" pitchFamily="34" charset="0"/>
              </a:rPr>
              <a:t>Los autores del 98 (Machado, Unamuno, Valle-Inclán, Baroja, Azorín, Maeztu) forman una generación literaria completamente diferente de la modernista. </a:t>
            </a:r>
          </a:p>
          <a:p>
            <a:endParaRPr lang="es-ES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CONCEPTO DE GENERACIÓN DEL 98</a:t>
            </a:r>
            <a:endParaRPr lang="es-E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Para afirmar esto, aplica los criterios generacionales de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Petersen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Nacimiento en años poco distantes.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Formación intelectual semejante.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Relaciones personales entre ellos.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Participación en actos colectivos comunes.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Acontecimiento generacional.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Presencia de un guía.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Lenguaje generacional.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Desaparición de la generación anterior.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CONCEPTO DE GENERACIÓN DEL 98</a:t>
            </a:r>
            <a:endParaRPr lang="es-E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15888"/>
            <a:ext cx="8642350" cy="1774825"/>
          </a:xfrm>
        </p:spPr>
        <p:txBody>
          <a:bodyPr anchor="b" anchorCtr="1">
            <a:normAutofit fontScale="90000"/>
          </a:bodyPr>
          <a:lstStyle/>
          <a:p>
            <a:r>
              <a:rPr lang="es-ES" sz="4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4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2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SITUACIÓN EN ESPAÑA</a:t>
            </a:r>
            <a:br>
              <a:rPr lang="es-ES" sz="2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 Restauración borbónica (1875), tras el fracaso del Sexenio Revolucionario, no trajo consigo la prosperidad deseada ni apaciguó los ánimos entre los conservadores y los liberales.</a:t>
            </a:r>
          </a:p>
        </p:txBody>
      </p:sp>
      <p:pic>
        <p:nvPicPr>
          <p:cNvPr id="26627" name="15 Imagen" descr="alfonso X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24114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23"/>
          <p:cNvSpPr txBox="1">
            <a:spLocks noChangeArrowheads="1"/>
          </p:cNvSpPr>
          <p:nvPr/>
        </p:nvSpPr>
        <p:spPr bwMode="auto">
          <a:xfrm>
            <a:off x="2124075" y="5445125"/>
            <a:ext cx="25193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María Cristina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(regencia,1885-1902)</a:t>
            </a:r>
          </a:p>
        </p:txBody>
      </p: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0" y="5589588"/>
            <a:ext cx="23050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Alfonso XII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(1875-1885)</a:t>
            </a:r>
          </a:p>
        </p:txBody>
      </p:sp>
      <p:pic>
        <p:nvPicPr>
          <p:cNvPr id="26630" name="28 Imagen" descr="Crsitina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916113"/>
            <a:ext cx="939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29 Imagen" descr="crsitina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916113"/>
            <a:ext cx="844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30 Imagen" descr="Alfonso XII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205038"/>
            <a:ext cx="223202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23"/>
          <p:cNvSpPr txBox="1">
            <a:spLocks noChangeArrowheads="1"/>
          </p:cNvSpPr>
          <p:nvPr/>
        </p:nvSpPr>
        <p:spPr bwMode="auto">
          <a:xfrm>
            <a:off x="4500563" y="5516563"/>
            <a:ext cx="23050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Alfonso XIII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(1902-1931)</a:t>
            </a:r>
          </a:p>
        </p:txBody>
      </p:sp>
      <p:sp>
        <p:nvSpPr>
          <p:cNvPr id="35" name="34 Flecha abajo"/>
          <p:cNvSpPr/>
          <p:nvPr/>
        </p:nvSpPr>
        <p:spPr>
          <a:xfrm>
            <a:off x="3276600" y="6092825"/>
            <a:ext cx="28733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6635" name="6 Imagen" descr="reina Maria CRsitin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781300"/>
            <a:ext cx="18716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23"/>
          <p:cNvSpPr txBox="1">
            <a:spLocks noChangeArrowheads="1"/>
          </p:cNvSpPr>
          <p:nvPr/>
        </p:nvSpPr>
        <p:spPr bwMode="auto">
          <a:xfrm>
            <a:off x="2339975" y="6543675"/>
            <a:ext cx="230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Desastre del 98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2195513" y="3500438"/>
            <a:ext cx="5762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" name="39 Flecha derecha"/>
          <p:cNvSpPr/>
          <p:nvPr/>
        </p:nvSpPr>
        <p:spPr>
          <a:xfrm>
            <a:off x="4284663" y="3644900"/>
            <a:ext cx="5746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6639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3068638"/>
            <a:ext cx="22002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Flecha derecha"/>
          <p:cNvSpPr/>
          <p:nvPr/>
        </p:nvSpPr>
        <p:spPr>
          <a:xfrm>
            <a:off x="6443663" y="3644900"/>
            <a:ext cx="5762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641" name="Text Box 23"/>
          <p:cNvSpPr txBox="1">
            <a:spLocks noChangeArrowheads="1"/>
          </p:cNvSpPr>
          <p:nvPr/>
        </p:nvSpPr>
        <p:spPr bwMode="auto">
          <a:xfrm>
            <a:off x="6838950" y="4941888"/>
            <a:ext cx="23050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II República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2000">
                <a:latin typeface="Times New Roman" pitchFamily="18" charset="0"/>
                <a:cs typeface="Times New Roman" pitchFamily="18" charset="0"/>
              </a:rPr>
              <a:t>(1931-1936)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47928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C)Una sola generación (el Modernismo) que incluye un grupo coherente con características que los individualizan (Generación del 98)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CONCEPTO DE GENERACIÓN DEL 98</a:t>
            </a:r>
            <a:endParaRPr lang="es-E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Primera etapa: Juventud del 98.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Espíritu de protesta y rebeldía. 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Ideológicamente, están cercanos a las posturas más revolucionarias de la época. </a:t>
            </a:r>
          </a:p>
          <a:p>
            <a:pPr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“Azorín” resumió esta primera etapa en una frase...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“Un espíritu de protesta, de rebeldía, animaba a la juventud del 98.”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EVOLUCIÓN IDEOLÓGICA DEL 98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Segunda etapa: El Grupo de los Tres.-</a:t>
            </a:r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En el año 1901,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“Azorín”, Baroja y Maeztu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publicarán un Manifiesto con el que pretenden animar a “la generación de un nuevo estado social en España”. 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REFORMAR ESPAÑA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EVOLUCIÓN IDEOLÓGICA DEL 98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49357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sz="3100" b="1" u="sng" dirty="0" smtClean="0">
                <a:latin typeface="Arial" pitchFamily="34" charset="0"/>
                <a:cs typeface="Arial" pitchFamily="34" charset="0"/>
              </a:rPr>
              <a:t>Tercera etapa: Madurez del 98.-</a:t>
            </a:r>
          </a:p>
          <a:p>
            <a:endParaRPr lang="es-ES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100" dirty="0" smtClean="0">
                <a:latin typeface="Arial" pitchFamily="34" charset="0"/>
                <a:cs typeface="Arial" pitchFamily="34" charset="0"/>
              </a:rPr>
              <a:t>Hacia el año 1910: Cambio de mentalidad: de reformar España al análisis de sentimientos (SUBJETIVISMO)</a:t>
            </a:r>
          </a:p>
          <a:p>
            <a:r>
              <a:rPr lang="es-ES" sz="3100" dirty="0" smtClean="0">
                <a:latin typeface="Arial" pitchFamily="34" charset="0"/>
                <a:cs typeface="Arial" pitchFamily="34" charset="0"/>
              </a:rPr>
              <a:t>Tres rasgos principales:</a:t>
            </a:r>
          </a:p>
          <a:p>
            <a:pPr>
              <a:buNone/>
            </a:pPr>
            <a:r>
              <a:rPr lang="es-ES" sz="3100" dirty="0" smtClean="0">
                <a:latin typeface="Arial" pitchFamily="34" charset="0"/>
                <a:cs typeface="Arial" pitchFamily="34" charset="0"/>
              </a:rPr>
              <a:t>§ Su pensamiento enlaza con el de los irracionalismos de la segunda mitad del siglo XIX (</a:t>
            </a:r>
            <a:r>
              <a:rPr lang="es-ES" sz="31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Schopenhauer, Nietzsche y </a:t>
            </a:r>
            <a:r>
              <a:rPr lang="es-ES" sz="3100" dirty="0" err="1" smtClean="0">
                <a:latin typeface="Arial" pitchFamily="34" charset="0"/>
                <a:cs typeface="Arial" pitchFamily="34" charset="0"/>
                <a:hlinkClick r:id="rId2" action="ppaction://hlinksldjump"/>
              </a:rPr>
              <a:t>Kierkegaard</a:t>
            </a:r>
            <a:r>
              <a:rPr lang="es-ES" sz="3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es-ES" sz="3100" dirty="0" smtClean="0">
                <a:latin typeface="Arial" pitchFamily="34" charset="0"/>
                <a:cs typeface="Arial" pitchFamily="34" charset="0"/>
              </a:rPr>
              <a:t>§ Los temas más corrientes en sus obras girarán en torno a las preocupaciones religiosas y existenciales.</a:t>
            </a:r>
          </a:p>
          <a:p>
            <a:pPr>
              <a:buNone/>
            </a:pPr>
            <a:r>
              <a:rPr lang="es-ES" sz="3100" dirty="0" smtClean="0">
                <a:latin typeface="Arial" pitchFamily="34" charset="0"/>
                <a:cs typeface="Arial" pitchFamily="34" charset="0"/>
              </a:rPr>
              <a:t>§ Seguirán interesándose por España, sus problemas y su esencia, pero desde posturas muy subjetivas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EVOLUCIÓN IDEOLÓGICA DEL 98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500066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§ Subjetivismo.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§ Predominio del contenido sobre la expresión.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§ Renovación lingüística: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Lenguaje sencillo y directo.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·  Ampliación del vocabulario mediante la inclusión de términos propios del habla popular y dialectal o mediante la recuperación de los significados etimológicos de las palabras. 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Estética del 98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49357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tema existencial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.- La vida humana y su sentido, la soledad, la tristeza y la melancolía, el amor y la ausencia del amor, etc.</a:t>
            </a:r>
          </a:p>
          <a:p>
            <a:pPr lvl="0"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tema religioso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.- La existencia o la no existencia de Dios, el problema del alma y la inmortalidad, la fe, la razón y el corazón.</a:t>
            </a:r>
          </a:p>
          <a:p>
            <a:pPr lvl="0"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tema social.- I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ntentar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transformar la vida española: analizar las causas de la decadencia del país.</a:t>
            </a:r>
          </a:p>
          <a:p>
            <a:pPr lvl="0"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literatura .-I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ntentaron definirla y adaptar los distintos géneros literarios a sus fines.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ES" dirty="0" smtClean="0"/>
              <a:t>Temas del 98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900" b="1" u="sng" dirty="0" smtClean="0">
                <a:latin typeface="Arial" pitchFamily="34" charset="0"/>
                <a:cs typeface="Arial" pitchFamily="34" charset="0"/>
              </a:rPr>
              <a:t>Reacción frente la Realismo:</a:t>
            </a:r>
          </a:p>
          <a:p>
            <a:pPr>
              <a:buNone/>
            </a:pPr>
            <a:r>
              <a:rPr lang="es-ES" sz="2900" b="1" dirty="0" smtClean="0">
                <a:latin typeface="Arial" pitchFamily="34" charset="0"/>
                <a:cs typeface="Arial" pitchFamily="34" charset="0"/>
              </a:rPr>
              <a:t>La reacción del Modernismo Canónico.- </a:t>
            </a:r>
            <a:r>
              <a:rPr lang="es-ES" sz="2900" dirty="0" smtClean="0">
                <a:latin typeface="Arial" pitchFamily="34" charset="0"/>
                <a:cs typeface="Arial" pitchFamily="34" charset="0"/>
              </a:rPr>
              <a:t>una novela en la que el esteticismo era la prioridad. 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Rubén Darío con sus R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elatos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Valle-Inclán con el libro 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Femeninas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(1895) o 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Pío Baroja con 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Vidas sombrías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(1900).</a:t>
            </a:r>
          </a:p>
          <a:p>
            <a:pPr>
              <a:buNone/>
            </a:pPr>
            <a:r>
              <a:rPr lang="es-ES" sz="2900" b="1" dirty="0" smtClean="0">
                <a:latin typeface="Arial" pitchFamily="34" charset="0"/>
                <a:cs typeface="Arial" pitchFamily="34" charset="0"/>
              </a:rPr>
              <a:t>La reacción postmodernista o del 98.-</a:t>
            </a:r>
          </a:p>
          <a:p>
            <a:pPr>
              <a:buNone/>
            </a:pPr>
            <a:r>
              <a:rPr lang="es-ES" sz="2900" dirty="0" smtClean="0">
                <a:latin typeface="Arial" pitchFamily="34" charset="0"/>
                <a:cs typeface="Arial" pitchFamily="34" charset="0"/>
              </a:rPr>
              <a:t>Subjetivismo total.</a:t>
            </a:r>
          </a:p>
          <a:p>
            <a:pPr>
              <a:buNone/>
            </a:pPr>
            <a:r>
              <a:rPr lang="es-ES" sz="2900" dirty="0" smtClean="0">
                <a:latin typeface="Arial" pitchFamily="34" charset="0"/>
                <a:cs typeface="Arial" pitchFamily="34" charset="0"/>
              </a:rPr>
              <a:t> Renovación de las técnicas narrativas: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·  Eliminan el narrador omnisciente.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·  Perspectivismo.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·  Primacía del diálogo sobre la narración.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·  Alteración del tiempo lineal de la narración Simultaneidad, elipsis, saltos temporales)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·  Disminución de la importancia del argumento (y de la acción).</a:t>
            </a:r>
          </a:p>
          <a:p>
            <a:pPr lvl="1">
              <a:buNone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·  Aparición del personaje colectivo.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novela del 98.-</a:t>
            </a:r>
            <a:br>
              <a:rPr lang="es-ES" dirty="0" smtClean="0"/>
            </a:br>
            <a:endParaRPr lang="es-ES" b="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r>
              <a:rPr lang="es-ES" sz="360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AUTORES NOVENTAYOCHISTAS</a:t>
            </a:r>
            <a:endParaRPr lang="ca-ES" sz="360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8915" name="Text Box 14"/>
          <p:cNvSpPr txBox="1">
            <a:spLocks noChangeArrowheads="1"/>
          </p:cNvSpPr>
          <p:nvPr/>
        </p:nvSpPr>
        <p:spPr bwMode="auto">
          <a:xfrm>
            <a:off x="539750" y="14843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124075" y="2636838"/>
            <a:ext cx="2016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RAMIRO DE MAEZTU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(1875-1936)</a:t>
            </a:r>
          </a:p>
        </p:txBody>
      </p:sp>
      <p:sp>
        <p:nvSpPr>
          <p:cNvPr id="38917" name="AutoShape 13" descr="data:image/jpeg;base64,/9j/4AAQSkZJRgABAQAAAQABAAD/2wCEAAkGBhQSERUUEhQUFBUWGBgWFxgXFRUaFhQYFxcWFBUUFRUXHCYeGB0jGRgXHy8gIycpLCwsFh4xNTAqNSYrLCkBCQoKDQwOFA8PFCkYGBgpKTUyKSkpKSkpKSkpKSkpKSkpKSkpKSkpKSkpKSkpKSkpKSkpKSkpKSkpKSkpKSkpKf/AABEIAPYAzQMBIgACEQEDEQH/xAAcAAAABwEBAAAAAAAAAAAAAAAAAQIDBAUGBwj/xAA+EAABAwIDBQYEBAUDBAMAAAABAAIRAyEEEjEFQVFhcQYigZGhsRPB0fAHMkLhFCNScvFigpIVFrLyFzPS/8QAFwEBAQEBAAAAAAAAAAAAAAAAAAECA//EABkRAQEBAQEBAAAAAAAAAAAAAAABEUExAv/aAAwDAQACEQMRAD8A7YSgEvKiLUBSiRwhCASgggSgEopRoSgIlGCko5QAlAJurXDRJUA7cZ/UONyJjiRw5oLTMhKz3/dLTdpZlFj3wSDMXAlFV7UhjoqNyjjM24kbkGilEXKjZ2ww5JAdcRuKtaGLa8S0oH2lAlJDkRcgVmRgpKKUCpQzJKSUDgKMFNShCBwlG0poI5QPAI8qKUMyAQiR50JQEhCBKEoBCIo5SXVQBJQAqj2n2hDQRTGZ1wOEhJ2htIvsJDd0bxxN9FnXVGNrS5wAGvONJ4yfZBLw7MRiL1ahY0f02mx05c1Erdk6AH6jYmM3eNjAM75VTt/to/NlpNIDSXTpbdljfyPFVmH7TYlz4GWbNEicskNB5mXeQQSMf2SFIk0ajg/XLvaAbSRaZTmxsU+i6K4mRLjYubBsHZtNQVFG0cUR3WGGw5xiOIv4z/xQwOHxNUhzSYIAdlF4u4ASN0jrm5INFj9i0sQQ+kTTJ72Zo1tGh0VLUq4ig8NqVDlghrwDBFuHTkpg2bXpsLmOeYucwgW1GaO8pGE7QU69MsrmDYDLcydJFpN5QDYnaiox9y97d7TcnoTotnsnbrK8gS1w3OifC91zN1Y7PxGYuLqTzGYsEt4AiTvV+974FWmSI7wcf175gWCDoIRqn7PbZ+PTuQXts6JAvorXMgOUEiUcoFBAlJalIDISA5Ke5NhBMhCESKUBwjhJDkCUB5URYhKGZARCym2cealT4eYsptN4bqRGpnS6073rl3aTa3wmVmzkJcWtHIG0IC2p2gdWqDD4YS9xylwFhFrR06LYbK7NU2AZoe4ak6TvgfNZv8ONhllP4rx/Mq3/ALGbuhd7LoNNsBBV1uzdJxksFiDbiP8AKdodnaTdGi5J8zKsYSmlBGOy2XkDvQDbWJSf+nNEZQBHBTSURKCHVwkiCJB1ngsP2o7JkF1SmIABd0dFrk8guhpurSkaIOWYbLjKLqFVwD23DjYgxaD1TPZra1SjUOFra3DS7Qf2jer7tVsAMeKrdJki268N0Vbi8LTqMZUptc17Ly+e8BuMG3UaIHRj34HEZvzteO+31t4SV0LDYttRjXsILXAFp4hc4xeIdXbDWGXW4nWALeKtuwu0shqYVzpyFxpz/SDDgOU38UG0CcBUdrrpxrkDyEImlK3IEuaktSsyQgmShKBCKEUCUQKBajAQwUoiUaSQhhms76rl3aLDjE42nTcGw65teIJItrYb10PblctpmIv+bpF4XOOytT4mPe4gxDombQBACI6JsrDgAnpHQWA8gFPL1GwrIFkdVyB91TclNqBQW1zKcFRBODkT3KOHWSviIHCUaazpQegr9t4MPpOaRMiPsrnVXEV6JJbmfRBiwBA/0ib5uS6biTI5LGbTwwZVfTa9wJBf3cskTmI529kEDCdrS4WY5p3OcWSDBkBkge6yWI2q+liW1KZhzT033GsLT4fa4FTvBlVtpc6k3NwuQ0wear9v4gYh0ZaYbEtIptbO7WAY68EHTtk44VqTKgEZmgxwO/1Vg0rO9lcKaOHYybRIMyL7hyV+KiB0JcpkFGXIFFJJREpJKCxQQREI0EoIIICKJKROQU/aDCh9Im8gHTUg6hc87F4f4dStUcHDJ3QDYc9SurPC5njA+mcQ5t5fBA3xMTPXXkiL3Cdu8PmDSSDcGQQARuuLq+o45lQSxwPQgrim0cadXtGW9w17mgTBIfabwEvY+030nh1NxZaSJJY4aiPpuRHZzSSqVNUGwdrVq9MPygC45kixCa2h2v8Agghze8J8xusg1jKacdTXKqv4k4gv/lhgE75sLaq0wn4g4kuE06L28nlpI43sOiDdlJzKFs7bTawEtLHG8GD5EWKmVRqgTU0Pz0WH7R4lwqDIJc2w4gC3oD5LZmsGgkn6LmParbrfiVDYiSCNwO5zTqDysgKnVY6oWjLIE5e6DN7Zj0VW/EtqVmiGsIcJN5J5gmJi0KHs4sDPiOePiDWTJdJ0E2BhT9nYVnxQ55zTcQCb2E7r80HTuz4aaLcmgtynfHt4K6YPZVewXA0WQ0gC2kX3kcpm6uGjegSEeZFPh8kEBwizI8yQSgskJRlJRoQN9LdfkjQJQzIA1EUcokQ09ZipsPO2sAfzvOvAAD6+a073AKmqY6K7mmNAR80RQY7sqH0mscwnL+kZCydTFwQCQJBnRZ7avZevIeQ0ADKAxoENaIAhq6bPqmq9GbTcnTkEEHsps80cLTY+5gn/AJHNHrCTtPZDMRIcIMWO8c1duaA1Q8Oe8g5fU7P5apa92Vonvd0m4EG+7jvS8B2JrPLy59PKD/L7wdJOg7lx1XTcXgGOMkA+H3wS6GGa0d23KUGH2JgcXh6kOYS2RE3HOHxA8QCt5TdLb2UhjrJLwgzfa7H/AAqBjU2HhdcoobKq4zEFtIfmuSfytGuYrsPaHYoxNPKdRcb53b1V4LZ1Jj/4cVQx4Ac7TOW65QfUnmgy+1PwteKJfRqMfUaASxoImBo2+vUX0Wc2LmdVaGtdmBix0tc35eUcl1rEYMU6+HfQblzOyPiwc0CRm4wfGyibJ7I0m4h9eP1uytjui5ugv8DSysa3cAApTUnKlByAOSCUtJhAhHKKqEhBbJMI5RIuihCEZKQ56IUkOciL0zUfKAPcs3t+WVmPH6hHkfoVduPPeqrtQP5Idva4QetoQT8AL35J2jSmq5xIsIHIaqj2ZtfuydQPNZfH9p3UMS57amZjyMzLmObTvA+qDpuI0hQ3AtudFjMV24rPyjDMY98Oc4OdEAEAADeSTZXmxdo18RScMRRNJw56xwHzQX2qQWR4KJgXub3TpNlOe6yAMqESk1sTusmKteBZRsMCXSgtaLVidodm3f8AVW4hh7rzJ4jK2HeEey2lKs3MWSMwAJHIzHsjqugST6eiBljBYkXEx10TjHSoprSYT1IoH5RPCIlEHe6B1qIpLaiMlAgtTaec9MQgtiUWZBNuKA3VAkl6SQkFyBb6iYcfBOEJmpyQNuKrtvEfw75gxBjSYI0U4gyqHtThnupHJJLS0xuMG4jjzQUOJrBjGtLyJaTl3kbmgDU/QrG4yuGVGzcRMibG8zbVSsea76k5CHAQJm2guOXzVNiqZkte/JfT9IO/X2QWmF2kXZ3NMPdUFNhJMgWBIjTKIv8A5W02L2jfTcKdTvXAk/mgxBMTFrlc0bgXgDI9jr2gjfaZ3GRxVthu1LqQy1W3Fi5u/iZOqLXYaGKbUu06idU695XPNk9sWfEbPG075PeHTeOkLZYbbVOr+V0+3hxuiJZGayl0rcFEaINlIoPlwA14IKvbRbnJi4+XPxS8HXnU+qg4uoXE33mTfjoncO2Bu9OUoLEVhOqmUqtlT0qZn15qew26IJnxQkuqQmA9EXFBIa+6dTDakgQnGFAp4uicEqEhBYOKJKhIeUCHPTYF0rMmi+CgccmnJupiiflv80yas63KB0uhM1Hg8OiUKglV+29qMw9F9Rxs0eZ3BBV7fwIkVRbPIdzLYg25Llu3dmVHVHFgLhp3eA5LdbA2+Max1N7v5rXOfHJ0Rl4xEKBjGmk/cJOhi8/0njxRWb7M9mq9YkZDlaJMmLcFtKexwKeR1KZFwWyByTWzNr1aTiQ0AdfdXY7TA/mET5eiIylD8PnOqBzYpNnQGSDujf6rXbF2EzDAuMOd/UQAAOQ5m6iYvtdTp7274v8Asq/B42vjHwO6ze7cOg3oNSzEl7op3PHhO9W+Fw+RjnG5DTc66ElQ9l4NtNoDdd5Op6lTNsVfh4WoR/THi6Gj3QZh9TSbcRZS2kazb73qlw+ILwCddDf6K2YwgCB99dUE8AEAzu3cE43kbdFCc8wL6DgnaNUnXXRBNaZCDdEhlW2nsilA+UbKsJoPSPiFBPD5Ssyh0XhSHOQWbimXp4vTLygZLLpl8jfPVKqVIVPitt0muhz2jqb+QQTfjcrI3OBIt6hUVXtZQbcFz+TW6+axPaLt1Xql1OiPgj9Thd0aa7vBBvdpdp8Nh3RUqsB4DvOHKG7+q53217XjHPZRo5hSBkzq48xugKgZhXSZ7x1J1vrv5pOzcPNR7joJA6xB3dEVBdtB9GvnpuLXtNiOW6OEa9V0GhjWbUwdVghuIaPiBv8AqbeWby1wkcpCqf8AtFtXZb65tUbUc8HXMMxYWeMCOiyWBq1aFQVKT8r2mxB05IvqRSxDxcFwjXvEeFuCnsxlUjKXPi2826QqiptKp8R9R+UueSTZoGY3NhorLA7Sa8hu++tp6H6qaLDZ1IuOm/8AySTquibB7rBAFuHjJWR2NsOvUALKTy2xBix8TqryrW/hB/PqspW0Lg6pH+ljTM9VWWvqbRp0abq9ZwbTb6ng0bzNoXMds/iJVxmIY1p+HQDrNn80Ax8Rw16aBUm39uVcdVaA17aDLUmbmjSXcXHeUmiGUhLss3sRrFrCLoq+rdo3UCcrWvGsGb6aEK6wHbmg9ozMey27vAG/C+5c/fiBUeHsaWtiDNmuO6BuuN3BLqu+Gc7NJ7wjjHeHoUMdPwu16dWfhVGvPAET/wATdS25pmLj70XL3svIPNpFiND99Vc0O02JY0DNm45gDa0d6x9d6I6FTrTvHO1lID+ax+z+14/XTIPFpkWgzBV/gttUqpgPE8HWMoLEVEoOjekQITbicuvmgWMVBU0VeCpnG8blJp4gngg0GJxrKYLnuDQOJ+5WV2l2/Y2fhsc7cCTAOm7XesJj9puc4lxJO4HUcSCLc46KAKpcdZBiLixGqC/2j2lq14zOytt3WSBeQev7KmazvAj95gA/MqMa8STNuXAT7FS6DxlDjEGT4H/KKGJxWVpdvgwBqSRp42VICAN8mc3v6FL2lifyNG6HHhYEAFJYwjXcCfOSfkinDVLQTPHXfyStmCGE8ZJ3zGmvio20Xk5Wzc++nyU+pRAblnQQeJsLIlajam16LNltw1F4fUcGOIb+nvF7i46C+7mueOw1Q7g3fqStfgdhvOEbiKQDoLg8D8zS0zLYPfEEWGizFQvee6wmSd2lt4GiLFVUw0HvXO6/H9k7h9nnU8CdPdXuzuxuKq94MibguHBWlP8AC7F1GmXAHhcT1Ki7GS+OGA5XuHCCd8f0kcUTarnEuaxzuJMn1Wg/+O8dS74pA9IPskHCYmhPxMO4N3kTG7SULVUypXeIAMaaHyCdw2zKhtZg/Vvcep+SlN26GG7H88w8v8putt3N/wDXSIJO8z42VRPr7Ly0y+STa8wCNCI8io+W8brA87fZVaar6rx8Q90fpFgOQHWFasfPPQ+/7IBhyWktd+mzTyMkA8xEeCP+K/mlsTpF9JAT9SlnZmmCzvf/AK9CqqgS6sQ2LyCdw1AQW+ExmdzmhoGTXobT6KY5kQGm/wBPsR4pOCwjaQOUg5pzTqq+rtMCqQ3kBGpifr6oi7wm261CA0lzb9x2hnnu3rQbP7TUakNcfhuM90nhrBWUOJZlc58hsSdx5AeKZ2ZRzN+I5pGaco4N3D5ojoTo3GbWMp6i629ZHCYt1B7XNPdmHNJmx1gTA6rVtr2G9BzMZssG58CPHr81XY5pHeAgakXGUx7FDE03B2ZhgxNtON54oUsa2pDXjKeeh6HnwRoxWxYc0kE6XG799PRWVKqW0W6aCLakCTPC3sqbGUcjsugN4HjorCvDWtANgADpwbHpKmiI2pnqOJFtNfD39lOBN55D2aR5AFQcGzug8ZPqZ9I8lJquhpcTIGvPcbdY81QWFvVnc2/Ui3v7Kc15u77v/gqvwTYb18+vqpDHWty8ZJ+qDpv4ZUA7COE6VXbuIaRZail2fogk5ATe5Cyf4S1P5VZvB4PmCPkugAIyYw2Fa1oAEAaJ7KjabIFAikywRupAiCAeuiVT0SoQZjtR2Ywz8PWc6m0OaxzpaADYTcaHRckoUQ0CBpfzuuxduMRkwVaNXgUx/vcG+0rkQqAGYnW3SRHWymKr61I94bx3h8x5geaXRZvgjwT+IaPzAgAG99Wmw9Eqkzg028I538PNVT2FsCNJFvER7Ks2Pgy11UumWuy9dfqrMVYu402/3PbPSPJMYOsC+rBBBh0jSY3f8UQjadfKxrRqQCSBzvfmN/1QwOADBnMG+/cD+0+qYYwVMVAnKOXL20StsYiT8Nk97hoG6TO+b+ZRR06wr1N/wmaa987hzV8awa2Z+G3SSR87D1VMysKIy0m537+DJOhP0Tn/AE01IdXJd/oFgOpOiJUjFbXouaGtzvJ3gGL66x7LX9k6/wAXDji0lpB1EG0+CyQoNYw5W5bCwseMTqVouwuypZVqS4ZnAQCf0gmSP93oiMm3KGc4AngoGLwE3aDA3+viku2aWmczh4GyFTHFogSeltdPP7hGkDEVCWw4XA1M6cOilMqtdSG+ACYNwQU1iy14kC4nxEaqHhokDXiPUhReLXBuGUCLW+YOvKE3VEkWjTeJ5mBO72RYXZ1M6tPSTuJ8u77J9jQLtaBqR4gJiH6dMAeXkjaL6EaWndz9EnEYt1TvVDfKNBAhoMWG+SEAMpPj1/SB7Kjf/hPXipXZya7yJHzC6TC5H+GuILMfE2qMcI/t7w8Yb6rroKMiaEaKi6QCjcgDUCUGoEoMN+KW0MtKlTn8znPP9rBHu70XNWew850M9f8AxWj/ABL2rnxjmbqTGt5Zj33W5yB4LLZogHX5AX++qKXWaHDyg6xumOm5QMZhtJzA30JLbagjVvrqrTLJnnpz0MdbJFRxAGm7dw38pHsUVTPwzcoMXsZmQeN93ir+hlY0QIm1oIMix8fmoJwocS4EjdIseOmhtZGxjwIjdcjjrduh6jRAjA1xTa90xNgeQEQm6JLiXOgA7gd2gab6e8pnFNLcrHf3EbgJmx46eSZOMtFiRv5ajy8kMW1Oo0NAEn0braI/ZWAw+ZpAJE7wRPTks5hcWKbg58udwj91ZU+0TR+kjoiJNfYzgZzuJ3bx6FW/ZftP/C/EFQu72UjfoHAzboqkbdpuMAnTgUy/FMPExxbKGKipWe49bGddd/3vQOcOAEjw9PJWeGrU36QOTj6idfvxebgRmLpnf9zu6/8AtIqoxLC0eoULDvl334q/xlOQ4fv6ffms2HQUXi+w7CCInhzkDMJOkbk7WpjUTBPDrHzTOFxILJMcx1AmD/t15pw4oEHjwubyZ15KoU2wIN9PqfOyWZB0HC0xa1vE+hUd1fly6wZ94HgkDFcDui3jEeZPggvezeLNLGUHWgPDeocS13ou5LzwzFRlIiRBFvFvsPNd32ZtMVqLKjf1Na7zF0RMpWCclRqFXXqU78SPJEODRMPxABNxYSeQ5o6mJAEz0WV7W7Q+FhKpmHVAGA/3WPk2fNBzDa2I+NiatWfzvc4cIk5beHom6bL+liJG/wCqZzRMbtPDcPFPUzbTxHCL+miKcIyjQaRyi2nDd0skRPM+33+6OqS6w1F9NTrZPZbCeHPh9kdEU2yna3jz4p2hTuBbUeO8/JKDbGPDUaWUnDANku0Eyemp8pQZ7tNWzVWtEdxl7b3EvOnIt8lXMw5ieH3v++m97DYj4uIe8iS4lxB3T9BAVnSAM6affh923hDwG8Fo4czGt9fRS2YWf0tA536aKBSwzg6QIAOuggqVUxIEC8mL346dEEt9ANBJIHh7jVQKsONnecx4Ka6gGtlx85sOAi2/RQmsDySG25oImIpZCQ0zB9ryp+B2mCQDAMRw6R1+e6ZUI4hkX15fYTTKgBBB3/drqauLv+LY4HvAa7zciLac/XpGe2gyHyIg/MK6ZiWlsgDhu18eh9ecwdr4c5A77v8AfqhPUTD4ottqD9CFMZXIuePgZtERx91Sl0KVRxFh4Tc35XRcWn8Te0fSZAMnmSfBMMeTJMC8jxEeg91GzRMfd/2S6VYhw++vsE1LE4VNx1014/Rda/DvHZsIB/Q5zZ5E5m+F1xsVP8rc/hftktrOoWioMw6tv7Ksuq0GG/U+pn2KdrmGE8Am8I2C7+6fQfRO4tuZjhxCIi0QS0TuAXNPxK21nqCk3RgJMf1GInw910Pa+Nbh6D3n9IJ8dw84XDdoYj4r3PcTLrm++bosMioQLnd4/wCbz5p3D4oixFxx6j5/+Si1nXAHG/7c5jySqZkafd/qPB3JFWzMUwmJB4aX8vE+KkF3Dfr9B46qi+GQd5m9o1PLr14blMoVjkjTWN3mgsbk6gjj7f5TXaHElmHyjV9rTZtjA9EKFX+q0z5fKYnwPBUG0sa6q4vOg0vo3/KGI+zakO9FfYZuvC0n0t568zHFUVNndnL+o36DSFNG1HtgA218dNEKuKuHytOWLaC0+uqr6dMNJfVMumwvdR6m1XR+/wAkeGqgwTr++qIkOY+r+but3AJ9rmtEcOceXFIovBBkjz9b6pYptOoPr8gilu2A0NBJmYPSTEKnxezcmnz3dUEFKsRWPcDrorUM+LSINjY8j9EEEOs88JVN8IIKKca+dSbD6lOMfICCCBRf7fsrvsuX0qrKzMssMwZuIII8kEFSuj0e3ry2W0mgyJl53CdzVP2H2vdWe9j2gFpbpMQTF5OqCCrmyv4kdpHmKLbNHfd/q1yjwHquf08QYvzjkggpW/nwKFI1HQIkxczzVlV2S/DuAqFjszc/dk2vrIF/e43oIKpUh1KLgDeTPjv36G/G+8pbWz0/Mfvx9Sgggg7bxWVopgamXHiNzQodSjFIn+r6j6oIIDxIy0qbBrGcnm4Tp0geCgmvG5BBQBp4+in0KU9PFBBVamANpRIzTHhKjDaQ4HyaggpUf//Z"/>
          <p:cNvSpPr>
            <a:spLocks noChangeAspect="1" noChangeArrowheads="1"/>
          </p:cNvSpPr>
          <p:nvPr/>
        </p:nvSpPr>
        <p:spPr bwMode="auto">
          <a:xfrm>
            <a:off x="71438" y="-1131888"/>
            <a:ext cx="1952625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8" name="AutoShape 15" descr="data:image/jpeg;base64,/9j/4AAQSkZJRgABAQAAAQABAAD/2wCEAAkGBhQSERUUEhQUFBUWGBgWFxgXFRUaFhQYFxcWFBUUFRUXHCYeGB0jGRgXHy8gIycpLCwsFh4xNTAqNSYrLCkBCQoKDQwOFA8PFCkYGBgpKTUyKSkpKSkpKSkpKSkpKSkpKSkpKSkpKSkpKSkpKSkpKSkpKSkpKSkpKSkpKSkpKf/AABEIAPYAzQMBIgACEQEDEQH/xAAcAAAABwEBAAAAAAAAAAAAAAAAAQIDBAUGBwj/xAA+EAABAwIDBQYEBAUDBAMAAAABAAIRAyEEEjEFQVFhcQYigZGhsRPB0fAHMkLhFCNScvFigpIVFrLyFzPS/8QAFwEBAQEBAAAAAAAAAAAAAAAAAAECA//EABkRAQEBAQEBAAAAAAAAAAAAAAABEUExAv/aAAwDAQACEQMRAD8A7YSgEvKiLUBSiRwhCASgggSgEopRoSgIlGCko5QAlAJurXDRJUA7cZ/UONyJjiRw5oLTMhKz3/dLTdpZlFj3wSDMXAlFV7UhjoqNyjjM24kbkGilEXKjZ2ww5JAdcRuKtaGLa8S0oH2lAlJDkRcgVmRgpKKUCpQzJKSUDgKMFNShCBwlG0poI5QPAI8qKUMyAQiR50JQEhCBKEoBCIo5SXVQBJQAqj2n2hDQRTGZ1wOEhJ2htIvsJDd0bxxN9FnXVGNrS5wAGvONJ4yfZBLw7MRiL1ahY0f02mx05c1Erdk6AH6jYmM3eNjAM75VTt/to/NlpNIDSXTpbdljfyPFVmH7TYlz4GWbNEicskNB5mXeQQSMf2SFIk0ajg/XLvaAbSRaZTmxsU+i6K4mRLjYubBsHZtNQVFG0cUR3WGGw5xiOIv4z/xQwOHxNUhzSYIAdlF4u4ASN0jrm5INFj9i0sQQ+kTTJ72Zo1tGh0VLUq4ig8NqVDlghrwDBFuHTkpg2bXpsLmOeYucwgW1GaO8pGE7QU69MsrmDYDLcydJFpN5QDYnaiox9y97d7TcnoTotnsnbrK8gS1w3OifC91zN1Y7PxGYuLqTzGYsEt4AiTvV+974FWmSI7wcf175gWCDoIRqn7PbZ+PTuQXts6JAvorXMgOUEiUcoFBAlJalIDISA5Ke5NhBMhCESKUBwjhJDkCUB5URYhKGZARCym2cealT4eYsptN4bqRGpnS6073rl3aTa3wmVmzkJcWtHIG0IC2p2gdWqDD4YS9xylwFhFrR06LYbK7NU2AZoe4ak6TvgfNZv8ONhllP4rx/Mq3/ALGbuhd7LoNNsBBV1uzdJxksFiDbiP8AKdodnaTdGi5J8zKsYSmlBGOy2XkDvQDbWJSf+nNEZQBHBTSURKCHVwkiCJB1ngsP2o7JkF1SmIABd0dFrk8guhpurSkaIOWYbLjKLqFVwD23DjYgxaD1TPZra1SjUOFra3DS7Qf2jer7tVsAMeKrdJki268N0Vbi8LTqMZUptc17Ly+e8BuMG3UaIHRj34HEZvzteO+31t4SV0LDYttRjXsILXAFp4hc4xeIdXbDWGXW4nWALeKtuwu0shqYVzpyFxpz/SDDgOU38UG0CcBUdrrpxrkDyEImlK3IEuaktSsyQgmShKBCKEUCUQKBajAQwUoiUaSQhhms76rl3aLDjE42nTcGw65teIJItrYb10PblctpmIv+bpF4XOOytT4mPe4gxDombQBACI6JsrDgAnpHQWA8gFPL1GwrIFkdVyB91TclNqBQW1zKcFRBODkT3KOHWSviIHCUaazpQegr9t4MPpOaRMiPsrnVXEV6JJbmfRBiwBA/0ib5uS6biTI5LGbTwwZVfTa9wJBf3cskTmI529kEDCdrS4WY5p3OcWSDBkBkge6yWI2q+liW1KZhzT033GsLT4fa4FTvBlVtpc6k3NwuQ0wear9v4gYh0ZaYbEtIptbO7WAY68EHTtk44VqTKgEZmgxwO/1Vg0rO9lcKaOHYybRIMyL7hyV+KiB0JcpkFGXIFFJJREpJKCxQQREI0EoIIICKJKROQU/aDCh9Im8gHTUg6hc87F4f4dStUcHDJ3QDYc9SurPC5njA+mcQ5t5fBA3xMTPXXkiL3Cdu8PmDSSDcGQQARuuLq+o45lQSxwPQgrim0cadXtGW9w17mgTBIfabwEvY+030nh1NxZaSJJY4aiPpuRHZzSSqVNUGwdrVq9MPygC45kixCa2h2v8Agghze8J8xusg1jKacdTXKqv4k4gv/lhgE75sLaq0wn4g4kuE06L28nlpI43sOiDdlJzKFs7bTawEtLHG8GD5EWKmVRqgTU0Pz0WH7R4lwqDIJc2w4gC3oD5LZmsGgkn6LmParbrfiVDYiSCNwO5zTqDysgKnVY6oWjLIE5e6DN7Zj0VW/EtqVmiGsIcJN5J5gmJi0KHs4sDPiOePiDWTJdJ0E2BhT9nYVnxQ55zTcQCb2E7r80HTuz4aaLcmgtynfHt4K6YPZVewXA0WQ0gC2kX3kcpm6uGjegSEeZFPh8kEBwizI8yQSgskJRlJRoQN9LdfkjQJQzIA1EUcokQ09ZipsPO2sAfzvOvAAD6+a073AKmqY6K7mmNAR80RQY7sqH0mscwnL+kZCydTFwQCQJBnRZ7avZevIeQ0ADKAxoENaIAhq6bPqmq9GbTcnTkEEHsps80cLTY+5gn/AJHNHrCTtPZDMRIcIMWO8c1duaA1Q8Oe8g5fU7P5apa92Vonvd0m4EG+7jvS8B2JrPLy59PKD/L7wdJOg7lx1XTcXgGOMkA+H3wS6GGa0d23KUGH2JgcXh6kOYS2RE3HOHxA8QCt5TdLb2UhjrJLwgzfa7H/AAqBjU2HhdcoobKq4zEFtIfmuSfytGuYrsPaHYoxNPKdRcb53b1V4LZ1Jj/4cVQx4Ac7TOW65QfUnmgy+1PwteKJfRqMfUaASxoImBo2+vUX0Wc2LmdVaGtdmBix0tc35eUcl1rEYMU6+HfQblzOyPiwc0CRm4wfGyibJ7I0m4h9eP1uytjui5ugv8DSysa3cAApTUnKlByAOSCUtJhAhHKKqEhBbJMI5RIuihCEZKQ56IUkOciL0zUfKAPcs3t+WVmPH6hHkfoVduPPeqrtQP5Idva4QetoQT8AL35J2jSmq5xIsIHIaqj2ZtfuydQPNZfH9p3UMS57amZjyMzLmObTvA+qDpuI0hQ3AtudFjMV24rPyjDMY98Oc4OdEAEAADeSTZXmxdo18RScMRRNJw56xwHzQX2qQWR4KJgXub3TpNlOe6yAMqESk1sTusmKteBZRsMCXSgtaLVidodm3f8AVW4hh7rzJ4jK2HeEey2lKs3MWSMwAJHIzHsjqugST6eiBljBYkXEx10TjHSoprSYT1IoH5RPCIlEHe6B1qIpLaiMlAgtTaec9MQgtiUWZBNuKA3VAkl6SQkFyBb6iYcfBOEJmpyQNuKrtvEfw75gxBjSYI0U4gyqHtThnupHJJLS0xuMG4jjzQUOJrBjGtLyJaTl3kbmgDU/QrG4yuGVGzcRMibG8zbVSsea76k5CHAQJm2guOXzVNiqZkte/JfT9IO/X2QWmF2kXZ3NMPdUFNhJMgWBIjTKIv8A5W02L2jfTcKdTvXAk/mgxBMTFrlc0bgXgDI9jr2gjfaZ3GRxVthu1LqQy1W3Fi5u/iZOqLXYaGKbUu06idU695XPNk9sWfEbPG075PeHTeOkLZYbbVOr+V0+3hxuiJZGayl0rcFEaINlIoPlwA14IKvbRbnJi4+XPxS8HXnU+qg4uoXE33mTfjoncO2Bu9OUoLEVhOqmUqtlT0qZn15qew26IJnxQkuqQmA9EXFBIa+6dTDakgQnGFAp4uicEqEhBYOKJKhIeUCHPTYF0rMmi+CgccmnJupiiflv80yas63KB0uhM1Hg8OiUKglV+29qMw9F9Rxs0eZ3BBV7fwIkVRbPIdzLYg25Llu3dmVHVHFgLhp3eA5LdbA2+Max1N7v5rXOfHJ0Rl4xEKBjGmk/cJOhi8/0njxRWb7M9mq9YkZDlaJMmLcFtKexwKeR1KZFwWyByTWzNr1aTiQ0AdfdXY7TA/mET5eiIylD8PnOqBzYpNnQGSDujf6rXbF2EzDAuMOd/UQAAOQ5m6iYvtdTp7274v8Asq/B42vjHwO6ze7cOg3oNSzEl7op3PHhO9W+Fw+RjnG5DTc66ElQ9l4NtNoDdd5Op6lTNsVfh4WoR/THi6Gj3QZh9TSbcRZS2kazb73qlw+ILwCddDf6K2YwgCB99dUE8AEAzu3cE43kbdFCc8wL6DgnaNUnXXRBNaZCDdEhlW2nsilA+UbKsJoPSPiFBPD5Ssyh0XhSHOQWbimXp4vTLygZLLpl8jfPVKqVIVPitt0muhz2jqb+QQTfjcrI3OBIt6hUVXtZQbcFz+TW6+axPaLt1Xql1OiPgj9Thd0aa7vBBvdpdp8Nh3RUqsB4DvOHKG7+q53217XjHPZRo5hSBkzq48xugKgZhXSZ7x1J1vrv5pOzcPNR7joJA6xB3dEVBdtB9GvnpuLXtNiOW6OEa9V0GhjWbUwdVghuIaPiBv8AqbeWby1wkcpCqf8AtFtXZb65tUbUc8HXMMxYWeMCOiyWBq1aFQVKT8r2mxB05IvqRSxDxcFwjXvEeFuCnsxlUjKXPi2826QqiptKp8R9R+UueSTZoGY3NhorLA7Sa8hu++tp6H6qaLDZ1IuOm/8AySTquibB7rBAFuHjJWR2NsOvUALKTy2xBix8TqryrW/hB/PqspW0Lg6pH+ljTM9VWWvqbRp0abq9ZwbTb6ng0bzNoXMds/iJVxmIY1p+HQDrNn80Ax8Rw16aBUm39uVcdVaA17aDLUmbmjSXcXHeUmiGUhLss3sRrFrCLoq+rdo3UCcrWvGsGb6aEK6wHbmg9ozMey27vAG/C+5c/fiBUeHsaWtiDNmuO6BuuN3BLqu+Gc7NJ7wjjHeHoUMdPwu16dWfhVGvPAET/wATdS25pmLj70XL3svIPNpFiND99Vc0O02JY0DNm45gDa0d6x9d6I6FTrTvHO1lID+ax+z+14/XTIPFpkWgzBV/gttUqpgPE8HWMoLEVEoOjekQITbicuvmgWMVBU0VeCpnG8blJp4gngg0GJxrKYLnuDQOJ+5WV2l2/Y2fhsc7cCTAOm7XesJj9puc4lxJO4HUcSCLc46KAKpcdZBiLixGqC/2j2lq14zOytt3WSBeQev7KmazvAj95gA/MqMa8STNuXAT7FS6DxlDjEGT4H/KKGJxWVpdvgwBqSRp42VICAN8mc3v6FL2lifyNG6HHhYEAFJYwjXcCfOSfkinDVLQTPHXfyStmCGE8ZJ3zGmvio20Xk5Wzc++nyU+pRAblnQQeJsLIlajam16LNltw1F4fUcGOIb+nvF7i46C+7mueOw1Q7g3fqStfgdhvOEbiKQDoLg8D8zS0zLYPfEEWGizFQvee6wmSd2lt4GiLFVUw0HvXO6/H9k7h9nnU8CdPdXuzuxuKq94MibguHBWlP8AC7F1GmXAHhcT1Ki7GS+OGA5XuHCCd8f0kcUTarnEuaxzuJMn1Wg/+O8dS74pA9IPskHCYmhPxMO4N3kTG7SULVUypXeIAMaaHyCdw2zKhtZg/Vvcep+SlN26GG7H88w8v8putt3N/wDXSIJO8z42VRPr7Ly0y+STa8wCNCI8io+W8brA87fZVaar6rx8Q90fpFgOQHWFasfPPQ+/7IBhyWktd+mzTyMkA8xEeCP+K/mlsTpF9JAT9SlnZmmCzvf/AK9CqqgS6sQ2LyCdw1AQW+ExmdzmhoGTXobT6KY5kQGm/wBPsR4pOCwjaQOUg5pzTqq+rtMCqQ3kBGpifr6oi7wm261CA0lzb9x2hnnu3rQbP7TUakNcfhuM90nhrBWUOJZlc58hsSdx5AeKZ2ZRzN+I5pGaco4N3D5ojoTo3GbWMp6i629ZHCYt1B7XNPdmHNJmx1gTA6rVtr2G9BzMZssG58CPHr81XY5pHeAgakXGUx7FDE03B2ZhgxNtON54oUsa2pDXjKeeh6HnwRoxWxYc0kE6XG799PRWVKqW0W6aCLakCTPC3sqbGUcjsugN4HjorCvDWtANgADpwbHpKmiI2pnqOJFtNfD39lOBN55D2aR5AFQcGzug8ZPqZ9I8lJquhpcTIGvPcbdY81QWFvVnc2/Ui3v7Kc15u77v/gqvwTYb18+vqpDHWty8ZJ+qDpv4ZUA7COE6VXbuIaRZail2fogk5ATe5Cyf4S1P5VZvB4PmCPkugAIyYw2Fa1oAEAaJ7KjabIFAikywRupAiCAeuiVT0SoQZjtR2Ywz8PWc6m0OaxzpaADYTcaHRckoUQ0CBpfzuuxduMRkwVaNXgUx/vcG+0rkQqAGYnW3SRHWymKr61I94bx3h8x5geaXRZvgjwT+IaPzAgAG99Wmw9Eqkzg028I538PNVT2FsCNJFvER7Ks2Pgy11UumWuy9dfqrMVYu402/3PbPSPJMYOsC+rBBBh0jSY3f8UQjadfKxrRqQCSBzvfmN/1QwOADBnMG+/cD+0+qYYwVMVAnKOXL20StsYiT8Nk97hoG6TO+b+ZRR06wr1N/wmaa987hzV8awa2Z+G3SSR87D1VMysKIy0m537+DJOhP0Tn/AE01IdXJd/oFgOpOiJUjFbXouaGtzvJ3gGL66x7LX9k6/wAXDji0lpB1EG0+CyQoNYw5W5bCwseMTqVouwuypZVqS4ZnAQCf0gmSP93oiMm3KGc4AngoGLwE3aDA3+viku2aWmczh4GyFTHFogSeltdPP7hGkDEVCWw4XA1M6cOilMqtdSG+ACYNwQU1iy14kC4nxEaqHhokDXiPUhReLXBuGUCLW+YOvKE3VEkWjTeJ5mBO72RYXZ1M6tPSTuJ8u77J9jQLtaBqR4gJiH6dMAeXkjaL6EaWndz9EnEYt1TvVDfKNBAhoMWG+SEAMpPj1/SB7Kjf/hPXipXZya7yJHzC6TC5H+GuILMfE2qMcI/t7w8Yb6rroKMiaEaKi6QCjcgDUCUGoEoMN+KW0MtKlTn8znPP9rBHu70XNWew850M9f8AxWj/ABL2rnxjmbqTGt5Zj33W5yB4LLZogHX5AX++qKXWaHDyg6xumOm5QMZhtJzA30JLbagjVvrqrTLJnnpz0MdbJFRxAGm7dw38pHsUVTPwzcoMXsZmQeN93ir+hlY0QIm1oIMix8fmoJwocS4EjdIseOmhtZGxjwIjdcjjrduh6jRAjA1xTa90xNgeQEQm6JLiXOgA7gd2gab6e8pnFNLcrHf3EbgJmx46eSZOMtFiRv5ajy8kMW1Oo0NAEn0braI/ZWAw+ZpAJE7wRPTks5hcWKbg58udwj91ZU+0TR+kjoiJNfYzgZzuJ3bx6FW/ZftP/C/EFQu72UjfoHAzboqkbdpuMAnTgUy/FMPExxbKGKipWe49bGddd/3vQOcOAEjw9PJWeGrU36QOTj6idfvxebgRmLpnf9zu6/8AtIqoxLC0eoULDvl334q/xlOQ4fv6ffms2HQUXi+w7CCInhzkDMJOkbk7WpjUTBPDrHzTOFxILJMcx1AmD/t15pw4oEHjwubyZ15KoU2wIN9PqfOyWZB0HC0xa1vE+hUd1fly6wZ94HgkDFcDui3jEeZPggvezeLNLGUHWgPDeocS13ou5LzwzFRlIiRBFvFvsPNd32ZtMVqLKjf1Na7zF0RMpWCclRqFXXqU78SPJEODRMPxABNxYSeQ5o6mJAEz0WV7W7Q+FhKpmHVAGA/3WPk2fNBzDa2I+NiatWfzvc4cIk5beHom6bL+liJG/wCqZzRMbtPDcPFPUzbTxHCL+miKcIyjQaRyi2nDd0skRPM+33+6OqS6w1F9NTrZPZbCeHPh9kdEU2yna3jz4p2hTuBbUeO8/JKDbGPDUaWUnDANku0Eyemp8pQZ7tNWzVWtEdxl7b3EvOnIt8lXMw5ieH3v++m97DYj4uIe8iS4lxB3T9BAVnSAM6affh923hDwG8Fo4czGt9fRS2YWf0tA536aKBSwzg6QIAOuggqVUxIEC8mL346dEEt9ANBJIHh7jVQKsONnecx4Ka6gGtlx85sOAi2/RQmsDySG25oImIpZCQ0zB9ryp+B2mCQDAMRw6R1+e6ZUI4hkX15fYTTKgBBB3/drqauLv+LY4HvAa7zciLac/XpGe2gyHyIg/MK6ZiWlsgDhu18eh9ecwdr4c5A77v8AfqhPUTD4ottqD9CFMZXIuePgZtERx91Sl0KVRxFh4Tc35XRcWn8Te0fSZAMnmSfBMMeTJMC8jxEeg91GzRMfd/2S6VYhw++vsE1LE4VNx1014/Rda/DvHZsIB/Q5zZ5E5m+F1xsVP8rc/hftktrOoWioMw6tv7Ksuq0GG/U+pn2KdrmGE8Am8I2C7+6fQfRO4tuZjhxCIi0QS0TuAXNPxK21nqCk3RgJMf1GInw910Pa+Nbh6D3n9IJ8dw84XDdoYj4r3PcTLrm++bosMioQLnd4/wCbz5p3D4oixFxx6j5/+Si1nXAHG/7c5jySqZkafd/qPB3JFWzMUwmJB4aX8vE+KkF3Dfr9B46qi+GQd5m9o1PLr14blMoVjkjTWN3mgsbk6gjj7f5TXaHElmHyjV9rTZtjA9EKFX+q0z5fKYnwPBUG0sa6q4vOg0vo3/KGI+zakO9FfYZuvC0n0t568zHFUVNndnL+o36DSFNG1HtgA218dNEKuKuHytOWLaC0+uqr6dMNJfVMumwvdR6m1XR+/wAkeGqgwTr++qIkOY+r+but3AJ9rmtEcOceXFIovBBkjz9b6pYptOoPr8gilu2A0NBJmYPSTEKnxezcmnz3dUEFKsRWPcDrorUM+LSINjY8j9EEEOs88JVN8IIKKca+dSbD6lOMfICCCBRf7fsrvsuX0qrKzMssMwZuIII8kEFSuj0e3ry2W0mgyJl53CdzVP2H2vdWe9j2gFpbpMQTF5OqCCrmyv4kdpHmKLbNHfd/q1yjwHquf08QYvzjkggpW/nwKFI1HQIkxczzVlV2S/DuAqFjszc/dk2vrIF/e43oIKpUh1KLgDeTPjv36G/G+8pbWz0/Mfvx9Sgggg7bxWVopgamXHiNzQodSjFIn+r6j6oIIDxIy0qbBrGcnm4Tp0geCgmvG5BBQBp4+in0KU9PFBBVamANpRIzTHhKjDaQ4HyaggpUf//Z"/>
          <p:cNvSpPr>
            <a:spLocks noChangeAspect="1" noChangeArrowheads="1"/>
          </p:cNvSpPr>
          <p:nvPr/>
        </p:nvSpPr>
        <p:spPr bwMode="auto">
          <a:xfrm>
            <a:off x="71438" y="-1131888"/>
            <a:ext cx="1952625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9" name="AutoShape 17" descr="data:image/jpeg;base64,/9j/4AAQSkZJRgABAQAAAQABAAD/2wBDAAkGBwgHBgkIBwgKCgkLDRYPDQwMDRsUFRAWIB0iIiAdHx8kKDQsJCYxJx8fLT0tMTU3Ojo6Iys/RD84QzQ5Ojf/2wBDAQoKCg0MDRoPDxo3JR8lNzc3Nzc3Nzc3Nzc3Nzc3Nzc3Nzc3Nzc3Nzc3Nzc3Nzc3Nzc3Nzc3Nzc3Nzc3Nzc3Nzf/wAARCAC0AGwDASIAAhEBAxEB/8QAHAAAAQUBAQEAAAAAAAAAAAAABgIDBAUHAAEI/8QAQhAAAgEDAgQDBgMGAggHAAAAAQIDAAQRBSEGEjFBE1FhByIycYGRFCPBFUJSobHRM5MWJCU0VGLC8TZygpKisuH/xAAUAQEAAAAAAAAAAAAAAAAAAAAA/8QAFBEBAAAAAAAAAAAAAAAAAAAAAP/aAAwDAQACEQMRAD8A2cAdlH2rxowT8I+1PYFeEUDHIBtgH6VxjXHvIp+lP9utUeua/Bp8otY2WS7cbITgKPMmgnSCGNS0iRhQM5KjpVNcatYJMiJb+KrqWMiIOUChbUuIHuJAvOXl/eSNvdB9KrALy4eNJXdV59kB+EUBnJxBpKYZolaM/vrGDj596fg1/h+aRYUmtud8cuVG+aH7fQrmYwmFOUb8xPQH19afbhm7hX3bSC4Tkbps2SP60BUi2cxJjjgfscKKdSztSd7aH/LFZyl++lXYhmilguOTk8SVsKv/ADY6fSrmx1/UfxSPJPFJbkL7oGO2+9AY/gbLvaQf5Yrz9mWJOPwVv/lL/ak6ZqEOoWyzQ82M4IYYINT0I60EJtKsf+Ctv8pf7Uj9lWH/AANt/lL/AGqyIBps9aCRjIr3lr2uzQV+sXIstOuLjKqUQkFume1ZZpbXusXksYBkubh/fZh0TuPSjD2qXRt+Gwo2WSZVY+QwT+lNez/TRa6OL2UYnuRzDP7qdhQT9L4WsLGMlo0luGHvSEdPQDtVhBpNrGCBECcjJO/SpiH3vPPSpCoMA0DSxqowAMeVOcq9q4LjvtSwD1NBS8QaDZ63Yvb3MY5sflvjdT2xWR3M99pN6LG+UhkykcgXqPPHet0bp0FA3tK4e/aNgbyBSZ4RnC9xQU+ja+9hqKTNhbK4RfFQtkIc45hWkxOGUMDkHcV876bfSGZredjyKDse59fOtt4Sv/xuh20jElgvKSfMbUBBsflXnKKQGwKUGoJJIFJzuN65jkYpJNAF+1SE3Oi2cfMeRr2NWA6EEGrHQJWOnxIAOULyjHpUT2kYGgxyEZMd3GR9cj9ag8ManaR2ii4uY1bPw53AoC9Ox3OKkB9tzt86qbTVbK6LLBdRyFevK2cVL8QbHO3zoJwfJ2pYbzqIkgPSnOddhzD70DjP9ajXK+LDIhwQykYIp0sGB6euKY5sSYJODQfP/Ftsuka3KiJlefJUHGDWnezxzDw9Czkq0rM7Ke2T2rOuN7cz8WzWysXLShM9ck42rUbNGs7eGELsihTy+lARxyc3Wlh8f96iWx5lNSlXI60E9+lI/SnWH0pknFAE+0DV9Ml0q70w3afjY3jcR4PUODjOMZxWS3UxWVoUaR+YkAR5yfSpHEyzQcS6hDOxMgu2OSexOR/I05pOmzXV0ksRAMbhh55z2oKe3upbaXxbOaSJlIPusRjyrXPZ3rE+uWrx3EgaWDAbI3Oe9Dl1w6PwckcaKniv4kir0cjoT9TVj7KrQ22q34GfhA+2aCz471jUNIcQ27YR1+MA7VmiarqEF3G/46dJJmwmWY5PTH3/AErdNS06HUwyTqre7gZFUdhwctpNE5kjdY254xJEGKNnqPKgo9E4n1Kx1JdK1gckrbKZDg58qPBOGhMh7KTtvSZ9MtriMi7jWYnfmZdwfMeVRblobKIp0Tl7noKDJtEsb3X+KYNTW2c2vil5JW+FSN8fP0rVVi5HAbcEbEHINDFvLaW9xZcMrevaiHlmZSP95VskgntnPSpek2L6NrOq26IUsJDHLbIPhXIIYL9R/OgJ4SyrjH1qQrEKPeFQoJCRknfHapImAGDk/KguW6edR33NPvtv/KmX3GRQZZ7XdAAWLXLaPB5hHdY+yt+n2oV0C5/PVCeXPTetz1Gygv7Ge0u4/EhmQo48waxHibQjw3rCWiStKjIsiOVwcEnY+u1AaXF7HBpbMcEhM7fKpPszVGtri4bl53kOflQc1z/syUtgLynAJ747VQaPr17o8xNrKQGO6mg+g3YR5btnrXokSQZBzWc8C63c31xcnVNVjeKQgRwFeUq3lny+9HBUwtgdSNs9KB2efwwS5yDQ3r83jQPGpwScDbYmpl3clpPDI3237Yqm1ovHbx+DyiTmXlyM537/AEoPdV0mLUL7TdUyUltPcRehkAOwx88/erG5uGlPIcv4XXG+Wpi2vryWMpJFFGSPeaMk9fLPSp1nbjxfeGDjoaDxGYNknB7r0qV4hwN8YHYVx5WUjBptAVGFBx6UBS+CMU0d9qdYU1jBznPoKDxkDIRvg1lftSTn1G0lkRl8JCnMRs24I/WtYHy61V8RaNBrulz2UwAZ1/Lkxko3Y0Hz7f35dEjX/DXIG21Vr3BYYwAQcjAq01TSbiwvZrW6QrLCxUr2z+oNVxiYnAj370CrK7MMqHnYb58qN9J4zvEeOLxTJGCNn8gNxQ1Z8MajKqSSWUvhybqcYyKPOFOCI5NPL3iGMq2VyD17k+dAQ6ZeJeQpcoAEJIBznemNQdbi4SJB8HvHH2pIjt9JtvwFnmaUnbfv/an7eyNuXLyczDHOwGxby/pQOWUJyADhsdSP61LwyFQN8DOaatZowhHN7wO+dqlnGwJ6DrQcGYoU3Ixv/wDtdyqMZFOEYXHNvTfutuc0BF9qacb5/nTnTNJyAP6igb5iDilK3nTTnCk4z5Yqh4t4kh4a0WW+lAedvct4SceI/YfIdSfKgCPavbvb8QR3JTMVzAMEjYsuxGflihixvYLYF/Bjd85PNWgcEyf6W8HSHX8XMk93KzMdip5tuX+HAxj0qk172dXVsHn0mf8AERgFvBl2fHoehoJNhxhDyhZwqqoAC53A9P5Vbx6reaknLpquiH4pX6KP+Udz86z7hjSrrWLzwLCOMyKnOzu2FUeda7oPD0lraBLy5DkrgrCCo++cmgreHNKYStMxaS4Y+87HoP0qTxus2maRBe2JwbaYeKp6SI2xz9eX7UUwwxW8YSFFRB2UYoG9rOsR2uijTUYG4u3UFe6oDkn+WKD3TdQt9StFmtyMZyyk+8p7g1OWZssyZyeinpWUWGrXGlXDyWZBVmw8cnRxnb5fOr2Hj6NLpF1KxaKBh7k0Mpf7jAoNDjk58ZOR/alEjO2PvVLZ6la38KyafcpMmM5Q/D55HarBZcqO30oCwuMedUuu8SaRoSeJql/FCcZEeeZ2+Sjc/asO1/2ia/qjPEbr8FC2R4VmShx6tnmPzyKGDIWd3clpGOWdiST8yaDUde9rMk3PDoFqYk6C5uRkn5IOn1+1Z7q2q3uqTmfULya4kGcGR8hfkOg+lQQSRnbeo107InNgkZzgHrQGPs54xHDmpvDflm026IEmBnwm6BwPLsfT5VvkDxXcEc1vIssUihkdDkMOxFYQns11abhuLV7VPFncLILZcczxsoII36jPTvTnAXGd5wte/s7UfFbTi5DxOp57du5UeWeooDvgjS20rjziC1xiJYlki7e47kr/AEI/9NaIABtms5n9puhQzvNY2Nxc3LqELCMR5AJwMtvjc9u5qNJ7QdRljado7e1hA3VfeYfU/wBqA14m4jtOH7MvKQ9wwPhwg7t6nyFYTq2qXWu601xdyFm5izenkB5VomhcJScQr+1uIZrnlm95IWbDFexY9vQUB8QNpx1a4Gk2yQWY/Lj5d+bGxbPmTQVzHmkOc4pM6eJFJHjJA5h615k53YbdcVyyYmBJ6+dBEs7uW3xJDLJG4OzIxBH1FEtpxxr8MCoJo5gOjSRAn70JXQ8GQAHOXIBpTOgIBz086CvI5JGbOwPQ0mOU8pDHvnIpV6mV/LxzdTUF5CAgDHpvkdKC6jYMvbPc0nVo/DtkBAAYHcdq8t2JRMJt86ka0OayhI68xBP0oPprhz/w/peAP90i/wDoKCPbNaWa6Na3X4eH8U1yqCUKOYjBJGfpRpws/Pw3pTE7mziz/wCwUEe22Qiw0iEHHNcO/wBlx/1UGbaVCDMhkHXtRlwlpVrrvEv4a5j57e1Tx5Y2OVY7AA+mevyoY0+SJLdpJSV8Js5HXpWtezjh2TSbCXUL6NUvr8h3QDeNOqqfXck0CvaNrJ0nQTbwOVur38mMg7quPeb7bfMisZm/KjAXG3YHpRLx1qo1riS5mjbMFnm3g8jg+831bP2FCEriQkAkEHb1oGZWIge5aLmii+IjqB5/Sq1tbtsExwSPv7uTjNTLe5aGfkO5OzDtTlxpS2o8VIgqEkkHbBPl6UFbf3LT2gm8Pk3BxncYqElyZRzFgD02FPXyP4TAglR+72qHaSqkXKwyc/xYoJ7y7lWAwB0qE2AxTk9QKcvCGQ779CTUSWXxI+Y7MNsLQW2nFgQCQD5Vb6rFjTlLH4XFDOlSFruJCSdxnNFN/Ip0mcYJwAx38jQb77PLsXnBWjyK+cWyxk+q+6f6UF+265VrrR7RCDIqyOw/hBKgbeuD9qmew7UkueF5rJT71rcE4J35X97+vNQRxJqb6/xXeXDIRHHM0UYP8KMVH3xn60FROj291kPzKsauB/Cw3B+9bhxDxJ+B4FOrwEGe4tk8DHd5AMH6ZJ+lYtqRAinmBzlhGM+nX+dTtS1z9pcP8O6YjExWFqDKx7y7qPso/wDlQMxQBNPjihBBRd875qpKyTzIsCZLHG361c6clzeN8JWJTylyNiPKmb2e3s5TBahGnG7sOg+Z/Sgh3SQaWoklPNKRsvn6CqmKW5upHe6Zzn/DUHKxjpT0qvKfFnk5mJ+IjrT1tISnJgcoyFxQQbpP9Xk2GcbZobmRRIVAxjbzos1AflScqe9ihoq4xzw5bHlQTbzlEbDGGbeq+MqJ+UrhWGDRFqdgwZVyMf1qknsZOc8p6Dv1NAxZFheRiM4PPRfJ+ZYSjBA8MjI33oXgs5DB+IQnmjOGAGcb9aOLW2Eljye63MuaCf7CtWWz1e6tnfC3MBGSf3lyw/6qHbC757g3HMffJfr1J3/Wq7Rmaw1lkywjk5lJBxjO1Px2rpceGxIZGKkfWglazc+HBbQKBztl2I7k1daBpSywxyXh8O3UFiemQPXyoavOebWUQjZSAB6f96napf3EtnHp8b4hidslT/iZ8/T0oHNf4sIc2Wiho4MjmlA+L/y+Q9ar7A++dz0796h3lsYUSQE87HqBnNWOlxM4GcM2N+2aBVwPhxnG1PWq8qyHoOte3cPupyg5AwcU9BCTFjA6dDQdLFHJDy7bnfBwao7qwSSdjvtt1q8ClUYIvw+dRoLJWQs7AMxyaCw1WNDInujrQ7e9mxgnaurqCdwrEkupPbyKGikyjL5g0U6JAioyYyFTAz8zXV1AL6pBHBqbCMY6H707MxF3C4xzMgLHz7V1dQRrcB9QmZhluUHP1NSmjVJth5V1dQI1KJHTcdPKvdFA8UDsRXV1BYSIA53JxjFPRDDL6iurqBE6gRsB/HUmCyheJWYHJHY11dQf/9k="/>
          <p:cNvSpPr>
            <a:spLocks noChangeAspect="1" noChangeArrowheads="1"/>
          </p:cNvSpPr>
          <p:nvPr/>
        </p:nvSpPr>
        <p:spPr bwMode="auto">
          <a:xfrm>
            <a:off x="71438" y="-706438"/>
            <a:ext cx="866775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20" name="AutoShape 19" descr="data:image/jpeg;base64,/9j/4AAQSkZJRgABAQAAAQABAAD/2wBDAAkGBwgHBgkIBwgKCgkLDRYPDQwMDRsUFRAWIB0iIiAdHx8kKDQsJCYxJx8fLT0tMTU3Ojo6Iys/RD84QzQ5Ojf/2wBDAQoKCg0MDRoPDxo3JR8lNzc3Nzc3Nzc3Nzc3Nzc3Nzc3Nzc3Nzc3Nzc3Nzc3Nzc3Nzc3Nzc3Nzc3Nzc3Nzc3Nzf/wAARCAC0AGwDASIAAhEBAxEB/8QAHAAAAQUBAQEAAAAAAAAAAAAABgIDBAUHAAEI/8QAQhAAAgEDAgQDBgMGAggHAAAAAQIDAAQRBSEGEjFBE1FhByIycYGRFCPBFUJSobHRM5MWJCU0VGLC8TZygpKisuH/xAAUAQEAAAAAAAAAAAAAAAAAAAAA/8QAFBEBAAAAAAAAAAAAAAAAAAAAAP/aAAwDAQACEQMRAD8A2cAdlH2rxowT8I+1PYFeEUDHIBtgH6VxjXHvIp+lP9utUeua/Bp8otY2WS7cbITgKPMmgnSCGNS0iRhQM5KjpVNcatYJMiJb+KrqWMiIOUChbUuIHuJAvOXl/eSNvdB9KrALy4eNJXdV59kB+EUBnJxBpKYZolaM/vrGDj596fg1/h+aRYUmtud8cuVG+aH7fQrmYwmFOUb8xPQH19afbhm7hX3bSC4Tkbps2SP60BUi2cxJjjgfscKKdSztSd7aH/LFZyl++lXYhmilguOTk8SVsKv/ADY6fSrmx1/UfxSPJPFJbkL7oGO2+9AY/gbLvaQf5Yrz9mWJOPwVv/lL/ak6ZqEOoWyzQ82M4IYYINT0I60EJtKsf+Ctv8pf7Uj9lWH/AANt/lL/AGqyIBps9aCRjIr3lr2uzQV+sXIstOuLjKqUQkFume1ZZpbXusXksYBkubh/fZh0TuPSjD2qXRt+Gwo2WSZVY+QwT+lNez/TRa6OL2UYnuRzDP7qdhQT9L4WsLGMlo0luGHvSEdPQDtVhBpNrGCBECcjJO/SpiH3vPPSpCoMA0DSxqowAMeVOcq9q4LjvtSwD1NBS8QaDZ63Yvb3MY5sflvjdT2xWR3M99pN6LG+UhkykcgXqPPHet0bp0FA3tK4e/aNgbyBSZ4RnC9xQU+ja+9hqKTNhbK4RfFQtkIc45hWkxOGUMDkHcV876bfSGZredjyKDse59fOtt4Sv/xuh20jElgvKSfMbUBBsflXnKKQGwKUGoJJIFJzuN65jkYpJNAF+1SE3Oi2cfMeRr2NWA6EEGrHQJWOnxIAOULyjHpUT2kYGgxyEZMd3GR9cj9ag8ManaR2ii4uY1bPw53AoC9Ox3OKkB9tzt86qbTVbK6LLBdRyFevK2cVL8QbHO3zoJwfJ2pYbzqIkgPSnOddhzD70DjP9ajXK+LDIhwQykYIp0sGB6euKY5sSYJODQfP/Ftsuka3KiJlefJUHGDWnezxzDw9Czkq0rM7Ke2T2rOuN7cz8WzWysXLShM9ck42rUbNGs7eGELsihTy+lARxyc3Wlh8f96iWx5lNSlXI60E9+lI/SnWH0pknFAE+0DV9Ml0q70w3afjY3jcR4PUODjOMZxWS3UxWVoUaR+YkAR5yfSpHEyzQcS6hDOxMgu2OSexOR/I05pOmzXV0ksRAMbhh55z2oKe3upbaXxbOaSJlIPusRjyrXPZ3rE+uWrx3EgaWDAbI3Oe9Dl1w6PwckcaKniv4kir0cjoT9TVj7KrQ22q34GfhA+2aCz471jUNIcQ27YR1+MA7VmiarqEF3G/46dJJmwmWY5PTH3/AErdNS06HUwyTqre7gZFUdhwctpNE5kjdY254xJEGKNnqPKgo9E4n1Kx1JdK1gckrbKZDg58qPBOGhMh7KTtvSZ9MtriMi7jWYnfmZdwfMeVRblobKIp0Tl7noKDJtEsb3X+KYNTW2c2vil5JW+FSN8fP0rVVi5HAbcEbEHINDFvLaW9xZcMrevaiHlmZSP95VskgntnPSpek2L6NrOq26IUsJDHLbIPhXIIYL9R/OgJ4SyrjH1qQrEKPeFQoJCRknfHapImAGDk/KguW6edR33NPvtv/KmX3GRQZZ7XdAAWLXLaPB5hHdY+yt+n2oV0C5/PVCeXPTetz1Gygv7Ge0u4/EhmQo48waxHibQjw3rCWiStKjIsiOVwcEnY+u1AaXF7HBpbMcEhM7fKpPszVGtri4bl53kOflQc1z/syUtgLynAJ747VQaPr17o8xNrKQGO6mg+g3YR5btnrXokSQZBzWc8C63c31xcnVNVjeKQgRwFeUq3lny+9HBUwtgdSNs9KB2efwwS5yDQ3r83jQPGpwScDbYmpl3clpPDI3237Yqm1ovHbx+DyiTmXlyM537/AEoPdV0mLUL7TdUyUltPcRehkAOwx88/erG5uGlPIcv4XXG+Wpi2vryWMpJFFGSPeaMk9fLPSp1nbjxfeGDjoaDxGYNknB7r0qV4hwN8YHYVx5WUjBptAVGFBx6UBS+CMU0d9qdYU1jBznPoKDxkDIRvg1lftSTn1G0lkRl8JCnMRs24I/WtYHy61V8RaNBrulz2UwAZ1/Lkxko3Y0Hz7f35dEjX/DXIG21Vr3BYYwAQcjAq01TSbiwvZrW6QrLCxUr2z+oNVxiYnAj370CrK7MMqHnYb58qN9J4zvEeOLxTJGCNn8gNxQ1Z8MajKqSSWUvhybqcYyKPOFOCI5NPL3iGMq2VyD17k+dAQ6ZeJeQpcoAEJIBznemNQdbi4SJB8HvHH2pIjt9JtvwFnmaUnbfv/an7eyNuXLyczDHOwGxby/pQOWUJyADhsdSP61LwyFQN8DOaatZowhHN7wO+dqlnGwJ6DrQcGYoU3Ixv/wDtdyqMZFOEYXHNvTfutuc0BF9qacb5/nTnTNJyAP6igb5iDilK3nTTnCk4z5Yqh4t4kh4a0WW+lAedvct4SceI/YfIdSfKgCPavbvb8QR3JTMVzAMEjYsuxGflihixvYLYF/Bjd85PNWgcEyf6W8HSHX8XMk93KzMdip5tuX+HAxj0qk172dXVsHn0mf8AERgFvBl2fHoehoJNhxhDyhZwqqoAC53A9P5Vbx6reaknLpquiH4pX6KP+Udz86z7hjSrrWLzwLCOMyKnOzu2FUeda7oPD0lraBLy5DkrgrCCo++cmgreHNKYStMxaS4Y+87HoP0qTxus2maRBe2JwbaYeKp6SI2xz9eX7UUwwxW8YSFFRB2UYoG9rOsR2uijTUYG4u3UFe6oDkn+WKD3TdQt9StFmtyMZyyk+8p7g1OWZssyZyeinpWUWGrXGlXDyWZBVmw8cnRxnb5fOr2Hj6NLpF1KxaKBh7k0Mpf7jAoNDjk58ZOR/alEjO2PvVLZ6la38KyafcpMmM5Q/D55HarBZcqO30oCwuMedUuu8SaRoSeJql/FCcZEeeZ2+Sjc/asO1/2ia/qjPEbr8FC2R4VmShx6tnmPzyKGDIWd3clpGOWdiST8yaDUde9rMk3PDoFqYk6C5uRkn5IOn1+1Z7q2q3uqTmfULya4kGcGR8hfkOg+lQQSRnbeo107InNgkZzgHrQGPs54xHDmpvDflm026IEmBnwm6BwPLsfT5VvkDxXcEc1vIssUihkdDkMOxFYQns11abhuLV7VPFncLILZcczxsoII36jPTvTnAXGd5wte/s7UfFbTi5DxOp57du5UeWeooDvgjS20rjziC1xiJYlki7e47kr/AEI/9NaIABtms5n9puhQzvNY2Nxc3LqELCMR5AJwMtvjc9u5qNJ7QdRljado7e1hA3VfeYfU/wBqA14m4jtOH7MvKQ9wwPhwg7t6nyFYTq2qXWu601xdyFm5izenkB5VomhcJScQr+1uIZrnlm95IWbDFexY9vQUB8QNpx1a4Gk2yQWY/Lj5d+bGxbPmTQVzHmkOc4pM6eJFJHjJA5h615k53YbdcVyyYmBJ6+dBEs7uW3xJDLJG4OzIxBH1FEtpxxr8MCoJo5gOjSRAn70JXQ8GQAHOXIBpTOgIBz086CvI5JGbOwPQ0mOU8pDHvnIpV6mV/LxzdTUF5CAgDHpvkdKC6jYMvbPc0nVo/DtkBAAYHcdq8t2JRMJt86ka0OayhI68xBP0oPprhz/w/peAP90i/wDoKCPbNaWa6Na3X4eH8U1yqCUKOYjBJGfpRpws/Pw3pTE7mziz/wCwUEe22Qiw0iEHHNcO/wBlx/1UGbaVCDMhkHXtRlwlpVrrvEv4a5j57e1Tx5Y2OVY7AA+mevyoY0+SJLdpJSV8Js5HXpWtezjh2TSbCXUL6NUvr8h3QDeNOqqfXck0CvaNrJ0nQTbwOVur38mMg7quPeb7bfMisZm/KjAXG3YHpRLx1qo1riS5mjbMFnm3g8jg+831bP2FCEriQkAkEHb1oGZWIge5aLmii+IjqB5/Sq1tbtsExwSPv7uTjNTLe5aGfkO5OzDtTlxpS2o8VIgqEkkHbBPl6UFbf3LT2gm8Pk3BxncYqElyZRzFgD02FPXyP4TAglR+72qHaSqkXKwyc/xYoJ7y7lWAwB0qE2AxTk9QKcvCGQ779CTUSWXxI+Y7MNsLQW2nFgQCQD5Vb6rFjTlLH4XFDOlSFruJCSdxnNFN/Ip0mcYJwAx38jQb77PLsXnBWjyK+cWyxk+q+6f6UF+265VrrR7RCDIqyOw/hBKgbeuD9qmew7UkueF5rJT71rcE4J35X97+vNQRxJqb6/xXeXDIRHHM0UYP8KMVH3xn60FROj291kPzKsauB/Cw3B+9bhxDxJ+B4FOrwEGe4tk8DHd5AMH6ZJ+lYtqRAinmBzlhGM+nX+dTtS1z9pcP8O6YjExWFqDKx7y7qPso/wDlQMxQBNPjihBBRd875qpKyTzIsCZLHG361c6clzeN8JWJTylyNiPKmb2e3s5TBahGnG7sOg+Z/Sgh3SQaWoklPNKRsvn6CqmKW5upHe6Zzn/DUHKxjpT0qvKfFnk5mJ+IjrT1tISnJgcoyFxQQbpP9Xk2GcbZobmRRIVAxjbzos1AflScqe9ihoq4xzw5bHlQTbzlEbDGGbeq+MqJ+UrhWGDRFqdgwZVyMf1qknsZOc8p6Dv1NAxZFheRiM4PPRfJ+ZYSjBA8MjI33oXgs5DB+IQnmjOGAGcb9aOLW2Eljye63MuaCf7CtWWz1e6tnfC3MBGSf3lyw/6qHbC757g3HMffJfr1J3/Wq7Rmaw1lkywjk5lJBxjO1Px2rpceGxIZGKkfWglazc+HBbQKBztl2I7k1daBpSywxyXh8O3UFiemQPXyoavOebWUQjZSAB6f96napf3EtnHp8b4hidslT/iZ8/T0oHNf4sIc2Wiho4MjmlA+L/y+Q9ar7A++dz0796h3lsYUSQE87HqBnNWOlxM4GcM2N+2aBVwPhxnG1PWq8qyHoOte3cPupyg5AwcU9BCTFjA6dDQdLFHJDy7bnfBwao7qwSSdjvtt1q8ClUYIvw+dRoLJWQs7AMxyaCw1WNDInujrQ7e9mxgnaurqCdwrEkupPbyKGikyjL5g0U6JAioyYyFTAz8zXV1AL6pBHBqbCMY6H707MxF3C4xzMgLHz7V1dQRrcB9QmZhluUHP1NSmjVJth5V1dQI1KJHTcdPKvdFA8UDsRXV1BYSIA53JxjFPRDDL6iurqBE6gRsB/HUmCyheJWYHJHY11dQf/9k="/>
          <p:cNvSpPr>
            <a:spLocks noChangeAspect="1" noChangeArrowheads="1"/>
          </p:cNvSpPr>
          <p:nvPr/>
        </p:nvSpPr>
        <p:spPr bwMode="auto">
          <a:xfrm>
            <a:off x="71438" y="-706438"/>
            <a:ext cx="866775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79388" y="2708275"/>
            <a:ext cx="2016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ÁNGEL GANIVET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(1865-1898)</a:t>
            </a:r>
          </a:p>
        </p:txBody>
      </p:sp>
      <p:sp>
        <p:nvSpPr>
          <p:cNvPr id="38922" name="AutoShape 25" descr="data:image/jpeg;base64,/9j/4AAQSkZJRgABAQAAAQABAAD/2wCEAAkGBhQSERQUExMVFRUVFxUXFBgYFhcVGBcVFxcVFRkVFRcZHCYgFxokGRQUHy8gIycpLCwsGB4xNjAqNSYrLCkBCQoKDgwOFw8PFSkcFxguKSkpKSkpKSkpKSkpKSkpKSkpKSkpKSwpKSkpKSkpLikpLCksKSkpKSkpLCkpKSkpKf/AABEIAKAAfAMBIgACEQEDEQH/xAAcAAABBQEBAQAAAAAAAAAAAAADAgQFBgcBAAj/xAA9EAABAwIEBAMECQMCBwAAAAABAgMRACEEBRIxBkFRYRNxgQciMpEUI1JyobHB0fBC4fFighYzNENTkqL/xAAYAQADAQEAAAAAAAAAAAAAAAAAAQIDBP/EAB8RAQEBAAMAAgMBAAAAAAAAAAABEQIhMRJBA1FhE//aAAwDAQACEQMRAD8A2Eih0Q0ImpW8a5NemvE0HCVVyoHirjRjAp+sOpw3S2n4j3P2R3NZVnftUxTxhJDKeiN/VZufSKVqpxtbZiMe23/zHEI+8pKfzNMlcW4Qb4lr/wBp/Kvnd7HKWqVEqJ3KjqPzNGbxBBifSp+TT/OPo/CZi26JbcQsf6VA/lToGsFwmtMKAKTYhQkH0Iq88PcYPJADqg6nnNljyPP1+dOciv488aCTXQaa4THIdTqSbfl50cuCqZUZJrs0JLlLC6CLr00nVXdVAeUaA4aWtVAK7xQIWHKheL+JU4LDLdMFXwtjqs7eg3PlUoax32yZzqxKGtXusoBI6uLuZ6QnT86Vq5Nqh5lmS3nVOOLK1qMqUdyf0Ham4c2G87D9qCbSSRFWngPKg454yrhHwfe5H86itUnw57OlvAKxCy0CAQlIBXHcmybVomUcC4NmClkKV9pZKz6TYVzALqwYQzTxPK04ZYSBAAHpSHsraX8TaD6CjppYqkahMdljjCC5hAFKTcsqJh1IuUJVuhcbHranOV5yjENIebJKViRNiDzSoclA2IqUmqNls4XM8Th9mn9OIZH2VrB8RI6CQTSHq5pdpYdpoFUVO1MsHLtK8agK2rwVTB0s03UkzTtTVIW1QRtFfOPHjijmOL1G/iqjyFh+EV9LLYPKsE9qOS6c0eKU/GG1+pQAT8xtSq+PdUJpsrUEpkkmtP4da8FtKbbeVVbhvKh4hk3G4ImOl5sT+lWJ3ArcsJCefK3Ws7WsmLArihhs3cE2mL/zarBk3GOGWBDqfImD61mIwWFadRqbW4VKA3hINr3IG45mrNmHC7CU+6jQ5AOkSCAbhUbEG1waBZGmsvhQBBkGiOvpQJUoJHUkAfM1SPZ9jln6pU+6OdSfHCkJRLpVonYczV70yvHvEuxxNhVueGh9tS4kJCpP+e1Uz2q4w4d7AvJHvF5KCeelKkqI9QpQ9abcM5Xl7xDvhOp0lIDhWtIC55kQAZsJp/7TcCXHcrbuQcXHUwAgn8AaPTsy9LkU3Pmf2ozKbVyLnzroppecryaXS0tCgh2X9SZFKJpkyvTpBMTtPYU8Uq1OJsN80x4ZZcdIkNpKomJjYT51iHEby8a4p9cJXASNIgQJ0g9SATetpzrL/HwzzMgFxJSCdgdwT2kCsPxC1Nq8NaSFpOlQ6EGCI/Wo5NvxyBcPYcALMXJGqe1hHTnU2vCqKf2phhsMApRGxqVwrkKkyahqVl2UNr0+IdjI/vUrnWa2hPvKIIKiLgbWPKiMpSU2F6gs8xUEMoutZF+g3k/KmR1wRjFIxYTJIVP71feJstL7KkpGo2MdRzArLuHnfDxKQViQq8G8T09a2MOCEmd+/aq4s+fVlQOS8PtN4dbaGwgOj60RczuDMxubUPiJiMTlgjUA84Lm4hkwRcFR93vztVmgVGZnhtbzCjs14ih99QCB5GCb08Runc1wmug0LrTAiDalA03CqMnagYU58HlH50cMy3Enkd6Hh2gBG8waI+AAZ/l6CG2rHvallpbxhej3H0pIIH/cQNKkk9YCT5VrYO29Nczy1p9BbfbS4gkSFDnyIO6SOoos0+NysPy7FWvEk2vUyyvnTn2m5Uzg3ML4LYQlSXEwJPvJUk6iTcmFGonBZhIvf8DWdmN5di14Z2E77iq5j8tU84VixER1pyrGhTWqbioB3iJxskhuekqsf5NI/Ejk/CKy8FBQSZ+K+9ab/wALNL8FbxU4plQU2SpQAV10gx0+VZvw5xk+So/RvFEX0EJKfnvcVfMpz7ErA14JxKeXvtlUz9kkWjnNXGfLatOqm2LXEVzBYrWDKVoIJEKEG3S5tQ8W8NQHSqZfZYcrwNNmnZI9aOlXvGkZBNESLcqGs37UpsCN6DOkKISg6SbDbl2NefQlcamyfnP4GjF8afWvPY1KSOflTSRhHgtMwoXIggg2MURRFRzbqiqxWkAkke6Qqep3+VRfGvHLOXtnVC31CW2Zg32W5zSjvueVAUf22ZqhbuHw6TLjIU45/pDgSEp84TPkRVGwWNg8+/6R1pu3iV41eKdcOp5ZDiuU3IISOQAIjsBTdzYHbp+n5VFbcfFhTjokclflQHmpIgyOVqiUOEnfzvy/kVIZVjSmAqD26d/wqV6vPCQWLFAVJ5C9aNhHoERHpFUTgPMRqVqIB5ftFaB4gKauMufoiXOtRy1TJ5k0R5wnlFN9KoP4U6mQXDNx6GnAF/OmYUoJ2vNHQvY9R53ogoy0gUhG1ecWYpvqPSgJLLz4momICo+VRvEnHODwPuvOyvk22NbnqB8H+4isi4p9rOJxAKGJwrO0IP1ivvuch2THrVH1EEwZJ3vO95PWmPj+184h9r2IUpYwifo6FRqUo+I90sT7qP8AaPWs/wAViFuKKlqUtSj7ylKJUT3JpJXJPWuo2vB7UlYNkuO+j4hKzJTsvrpO9X3NeDPFIWwQJAt/SrmClX9Jg7bVnTt9h/itO9mWfBbXgOElbc6Z/wDHaL8yCdulKjj0p+Ky9bJ0upU2Tb3hE8pnY+lSWX8PlekwoHlbetnRgUOJ0qSlSVbpUApPyNqXh+GmkCG06ADYCSkeQO1LD+UjPcm4aUFgyr8t957VpeVYDSlIP871xzC6BsD05UfAviwKhq3PIADp2HWnJieV1T8t9oLCvq31eE4lSkKUbtkpUpPxcrJG9WRp1KgCkhQNwQZB8iN6+eHsxSpx8JMoU66pHOUlaiPwNLyvPH8IZw7i0Cbp3Sr7yDY0Hm9voRKTe3zNK8e4EbVmfD/tiQSEYtspJt4jYlO+6kkyn0rQsvzRp5IW04lxPVJB+fT1oJIG4oQPlRAsRaupNMnyyXdRg9KCXz5UYtkX/hoTjYI+KDznb0qhddYXeaIXP526U1bRMR60Ut9O9Ipeii7Hr0qQyLNDh3m3U3KCFETEjmJ5EjzFRIG4ozD4SaKcr6N4azNnFJC8O/qkT4arLSeYI5x1E1PNqWLGvn7g7iZGFxAS7KsM4QVROppewdb6KTN+o7xW+YfWkBOoLEApVM6k7gg8wRzpHVF9rvFjmFRhUt/1rdWvulGhIE8rqUfSpngrFfSmU6kpLTjZ1Aq1EBY06CQBuNQMgEVXPa5mLbmGcRo1FK0JbXzbdBGpsp/p1JJPfeqnwbxCrBPNNrIKcQjTKSUrR4hKUq5AqBvflSHaq5nlasJi3cOr4m3FIvzAJhXqmD611bytMj/HU0PiLN338SV4hZW6kBClEAH6v3IsBtG9FZVqAt/enS4fpGoUSe9SeXYx1pYUytTauRSYnsevrTRTd52vFLw5hdqKcmNv9n3GoxyC2uE4hsStI2WPtp/Ud6tylEGK+e+Gc1OGzFladtaNW4lKjpUPka+kFM0CvkZLpryFXvSNrV4A1bHTsREgiTyoK1Ec/ShTXSk7mjDvLS0EmjiDbb+cqa6jXi4aME5YkEMa0FPMXG3yrTfZBxsbZe+rmfoqjyVuWT2NynvI5ispwzsUpxzQ4lxJKbhQIsUkXseRBpfxVvWxq3tswulLTumCqW1HrHvJnrF4NUHhbKXMbiGUJmEEFxcTobSZnueQHMxVk4545GYZfhEkjxw4fpAi5UEABYEfCrfsZFWDKdOVYNx4I1BC0ptcqcVZJWeUdInYWmp8V7WXcWZb9Hxj7UzocUAZmxMiT1gie803wTs+n6U54s/6t46lLlajqUClSpMyUkApN9oFR+EN/Sq9iJc5JF9MgE15opEQL15YJ5G0VxB5Hb86hu5iBK2zt/Y19HcE5z4+CZWoyoDSoxuUnTPyAr58baCtBHWp3BZytCNKVqSBNgTE0tHx1QjvRdQAt60I0ZkWvB6Vq54GpVeUuaUsWtt+vakCxFBduGk0RSrER/OlDplRGzFOUwpJTF+VM6I08UmaViuN+qUy8QRvYg97dOlfRPs2wy/oiNRAR8X2pHK557kmvn9/CTCgQAq9+u5FaLwNx6MJl+JZW4nUhC1YeZPvKBRoAi8LIX5aqm9rks6ULi3MhiMbiHhs464pP3Ss6f8A5ioxhUGiYuJEE2AG0UJpUG1V9M/tONuSIH40Vpveb9fKhsIkb07aa/xWTqkceZ+rOmLR6U+wRShCU7wN6C21Y25GO9AwrjpTIEjl5Ujf/9k="/>
          <p:cNvSpPr>
            <a:spLocks noChangeAspect="1" noChangeArrowheads="1"/>
          </p:cNvSpPr>
          <p:nvPr/>
        </p:nvSpPr>
        <p:spPr bwMode="auto">
          <a:xfrm>
            <a:off x="71438" y="-744538"/>
            <a:ext cx="11811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23" name="AutoShape 27" descr="data:image/jpeg;base64,/9j/4AAQSkZJRgABAQAAAQABAAD/2wCEAAkGBhQSERQUExMVFRUVFxUXFBgYFhcVGBcVFxcVFRkVFRcZHCYgFxokGRQUHy8gIycpLCwsGB4xNjAqNSYrLCkBCQoKDgwOFw8PFSkcFxguKSkpKSkpKSkpKSkpKSkpKSkpKSkpKSwpKSkpKSkpLikpLCksKSkpKSkpLCkpKSkpKf/AABEIAKAAfAMBIgACEQEDEQH/xAAcAAABBQEBAQAAAAAAAAAAAAADAgQFBgcBAAj/xAA9EAABAwIEBAMECQMCBwAAAAABAgMRACEEBRIxBkFRYRNxgQciMpEUI1JyobHB0fBC4fFighYzNENTkqL/xAAYAQADAQEAAAAAAAAAAAAAAAAAAQIDBP/EAB8RAQEBAAMAAgMBAAAAAAAAAAABEQIhMRJBA1FhE//aAAwDAQACEQMRAD8A2Eih0Q0ImpW8a5NemvE0HCVVyoHirjRjAp+sOpw3S2n4j3P2R3NZVnftUxTxhJDKeiN/VZufSKVqpxtbZiMe23/zHEI+8pKfzNMlcW4Qb4lr/wBp/Kvnd7HKWqVEqJ3KjqPzNGbxBBifSp+TT/OPo/CZi26JbcQsf6VA/lToGsFwmtMKAKTYhQkH0Iq88PcYPJADqg6nnNljyPP1+dOciv488aCTXQaa4THIdTqSbfl50cuCqZUZJrs0JLlLC6CLr00nVXdVAeUaA4aWtVAK7xQIWHKheL+JU4LDLdMFXwtjqs7eg3PlUoax32yZzqxKGtXusoBI6uLuZ6QnT86Vq5Nqh5lmS3nVOOLK1qMqUdyf0Ham4c2G87D9qCbSSRFWngPKg454yrhHwfe5H86itUnw57OlvAKxCy0CAQlIBXHcmybVomUcC4NmClkKV9pZKz6TYVzALqwYQzTxPK04ZYSBAAHpSHsraX8TaD6CjppYqkahMdljjCC5hAFKTcsqJh1IuUJVuhcbHranOV5yjENIebJKViRNiDzSoclA2IqUmqNls4XM8Th9mn9OIZH2VrB8RI6CQTSHq5pdpYdpoFUVO1MsHLtK8agK2rwVTB0s03UkzTtTVIW1QRtFfOPHjijmOL1G/iqjyFh+EV9LLYPKsE9qOS6c0eKU/GG1+pQAT8xtSq+PdUJpsrUEpkkmtP4da8FtKbbeVVbhvKh4hk3G4ImOl5sT+lWJ3ArcsJCefK3Ws7WsmLArihhs3cE2mL/zarBk3GOGWBDqfImD61mIwWFadRqbW4VKA3hINr3IG45mrNmHC7CU+6jQ5AOkSCAbhUbEG1waBZGmsvhQBBkGiOvpQJUoJHUkAfM1SPZ9jln6pU+6OdSfHCkJRLpVonYczV70yvHvEuxxNhVueGh9tS4kJCpP+e1Uz2q4w4d7AvJHvF5KCeelKkqI9QpQ9abcM5Xl7xDvhOp0lIDhWtIC55kQAZsJp/7TcCXHcrbuQcXHUwAgn8AaPTsy9LkU3Pmf2ozKbVyLnzroppecryaXS0tCgh2X9SZFKJpkyvTpBMTtPYU8Uq1OJsN80x4ZZcdIkNpKomJjYT51iHEby8a4p9cJXASNIgQJ0g9SATetpzrL/HwzzMgFxJSCdgdwT2kCsPxC1Nq8NaSFpOlQ6EGCI/Wo5NvxyBcPYcALMXJGqe1hHTnU2vCqKf2phhsMApRGxqVwrkKkyahqVl2UNr0+IdjI/vUrnWa2hPvKIIKiLgbWPKiMpSU2F6gs8xUEMoutZF+g3k/KmR1wRjFIxYTJIVP71feJstL7KkpGo2MdRzArLuHnfDxKQViQq8G8T09a2MOCEmd+/aq4s+fVlQOS8PtN4dbaGwgOj60RczuDMxubUPiJiMTlgjUA84Lm4hkwRcFR93vztVmgVGZnhtbzCjs14ih99QCB5GCb08Runc1wmug0LrTAiDalA03CqMnagYU58HlH50cMy3Enkd6Hh2gBG8waI+AAZ/l6CG2rHvallpbxhej3H0pIIH/cQNKkk9YCT5VrYO29Nczy1p9BbfbS4gkSFDnyIO6SOoos0+NysPy7FWvEk2vUyyvnTn2m5Uzg3ML4LYQlSXEwJPvJUk6iTcmFGonBZhIvf8DWdmN5di14Z2E77iq5j8tU84VixER1pyrGhTWqbioB3iJxskhuekqsf5NI/Ejk/CKy8FBQSZ+K+9ab/wALNL8FbxU4plQU2SpQAV10gx0+VZvw5xk+So/RvFEX0EJKfnvcVfMpz7ErA14JxKeXvtlUz9kkWjnNXGfLatOqm2LXEVzBYrWDKVoIJEKEG3S5tQ8W8NQHSqZfZYcrwNNmnZI9aOlXvGkZBNESLcqGs37UpsCN6DOkKISg6SbDbl2NefQlcamyfnP4GjF8afWvPY1KSOflTSRhHgtMwoXIggg2MURRFRzbqiqxWkAkke6Qqep3+VRfGvHLOXtnVC31CW2Zg32W5zSjvueVAUf22ZqhbuHw6TLjIU45/pDgSEp84TPkRVGwWNg8+/6R1pu3iV41eKdcOp5ZDiuU3IISOQAIjsBTdzYHbp+n5VFbcfFhTjokclflQHmpIgyOVqiUOEnfzvy/kVIZVjSmAqD26d/wqV6vPCQWLFAVJ5C9aNhHoERHpFUTgPMRqVqIB5ftFaB4gKauMufoiXOtRy1TJ5k0R5wnlFN9KoP4U6mQXDNx6GnAF/OmYUoJ2vNHQvY9R53ogoy0gUhG1ecWYpvqPSgJLLz4momICo+VRvEnHODwPuvOyvk22NbnqB8H+4isi4p9rOJxAKGJwrO0IP1ivvuch2THrVH1EEwZJ3vO95PWmPj+184h9r2IUpYwifo6FRqUo+I90sT7qP8AaPWs/wAViFuKKlqUtSj7ylKJUT3JpJXJPWuo2vB7UlYNkuO+j4hKzJTsvrpO9X3NeDPFIWwQJAt/SrmClX9Jg7bVnTt9h/itO9mWfBbXgOElbc6Z/wDHaL8yCdulKjj0p+Ky9bJ0upU2Tb3hE8pnY+lSWX8PlekwoHlbetnRgUOJ0qSlSVbpUApPyNqXh+GmkCG06ADYCSkeQO1LD+UjPcm4aUFgyr8t957VpeVYDSlIP871xzC6BsD05UfAviwKhq3PIADp2HWnJieV1T8t9oLCvq31eE4lSkKUbtkpUpPxcrJG9WRp1KgCkhQNwQZB8iN6+eHsxSpx8JMoU66pHOUlaiPwNLyvPH8IZw7i0Cbp3Sr7yDY0Hm9voRKTe3zNK8e4EbVmfD/tiQSEYtspJt4jYlO+6kkyn0rQsvzRp5IW04lxPVJB+fT1oJIG4oQPlRAsRaupNMnyyXdRg9KCXz5UYtkX/hoTjYI+KDznb0qhddYXeaIXP526U1bRMR60Ut9O9Ipeii7Hr0qQyLNDh3m3U3KCFETEjmJ5EjzFRIG4ozD4SaKcr6N4azNnFJC8O/qkT4arLSeYI5x1E1PNqWLGvn7g7iZGFxAS7KsM4QVROppewdb6KTN+o7xW+YfWkBOoLEApVM6k7gg8wRzpHVF9rvFjmFRhUt/1rdWvulGhIE8rqUfSpngrFfSmU6kpLTjZ1Aq1EBY06CQBuNQMgEVXPa5mLbmGcRo1FK0JbXzbdBGpsp/p1JJPfeqnwbxCrBPNNrIKcQjTKSUrR4hKUq5AqBvflSHaq5nlasJi3cOr4m3FIvzAJhXqmD611bytMj/HU0PiLN338SV4hZW6kBClEAH6v3IsBtG9FZVqAt/enS4fpGoUSe9SeXYx1pYUytTauRSYnsevrTRTd52vFLw5hdqKcmNv9n3GoxyC2uE4hsStI2WPtp/Ud6tylEGK+e+Gc1OGzFladtaNW4lKjpUPka+kFM0CvkZLpryFXvSNrV4A1bHTsREgiTyoK1Ec/ShTXSk7mjDvLS0EmjiDbb+cqa6jXi4aME5YkEMa0FPMXG3yrTfZBxsbZe+rmfoqjyVuWT2NynvI5ispwzsUpxzQ4lxJKbhQIsUkXseRBpfxVvWxq3tswulLTumCqW1HrHvJnrF4NUHhbKXMbiGUJmEEFxcTobSZnueQHMxVk4545GYZfhEkjxw4fpAi5UEABYEfCrfsZFWDKdOVYNx4I1BC0ptcqcVZJWeUdInYWmp8V7WXcWZb9Hxj7UzocUAZmxMiT1gie803wTs+n6U54s/6t46lLlajqUClSpMyUkApN9oFR+EN/Sq9iJc5JF9MgE15opEQL15YJ5G0VxB5Hb86hu5iBK2zt/Y19HcE5z4+CZWoyoDSoxuUnTPyAr58baCtBHWp3BZytCNKVqSBNgTE0tHx1QjvRdQAt60I0ZkWvB6Vq54GpVeUuaUsWtt+vakCxFBduGk0RSrER/OlDplRGzFOUwpJTF+VM6I08UmaViuN+qUy8QRvYg97dOlfRPs2wy/oiNRAR8X2pHK557kmvn9/CTCgQAq9+u5FaLwNx6MJl+JZW4nUhC1YeZPvKBRoAi8LIX5aqm9rks6ULi3MhiMbiHhs464pP3Ss6f8A5ioxhUGiYuJEE2AG0UJpUG1V9M/tONuSIH40Vpveb9fKhsIkb07aa/xWTqkceZ+rOmLR6U+wRShCU7wN6C21Y25GO9AwrjpTIEjl5Ujf/9k="/>
          <p:cNvSpPr>
            <a:spLocks noChangeAspect="1" noChangeArrowheads="1"/>
          </p:cNvSpPr>
          <p:nvPr/>
        </p:nvSpPr>
        <p:spPr bwMode="auto">
          <a:xfrm>
            <a:off x="71438" y="-744538"/>
            <a:ext cx="11811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24" name="AutoShape 29" descr="data:image/jpeg;base64,/9j/4AAQSkZJRgABAQAAAQABAAD/2wBDAAkGBwgHBgkIBwgKCgkLDRYPDQwMDRsUFRAWIB0iIiAdHx8kKDQsJCYxJx8fLT0tMTU3Ojo6Iys/RD84QzQ5Ojf/2wBDAQoKCg0MDRoPDxo3JR8lNzc3Nzc3Nzc3Nzc3Nzc3Nzc3Nzc3Nzc3Nzc3Nzc3Nzc3Nzc3Nzc3Nzc3Nzc3Nzc3Nzf/wAARCACnAHQDASIAAhEBAxEB/8QAHAAAAAcBAQAAAAAAAAAAAAAAAAIDBAUGBwEI/8QAORAAAgEDAwIEAwYFAwUBAAAAAQIDAAQRBRIhMUEGEyJRB2FxFDJCgZHwIzOhscEV0fE0UoKi4bL/xAAUAQEAAAAAAAAAAAAAAAAAAAAA/8QAFBEBAAAAAAAAAAAAAAAAAAAAAP/aAAwDAQACEQMRAD8A29gKT4FHak2PNBw9eKB680Oa5I6opaQhVAySewoOHOaI8iRIXkdVUdSTgVnfir4kx2srWmjKsrrw07fdH0Hes91HxBqWpys17dSSEn7pY4H5UG6y+JNHhYrJqFuGHUB8miweJtHnbZFfxEnsTj+9YDFO+CdwAxxg4qa0e2u7tSYIZJFHcKTQbzFIkiBo2VlPQqcg0fNZVpLavpcwKi4gGeV2ttP1FXvR9dS9AiuNqzDjKng0E2p5owNJbwBmu7xmgWzXc0mHBFDeKBTNCi7hQoA5pF26GjOcDOaQLDcQaA++s5+LHiRraJdItZGVn9U5U4OOy/nWgOwRd5PAGa87eKtS/wBR1q9uS2Vllbk9lB4A/ICgjN2WyQR7CpXQNGudbufLjwkKn1yt2+nzqET1ypBECzu2K1nwzZx2FhDFGMHGWbHJNBJ6D4O0W12SPa/aZgOXn9X9Kt9rBFEoWOJEUdAq4FRenyEhck/SpqIekUCgAPUflTa4021uFO6MKxHDoMMvzBFORRxQV3TdSuItSn0fUXD3MIEkMgGPOiPAP1BBBqaSQ8VW/HELW1xpesw5ElpMUkP/AHRsOQfzANTcMqyxRyIQyOoZWHsaB6r8E5710ucUhGeDjrSjcKc+1AqJDQpJTxQoF2+fWkinOR1p4yAnNEKLkUEdfRs1lOi/fMbAY+h/3rzHcKVd1IOUcg59816sdF+8SAADzXnTWbK3j1i/i3HH2mQj2I3H/FA18Mac8t0LqYelfu/81c312HTYzu3Oy9FUZrum2NtHpkYST8AwBxmkTDb2+fLw8zHHqXIWgcWPjG63+bHpsrQ55IU8cVbtC8XW+oyiB0eGQ9nGKrnhU3sz3i3bJtTmJduA3sAaT1ZFt9RhmLLFKeSvy+ZoNOMixxGRj6QM5qraj48trSUxw2FzPg4LKOMVYYcT6OhVgxKVR9LudZm8RLbJAqW+45k8r0jHYmglvGuopffD3U761JUrbM6hlwVIHcU78FmV/CulGf8AmG2TP6U38Yb9R8Da3D5eyfynhIA+83HI985qY0iBbXS7O34HlwquPbigexqFzk0Z8nNFLqO46UZXDHqKDijjvQpZWTFCg7aylolV2y30pbtzTNi0Wx1xtx6s0u0v8NG2n1MB9KCvfEK5lt9AXySVEs6o5Bxxg8f0rLb+3Sa22qN0gGQQOtbXq+mw6rp0tncAFZFOCfwnsaw8SvBeSrISDGzIcHuDj/FBKadMPs0SPkLt/wDtSUdos7LIiknPINQ0TgkHbhV6DP3h+zU3p7uDndjPagk/Plt4PLWNFfBGcVVtUkC3DRvJulBG4nt3qy6pL5FlJIuC+zI+VUaa78u3/wCn33JclmY+/wDzQbB4Vl83QoOQxUYJ96c22mJazySQElJTnafw/Sqz4J1jGlMiQNJIgJESdSfbPSrZpVxPdWMU91am1lcZaFmDFfzoC6nIlnps0xi8zYMhB+I54rqgEZx1pS9jWaHa/QMp+uDmiA4xigIyckGgoAAox5Y0mTzQKqBjrQoK3HahQKIrSwYwV5HB9qXLkIPTnBHeiwE7YySMFRRLhZmdQhjKfiyTn+1AuzHJ421nXivwNd32qte6W0ZincvJG7bdjHqR9a0QKSQQOPrXChVgeg7igxB4pLW/msrgorwN5ZKj24/2qbsnAcMpBB6Z7/vmoDxpN9n8c6qEbI3q3B6HaOP1FEgu22ArhXRuQP386CxaleLsCSqAB79PzpPztJdlEssKnIG04qE1OYXh3OAylfUMdDUZYafbz3aiU+WGOCQuc0Gz6JLZ2tusUckIXGQVI5qZR88e/IqmaJ4Y0ZtsjwJIMcAsxx+RNWe1061tnRrbem0EbfMYg/kTigd3P8o01DEcA85HFGvmJZUUkHkmmaFnkPPBxQPicNgdTzRHX1UOkmcngYoFWLEk/SgMhO3oP0oVyJm2AUKB60MJSPKg7eBmhLbwbGVgBkH8RFJW588MEdgFbGcd6LqLWtvE097crCqjl5ZAoFB2zmGEgVG2qg9e4EfTrmovxb4jtPDWlPdXMv8AGbK28X4pH7YHt3z8qpusfE7TtOEsGlQLe3KucS42xD5ju1ZZrutajrl3JcajOZpWzjIACr7KOw/ZzQOZJLmfy7y8ffLchpZH65Yn/mjwXLQkr2wQM/5/pTrwtGmr2LWEjAXFuS8Z+R/5pveWF1aSkXMTJzjd1DfT9KBW3vtrLkNtLYOBkn95qwaP9nEkWCW3sOo6fvFVpInkYRxjGBwen76ipfT7O+TawXlWyDmg2TTbKCOBPLBBwDmnLusY9R5HaoDwzNfyRKLkjAUA96lLi9tYL5bO5lRJ3jEiFzjcM4x+tB15t8xLZyRxRYpFO44+6McClNnPO0e1FJUHbheRjgGgWWQNtYEEHpR5JFwaRTy1iC5A5pUgFO1Al5uOmKFcATu2D9KFBR/EHxPt7NGtfDUazMTlrqb7ufcDv/as31TWtR1eczarcyXEh+7u4A+g6ColpfM3c4wM0m1x1IPbkmgUdt2WHPyNH2qF5JHGOB1pCE7VJbnPTFH3rz94Z7D3oHWk3zaXq0F3AMlOG+atjI/t+lbbZW1jqlohxHLHIN2CAwrBdxICcBq0f4aayu86bPeCGUjNusmAjc5Iz2PyoLcvgTThdC4tt0Zz6oidyH9eR+tS1v4fitxgwgqvQipKFp4lUyKDkZJXkUvJdCKFpGHCqWP0HWgb2ISOTyY12gfebt9PrWb/ABduhD4k0xGb0m1Yke3q6068JeNJPENxLlHYLz5Sj8J6c1WPjTazW3iu0vnZjFd2iohP4WQnK/8Atn9aBDTfGGsaRIFjuhcW4P8AJm9X6HqOlXjRPiNpN6US+f7BKTgGUjYf/Ksljl3KF25PBPFMJZfNl4Xbzjb+/rQemEeOXEiMkit0YHI/pTleE7c1550bxDq2lbRp922O8UmWQ/l2/Kte8F+KYfENsVI8q8j/AJsOf6j5UFnRVK96FEMhQ4NCg8ylGQ5YYPsw6jtSM8XoJV1Ixk5OMUik8hjAG4r15PSuxMGfDjK4yOaA8YJOAcrjgijMHH4vzo/3V9BU55wO1NpZJVwF2tnr8qBUAZDZPTmnlq6lMRsEkU7kY+4/+ZplFkgb16dR0pZANwdeMHpQbh8OtfOsaVuikxcQcXVqTke25e4Hyq0andRx2MjTJneu1VHJcHqB+Wa876Zqd74c1qHVtPYkA5aPOFYY9QI+dbml7Z+J/C/2y0G+3uIiwHeJx1HyINBjkE50nxDqV1pAK2MEmQN5VgvGB8yOmMU/+JfiqXXbKzhWOI2MkaXEMrL/ABEcblZc/Uf1qpXV7MNQu7VgzeaSpGfvOD/k1J+K9Au9I8N6VNeY3yB1aPP8s5yAD346/OgY2Um+LnkgcMD+/lRbiP8AjEoOnJphpk44jGTz2Pc1LSYkibcBwffGR+xQIoTHKgDcHtUx4e1NtF8T2dzDn1Mok56qTgioqIRJzzuzgULsFpbZlJB3Y3Gg9NmMHlSADzQqJ8Har/qPh61mlbMgXYx+YoUHmQkoGXJP09q55bg5Bx7UDgOQjDHTpS5ZQoCAgfiHY+1Aghfau0898dDXdrKSTy2M0bdyNwKkDPFcd1c7iCfpQcMjqcHkjj3oqzlnG7B55JFck4IPbPc9eK5GNw4wpHXPtQSO5ZYWhIwTyrDpVr+GPi0aBcz2V47GxuMnDHPlyY4I+XvVNjcjHGSMnHt2/wA127DCQSxAqjnt70F28C6RFqWtyam6o832kiMPnjjOQPlk0l8TdRbWLdWEc0MdvJJAsciEAlceoHvk/wCKd/CLzJ9WPlOFkQFiG6jPXj86cfHa+AvrDT0Ysba2aaQ44JdsD/8ADfrQZdZZWVd3Zhn6VPLuaNQFPvkfv5VX7Z/4mT17c9asVpI2xQFwTyM/v5UBEzuCPkA9acRIksaFOzilIUAfs2Rwe2KXeMG0cR7VYDPHFBJ2Oq3FvbiOCWVFBPEZOM0Kb2YENskaruwOuKFBSJFk52L6ick9zTiJlWI4KtgDPHajTxhXbA55FEUbA23owAwBQEcKSvPBPC+1cjOGkCY2kYOfb94o7q3ljHIPPFFCFVYlsAjnHtQJO4JBJxtAAFcUN93BBbkZ6ke9FaJjlmBA67s9e1GhZtrKMc0HBIyk5z7YqRsmF2jQPwPwk+9MXCAgEE/SjwOFYEbsjj2oJ/wvqK6DrdvfpK+Y29a7eCOhB+WM0bx1rtvr2tXt8C7xybYk7elRxx9SaiLnLr5inCsfw9jUayN5aruA7n580AgAEhChgc8BjVg08GSNdxO72zmoGNVLDgFs856VN6Xnv6l6cGglIoffOQeCKcRRHLAqMEcAiuoFwCuDnvmnMZDSAsMADkigjrOK7lhDxuCpJ/KhTe4mutKuJbMso8tz1OOvNCgjbuH1ZzgY3U0bcCSvTPFChQdRt2OetcKAuSOVAyeO1ChQNXVQxIDBTyOcnFcjAZigyCtChQH3MWU8enI5FJtuEhHcGhQoHNqzyxyRhjjaTik0IMKo3AHcdevFChQHjh/hgsfSf74qU03gEDtzQoUFhtovMhZuAoHQfv5U6jAEgTbkk47DHFChQVjxFM0+tXUkrlnL4JI9gBQoUKD/2Q=="/>
          <p:cNvSpPr>
            <a:spLocks noChangeAspect="1" noChangeArrowheads="1"/>
          </p:cNvSpPr>
          <p:nvPr/>
        </p:nvSpPr>
        <p:spPr bwMode="auto">
          <a:xfrm>
            <a:off x="71438" y="-750888"/>
            <a:ext cx="107632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4427538" y="836613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AutoShape 37" descr="data:image/jpeg;base64,/9j/4AAQSkZJRgABAQAAAQABAAD/2wBDAAkGBwgHBgkIBwgKCgkLDRYPDQwMDRsUFRAWIB0iIiAdHx8kKDQsJCYxJx8fLT0tMTU3Ojo6Iys/RD84QzQ5Ojf/2wBDAQoKCg0MDRoPDxo3JR8lNzc3Nzc3Nzc3Nzc3Nzc3Nzc3Nzc3Nzc3Nzc3Nzc3Nzc3Nzc3Nzc3Nzc3Nzc3Nzc3Nzf/wAARCAD5AMsDASIAAhEBAxEB/8QAGwAAAQUBAQAAAAAAAAAAAAAAAwECBAUGAAf/xABAEAABAwMDAgQFAQQIBAcAAAABAAIRAwQhEjFBBVEGImFxE4GRobEyFMHR8AcVIzNCUnLhNDVz8RYkNlOSorL/xAAUAQEAAAAAAAAAAAAAAAAAAAAA/8QAFBEBAAAAAAAAAAAAAAAAAAAAAP/aAAwDAQACEQMRAD8AhtpNDYbjmQmvbDonAR2txJkYXFhM+WMYMYCAAg5gmMg9kg20u45UjS6Qcevoh6MxyUDWtLiNJ8sJRIG0hFYIG4A9SkAJBMRA4Qcacxie+UJ7BkHupUFw8zSJ+iYWHAAn95QRTSxtv2KWBJ1CAjMpPc0x5SOXYH1Q3jTT+HWc9pP+R0t+SAbSDtB7pHlsQQSTskL7bSGmoTOA52SudWoUK2pskDgnBQIWTOxCcGyyThR7i7Y4+UaSTpkndVt3eXdKPhulsTAj2QWtQEOjf2QRHMT6qNadRdUIZVADiJDxyphIwdMiJBlA0tESBHKY/GYBnlEJIaAZkJHTyIhAFwMzumGMlGIkbSOUwtiCJ9UAXN2IjcpoMbbp9QE50psSTEFA+B90443AKGASZH4ThMARPdAkY9eyJOnBA+qTQYwPcpA09vsg0LR5A0jjviUQtgGTE5OZCVpcGxsVxDizzOyNo4QDLf1HhMjSC4nAHKkQNJBwmlvEoBsadMb+sItOkNByBB+aRgEyAfdPd5RuWx6IB1aooUydo3UOp1W2oS+vWaJ4In/sFT9W6v8AGuDTpudoaYABhVdG3vL6s2mxjq8nDdMn5Qgv7rr9M6qluxj296ewVceo3FZwIE03DJAAz2MLSdA/o8quLLi/PwWxhjTLvmtdb+FumUGAfs7XGZk8oPL7llV9Iua1zmVBO2x5n1VdUdXksOqAIBO4Xtbuh2Xw3BtFjfUBQ/8Aw1YOBL6QJcZmNig8Z+JcNYQ6QNwY2hNF3X1McZlhMYndevXnhWwczQ1gZJMgBUl54Qoto+RrcZBO5wg84/bCx4BbsSZ/grzp1+yvS0R5gMgo3UemMtajm1KXl3B7KpNZlEkNaAeYCC9FRhGkObPZP4BHPKy1W4cTqDiHeiJR6nWEAuk7ZQaN2CDOOfVNgluDB7BV9p1RlQgVC1j+55Vk0NdEGZzKALwTnaUPSd/wpNRsjT6oRbmADlBwBOBlLpkgAe6IIA7QliTIgk7hAxjMEjdKWOnBx80UNghLpIwfuUF7oGnBI+S5xIDhG43lEIgiIAQXeh4QI5w0jjELqLviAnSYXNYQzygb8JHH4VM1CCfSUBSWsbJx2lUfXOoODTRomMebui3Ny8UnPqSC4yQBwqa3pVOo3bKVBjnOquDQAd5OyCP0TpF51y/FvQZIJOp3DR3J7L2XofQrPo1s2nQbNSBrqkZd/t6LvDnQ6HQ7IUKTQaj4dVqf5nfwVk90mAY5ygcMHG/ZNxJ7RMpxgwfwuLhG0jZAwO8pn+KaJMTj8J1TY6SVGr1mUwPNBCBLlwNTB91X1w572mW6ewTLi7LXOc3zNHA3KBTuS8DXA5hBA630xtywmAHR24Xm/WbKra1tLxg8r1k12ulpxBO/CzPiiyo3FLysxtjgoPOi0honvumkAHyiPqUS5pG2qup1D6bIMkE5274QKSTJjHCsOm9UdTPw6uW91XPEt4EobAWn+cINk2syo1rqbpB3ykaYPcfhUPTa7fiBrnwM7YV62NBJxjBQFEEkg4CdB+aazkGCiNIMEY90CxOR9E7HO6bI2yBGEsuOQ7Hug0rqeppMjGMIZpgZmUcOkD19N0xzsQzJAA2QDY0ao5UXqQc1lIEkgnOVLZDnEgNgmIlddW/xmw6AN/mgzXXKJpay1zo0AxxC0v8ARt0oNpv6hWYNQJZSEf8AyP4H1VT1mzfc0KLAD8Rz2saBs6dgvRumWjOnWFC0bgUmhs9zyfrKCa6ARH3QXAgECTJkkojnbc85QS7Jn6SgftgEk+pQnOc3Yc5StMyYGdu6FXeC0hpyByUDKlTymHZ2GVS314A+GSGnf+e6Nd1xBYAJG4yVS3klkySe52QENy0CS8SPRNNwRuRHryoNZ4buZ+cIDrhseYebtKCe66+ISN3DuMIF7UNSkATMCJO4UOpcAEO2I7JjroVGiS0Qgz3iC3A01IAds4Dkqk05AxstV1wU69LU0yQMx9llj+oNP1Qc8DTIGY5TAQBuJ2KcQSOf3obx/lOOyDnOLcxzuFb9J6hIbRrNnhrhyPVUtQEQNoM74TrS4dSeDM6XAgHhBtaT2wS1EYd3NI3VF/XDBSDWM854jZW1jXFekHU2HbPogkw7EHnuuh/+ZEDTAxmEwjJwg0zMMhsz3SFpBEwYH8ynCABkmN4TX6j5h5htB/ggaHtD40kE9kcN1mJBOY91Gc1wfqYSZ4SVqrqNBzzLWgSYygl9NoCv1m1n9NJzqpB9Bj7kLXvOp0kQPRYfwNdOu+q3z3/+yNI7DVlbU5aG/coFM/IphcAQAE8hukHccIOkAmDGNkDnkBqh1HHSc757qTWcxoBe4AHbOypb3qdCi5w+IPLAweEAr6pAnBO8Kprn1BJG+EO869a5aMmYngqtr9do1JmBHZASuYBaXAmdhwoVStB8x808j8JDd07gf2Zx6qNWcJMmT6coH1ajWmJkEzJUepWcXHLQI+aDUdrxyMZUapJBnBjdAS7qmnTImQR3VNXEnf6KXWcSwh3GyiVDrMnIQNaDBGnV2THFwMgohIGAI+aY8QcZHdAJ3Yx8kyRqnGOIRHCBvG6ZII/egI0F72adzE8rbdLtjQtaYLQHRlY+yBFZmoSC4Lc0XksaACI7jKA3lJIGyT7+oC4u4g7hN1Tz9QUGjaBpmeN/RI6CSST2hK0tLJB1E/hJqjSSM/hB0QwPBmBtwkDP7PIBPOEuoGcY2hJ5mwMaRjA2QQ+n3NDod9c3AIeXsADG4jPKfW/pBoUX6TbGcyW5hSqdlbXFtV/aae7o1cnAWN61Z9LtnODXtY9vGvIQay38eW1z5W0y107O2Vr/AF02vQc6m2e2V5RSNAAuaZE5M7re+EqLLiwqunVpAI8yCD1zr1ag17XRE4g7mVh7zq93c1CS8gapDZV54sJNYhoIE4ELN0GMbUBqZHGECsfcvf56jzOYnZEdSdpBOc8qRTNWo0Ot2tayY1OO6HWLgYdWpa94D0DPOx/lcR6lSaN44eV0HuVCMiQc4wUrH4zj2QWs/EGPMYQ6o2gHZCoVMxqwjObI/wB0EW4bxCrnCTlw+Ss6+0SPbdVldwDyBKBNjvlNc7HEppdxukJ9UHPdiDtKZIE5gSke6I9ymAxMCUFr0On8a+ZBHlzlbRjYBECdoXntncPoVmVacAtI2G69DtTrpMcBh41SUHHMCfqmucQYEfIIxGCBEd+yY1mNgfVBedzEkbrnEyDJcN055EACcZ7JtQtDQG4O2EHT/ia3H3TtcEkzsTH7l3lAAyI7pwbHY4QBva+jpdwQSHRqZHeIWYtemXfUbO4q2lGhbWlIHVVfTLqjyO5W46ZQp16lVlVoLA04KH1G2q2DHiwe1lN48zcgExz3QeOl9R79QPm7jC9U/o4tqtHw9dXdyfLWcQwcQJE/WVm6Ph2td3gpMt6LdbhLmNzkxuV6F4h+D0fobLS3GlrWBjQBwEHm3iZza104MyFnalA6iJj7q8qD4tdznZ5zynutTUZ5BkCQgqLK3pvqAXkOotyGuwFHvbMCqXUAPhADIEbYVs+2GnS9pOMDsmNsqbv8JjvAMeiCkbRcQNOI37JTTeCBz6K8/Y/8uBlO/ZqYBls9iNygraNNwyRgbypL3CM7gRui1NImONoQKg0mTOO5QR6+R3xhQKrZ0xHpjBU+pOxGUK4oHQDMoK7JEbdoSQS4RvEd1YNpMpsLnQJ9sIH7UabnBgAHdBDcDzON5TBJ3ABJ5Cl3M1QCRJEwRGVFAMwBygPYs+LdMa8ugu4XoVoQyk1rZ8ogA7rI+F7c1b4PcGw0xB5W5bRa10hg+RQDLTqzI/eu+GTmY+aIR5oAMEpdDvX7ILV25OY7psEmQNsgrnvIYTz7IWp5wOeyAhcWtgcfhOY8F0TnYoZBdE8cBEpth3pvlBb9EoahVrHYeUTsRv8AwVjcU6ZEljTImdpQ+lNDbJoaN5Mb8qwc1oo5AnAmEAOl2rKVUPIAcMmAs345rfEOhuzQcStGa1O3oOqvcAZJJ7DZYHrt827rOcXjnAKDMvqBtXMge8q1tKzKjJgKE+2pVWjzfIKG137LXaA8hhPdBeVbdtaBE43A2QxZkAjIacTMItGu17QWie0JXXDQ2BHb2QAqtp0m6cTHGygVagDsnA2K68uDgnAB3OygVapO4M+pQK6oNXOpR3VJnEwkLtRMfdNkfLZAoGpwznmTwjOAjYAD02TWvLd47jlOxnSAUEK/Ba1jwBH8wgOt9NBtXWx+oZAOWlSa9Z7mVAfKAcSeVDa0geWPSEDQ1wLWtmMkgj1QiImWj+CnOlulxdmCdsrrC3de3tG3ptk1HBu388INb4P6b8Ox/aXt81QyA4cd1emn5iYAgYUhlAUaFOm0ENaAAdsBI4TkbchBHcwEjH0SQ3lyNp5nJTCDONMe6CTp+I3zD5HulpsYBkgZ+ya4k45AXSJg7/dA1ztNUEgR68qQx0xxjHKFDSIcMeuye06GgQIHqg0PSagFtGME4Uy7rilSJOCBPyVH0qoA5xkzhO8QXxp27WRLjuZQUHVuvF4qUNWl42YT+Fgrqu81CS475XpXQfD9r1Gg676hRL/iOBp9wBz9fwqPxv0K2t6rX21MMn9QG3/dBjhePaRDyeDCa6q50S4mNpRBa5AAgzlTaFowQXDUd0BLOs74TQcfJGqVPLMY9Ex9FrXam7HJHqo9V2DnY90Aq79ecjOyjEwJO42g/lGc6JiDntkIBJPcZ5KBMxPCQyAYwfVPGBJ35hc4ah7Z2QMcJjad8JwJIJ3KbJJyYACUh2klA2nauuHwHhv+pPZYPbVOogtbkub2UoPZUp8Ne0QPVMc9miKhADf/ALFBX3UBw0DcmFvfC/QLfp1Ft28/EuKjJncNB4CxvR7UX/WKFMtb8OSS07YPK9Sn4dMNptA0iI7IB1GyeM7IUeg+SI9xgAnPKGQA2Mx3QMcAIwEE0s4Lo9lIqNxvygElpgR9EBcu4APJlI8YA1QT2RckHYJIj5boGFwYNIluEtMuLRtjskIBIhcyZgxkwgl9PeBXLS7SS0xHJTbm3PUb2nTLobJDjOwQWHRWa4EAzEwpls829V9d+wB0yg0FNrKNFtNkBrGw0bAAbLFeIKde46kKT2PNN2ZJSXHii6r3T7LpNu+tXBghrZj3OwULqNLxI2k91ezqvrHDHtId+EFP1INt717Za3MYTG1WEHKrrnp/U6jnVrs6CTkuKh1KF239Dw9zTkNMoL2o8aSOwxAVfUdvEnMZyotC7rAgVwZRw5zzIjvndANzjEu5Qtep2Y9JR6gawDUMlRSJdOQgI2GuIn7p+qRIGENgOmYB9E8bRBA7oG1JI3zKWo7SwgR2PZJEGTnuucZYY2GyBg1ED1CV7HGk4gT3lK0EmNjsJ5U2m0MaZ5GMcoNN4N6QLO3F5caRWqtgNO4Ez91oajiBBH0CSi1rKFFsg6WgnsEjyS+G75QNDoycxslwQdjHKE4CTMjPtCdTIgB5gkZCBleecQSQUJxeDEotQgnHylPaAWg4+aBWwGQeQuf2zq5kJ+jkGcbpCODA9eyAWk4d6JkZ7T33RWwDEgDYIbs6sEEHONkCvM0wW5U6s8VrZhIEOEH+fqoNN+ppEDAnHKLRqkzTEnIIagm2TLXo9l8SlS8z/M4xuVWdW8VlgAbQcBPmjlHrNqPYJnTq7Ki6jZueJaCY9EGZ6n1GtfV31Ht0tGYagW5cGcCd1Lubd5qOEekJlOg8QSPdAwsYXNLhDh9UgAaZBxOJCLWaSRGewQX+USd0A65JAggjsULTIknJKc2X4GY7J2ACBkhANoAO5zunskHJ2KRrmzwDzhKcwJ+iBrgAff8ACQ5BHHomvd55bPcSnUuTvKAlFhPMe6kUg59elSbgve0D5oTI5GfRX3QOn1AP63uKTha0QXMETrI7e2fmg1rnu0AkYGBOyjFwaMuMfzlDpX9v1G2bWtKofTncHaNp7FNqHBDctB4QHc8anTnuuaOwPzQKWoiXZkoknifWeyBxB1Aidozyup6iwFzhPshud3xvugCtjLXoLJud5EhI+ZhuS3iEQECCQPkmvY0TsCc47oBtb5ZcfrwkqNEbcQkcXay0tldrPlDoE5CBlPVrMjEJ9M6awfiORPCUncmNOCE7QNUkyeEGjs6VKpSa5rWuBakubW3bRcX0mtJEQqix6i60pfCcQXCdJJ4UPq/W31CA2ppbJEd0EXqVK21ksawYgiFS1hQMx67nCZcXzjV3MzuCoda51gkH2wgbcaGHVgx2UK5dmYgc5TKtUExqicyEFo1bwRxAQEY0RIJDdvdJUkTGyU4HqPuuJkYBlAImDkY4lNwBnCR+8HfvK5rDUd5Rqdw3ckoFI4kx3UihQq1n06Vux1ao/DWNEl30V/0PwVf9QDKl5/5O2PLsvI9G8fP6L0no/RendHoBllbgOIAfVeJe73Pb02QZLw14Fc2LrrDW4yLaZA/1Hn2Cs/F17bdK6W91QgM0ljKQOHmMALQdT6hbdMtH3NzVFOnTEknPy914f4t8Q1+v3xqGWW7f7ql29T6oF8JdQNp1VlB5ijcgsPYHj+C3ZDmh0NMzsV5FrczS5uHDLSOD3XqvROoM6n0ujcyC8jTUzs4boJYxA47ohGrOISNAGYwN/dLgZOBG0fdAxxDcfuymQOdJ+Sfs4ySTH190w5J2CCVSeHPIgTynPcQ+S/DhGBMIQhrvKMnCK1p0ckzGUCCC0kOyO6VoNQ6if0nhNpNMlpaQeATwjBhnTJ9IQC1DZuw34RYED1C7QS9wcBHCM2mf8Qn3CCJcUW1GRpBIM9iqLqNtVpv0uggfNavQHCIiPSVaO6RRuulaXN/tXS8OjYoPJ6lNw1D9JKjvpPI/wiN4Wi6nYuZUIDcTuVS1qD2Og4jCCAKMbZErg0NkTHZSiwgycpnwnHbb1QAid/skAkwc+nKkttnSA6SpdpZy+SJQQ7bptxdVWlrS1k7wtp4c6TbdPIfSpa63L9Of9kHp1JrAPKCD+VoLUt1tkQ6dgd0FxQhwaKkYGY4Quq9Vtel2b7i4qBlJgknue3qVXdV61bdJtTXuHwADDOXHsAvJPEXXrrrl2atZwbSafJSBw3/f1QF8U+Jbnrt4XPLmWrSRSpTMep7lUBbqwD6JG6iJZgkcbnGUh3EfVAJ7TgnhXPhDq/8AVnUhTqv02tx5X6jhp4Kp3EAAHkIBGe05Qe1U6lKvTFSlUY9vBa6ZHul1EnBBwvGre5r2rxUtq1Sk4HdjiFq+i+M6jXNpdUbracCs0ZHuOUG2cTJAkex2TRVIESEynVpXDG17eo19N36SDIKY6nUc4kEQgmsLTmQQ77J+qImcHJQ3MIEgAkHAhHAhjg4zO4nbCBWNBdrdEkcIoBJD2/OOUGi/JYW+Vu0DdSGMzjAHGyB7WtH6YOOyIwQMZJ3lMe9rWFzyGiN+yhVet0KLi1gNRw7bfVBbUaYc9jWgy48brTNaA0NGwEbLC9A6nWvOtUGPDG0nOJAAJ2BW7ny5gtQZDxJZm3ujVa2adXOkjE9lRXFjSdQbXa0ua4TgSZ7L0HqtmL6yfTMTu0nuNliPDt0W9WqdPrNJY+sQAR+lwP4QVN90S6sTTN4wMNQawGmdPp77fVRRbNYfN+F6N4jtvjWbXlsupuwewOD94WQrUB5sbZQVLraf0ZH4RaVOOPopYt3CS0GAPquaMjkxOyAtsC1zRIkKXddSt+mWj61w+I2byT6KuubulZUXV6h0tA/nCw/Weq1uoV/iVD5B+hk/pH8UHdb6vc9WvDXuHFoGGMBkMCrnHWDDhJ39QumXH7BIWgHJQRxqaTP1SypGkOaQfr2QajQ1uHE4wgjvcDAP4TNJBzGMZT3wY7cpwZ5C45nYIAkd/Zc4xtPuU9wAzEdkmnneeyC06H1y46TWOkmpQcfPSJwc7jsVu6HWum3FFlUXlFuoTpqEhw9CvMm6ZBOJyYT9RZ5WskRvlB7NRYXNOpmmex4RXiCDH2SspOEQSRI3OU6IAkRwg5jwSf3oN31OjZU/N53AeVo7qB1LqjaDS2g4OqfhZ55fVqfEquJce/KCwu+o1rx3mOmmf8IOEFu0fgqMX4AInPCeypGeyC36TdGwvqNyc/DcC71HP5K9Fd1SxZam6dd0RbkT8QvAC8eub6RDcFU91Vc+rLjgnhB6leePrd93StOlW7rgveGfEfLW5MYG5+ytun9Htbu+Z1jzsuQ4hzBhjnDEweVjvAHh83DX9SuWnQJbRnvyVoLbxDTsLWvR+C41ZLqIMBpMckmBmUGquaIqW1RjgAS0jBWRvLUMc1zsdyi0PG9nqNHqD/g1YxpYS0j8yPoVm/EnjJty91HpNBxbsarxH0H8fogk9TvbWwA11mEuOIMqmufENtSYTTiq8nDQIErN1WvBLqhMnk8qO/ygjck7g7IHdS6ncXtYmq4Boy1gwAoIBJ7+yeRLvc5SHbiBsgQYXRkRyRhPaBnC5rYie8+6Bn6ZJHKY7IAIzGJRGs1mYOkJQDO3CCC+lpI4wThNa2cY2UisNIBnBwgBpLzGABkncIGaZdtJ4Ti3AM7cJzhJJ/HKXHww078eyBA0wSeE6ewb8yUkCSNR0+o3RD5slu6D2ltSGa3QMSTwFnOsdcNR/wAG0MN2Lu6u+s/8tf8A6VhqGyCVMZMGN/VNDp8xB7rjsfddU/u0BWM1N1EADuhV3TiQ1sd90c/3B9lDu+PZBGuKwa3S0hM6P06t1fq1G1pDLzkgfpb3QK+5+S139Fv/ADy5/wCgfyg23WX0+h9BbbW0NhgpMHpGT/PdeXX3UH1rjSSQwYwYjC9E8f8A/CUP9Lv3Lyg/rf8A6SgkND3VAaXmfGJEytP07wd1G7sv2y5r0LWkASA9xJjueyzNn/xFP/UP3L0/xN/6Dqf9Kn/+gg8u6k6hSrvZb1fitBj4kQHew4CrXnUcZPojv3f7hAGzvc/hAx/l4MzwuEuPz7Jz+Pb+CdR/vG+/7kD6TJBkQOUw+cicAbDupNf+4PuFHZsfmgQyYGw/ATR5jgmfUrnfpK5n6kEev2xhCLcCd+Zyi1Nvkfyup/qPsfwgCwOkBu+wwkeJIM5PfsnO3CE/9bvcfhATGR2Ced8VGD0J/wBko/ux/PKbS/QEH//Z"/>
          <p:cNvSpPr>
            <a:spLocks noChangeAspect="1" noChangeArrowheads="1"/>
          </p:cNvSpPr>
          <p:nvPr/>
        </p:nvSpPr>
        <p:spPr bwMode="auto">
          <a:xfrm>
            <a:off x="71438" y="-1147763"/>
            <a:ext cx="1933575" cy="23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8927" name="Picture 39" descr="http://t3.gstatic.com/images?q=tbn:ANd9GcSMnTEMQlSWcMGIQX7igSLST87-p79E9FRQ4IInir5tmbqqxdN0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20713"/>
            <a:ext cx="18002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4932363" y="2565400"/>
            <a:ext cx="17287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ANTONIO MACHADO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(1875-1939)</a:t>
            </a:r>
          </a:p>
        </p:txBody>
      </p:sp>
      <p:sp>
        <p:nvSpPr>
          <p:cNvPr id="38929" name="AutoShape 41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66763"/>
            <a:ext cx="129540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0" name="AutoShape 43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20725"/>
            <a:ext cx="1219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1" name="AutoShape 45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20725"/>
            <a:ext cx="1219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2" name="AutoShape 47" descr="data:image/jpeg;base64,/9j/4AAQSkZJRgABAQAAAQABAAD/2wBDAAkGBwgHBgkIBwgKCgkLDRYPDQwMDRsUFRAWIB0iIiAdHx8kKDQsJCYxJx8fLT0tMTU3Ojo6Iys/RD84QzQ5Ojf/2wBDAQoKCg0MDRoPDxo3JR8lNzc3Nzc3Nzc3Nzc3Nzc3Nzc3Nzc3Nzc3Nzc3Nzc3Nzc3Nzc3Nzc3Nzc3Nzc3Nzc3Nzf/wAARCAClAIgDASIAAhEBAxEB/8QAHAAAAQUBAQEAAAAAAAAAAAAABAACAwUGBwEI/8QAORAAAgEDAwIFAgQFAgYDAAAAAQIDAAQRBRIhMUEGEyJRYTJxBxQVgSNCkaHBJLEWJTNSU+GisvD/xAAUAQEAAAAAAAAAAAAAAAAAAAAA/8QAFBEBAAAAAAAAAAAAAAAAAAAAAP/aAAwDAQACEQMRAD8AwDDUSArGU4I9YPNNEGpDJw5+M80QZJygYiVeefvUQuJWZCXlBHYUDGt9SBBYyD25pxg1UMQvmEY9+KlE84Rcmfk9qka5lT+eVV9z0oBZBqMXMrzRgj+1aLwssywG5mYsxPAPaqOSeSd0iaUvnpWt0mM/lY0AJbtigNZmGASBxz815vZiFB/Y0RFYXEsgZVXnhdzDJrxrG5j3s8TDHX2oB3DHkn469KcEAwrYP79akMEvl7mjbGODioiNoQ96Bz5JyoA7HFRSL6eBmpclkyeBz0rzaSuc5GOaCONNpPp7A5oW+AEmTzkciildg4xgjpzQl6+JwCeCKATSzuuvZgelE6oWa8Qklc9sUJpuVvcg9TRWqswvUO4/4oJsuSOvOOKVM8x+u05/9UqCknvpLOQLLEjxMMgjnFQxXcMuoxYwIyfVmgNSE0c22Y+lfaibG4snA82D0EjnPJoLTVLyNZzBbRqXC9RVbNOTYtHIQX3ce4r3UjDLdrLpu8KFGcivDAzwPKFO/r0oFp8QYmXBLAd+9b3wHBDM9xdakrLbWa7zzgMcdKx+mmSKNf4JYd+K0fgu0uta1Jol3eQrEyIOgU4/vQaHQ0j1m7mnSxmaXeDGEG1EXtk+9bSw0OVYil7KsiEkhQvI/erays4bK3WC3QKijHA6/JokUAJ0q2MaoUG1RjHvQE3hTS5oDE0OATkFeCKvsUqDmniLwpf2CiXTR+bhJw0ePUtY+8uri2lMUts8bqOVZcEV3oish40s4i8c8kSMH9GTwQaDkzXtwxYLERznpUfmyTupkXBAq+mv0imdVsNxU4JHcU2S/tJIiG02QNjtQUGnEm7yTgA9Kn1KXdd4B5x3NIxSG73wWzoncEUru2le9QrbGRSOcdqApZAEUewFKplLKoA02TgY6GlQVGv2AvLuSe3Vvp5Ws2tldKzKI3HPFbcavpkTBfO6j25NOXU9JcktKD7HFBS6Z4fM9s7NO0b44FEvAbOxAlGQDy3uKs11TTUHpuAB8Ch7+90+7tzEtwM+5FA+0vbVIA+4D0naDXQ/wjsIofDgvAp864cl2Pf2rkEKQIjeYxYbTgg4rs/4USmTwjbjnaCcEig2Qr2o/OjyRuXI+acGBGQQRQOpUxpUX6nUfc16siP9LA/Y0Dj0rHfiYn/IllV9rxSbgAcE8VsawH4oXqiyjtSMMWz/AGoMtpepWN1YxySzCJxw28c1YLdaaVA/PQg9eorN+C9MsL+C+XU22LEw8vLYyT1r3xHpej2WFtss5HY9KC11jVbOJlWCRJXfj0GhtL1e2ivTDcYTj6iawtg6R33o3EA96K1SSN7tVcMvH8pzQdT/AF7TF4FyhA+1Kubw2unhF3Rs3AP1fGaVBFPFYwcSKXYjn471HbJpbx+ZFGxweQBSkQSzsjHJ2+1FQWSxhWiO0D6l96AbOmBiphcH3xSube2a1eSNSGxwanvLaIoZowT14HahYirac6tkHPNBFbQTzxyRwRPJJsJ2oCxA962lh4kutJ07SbGCYwwLbKxVPqdiOayWi3t3Ys1zp87R3MRADD+Ydwa3Fx4bfVNN0/VVgLM8QLKpxg98UFDqHiK7nlL2mpTSICQwY4K1vfwwutQ1TTb57idygOxHPviq7TNAtYbWQfp6NI453Dp963fhHTBpWix2+0KxYucDHWg5Lq1zqFvqM0F3PI+xyNu4jNa3wn4s0mSxaBY50lhALsCT98VpvEOgfnmSa2EayK2WUoPVRWj6asETb7eBHJ9RWIDdQTaLffnYCyvvQHKvjGRWP/EiyuL29ghs4jJMy5Cj3rfxRRxLtjRVHsBihNUeK0t5b1wA0aH14yVHvQcWuvCl/odhJcXs8BkLB5LdZMvGvQHFZyfDXAYtk46mup6xodv5P6pbym4jltZfPmZvqJBIrlVyyh159QXvQV8C7bolV3er08dKdfJi7V+xHOe1QWzFrkAsclu1EaiA1yvq6j+9BZq5KAFV5Uf7YpV6ixlUJ64XPPxSoIp5fy8xkADvtwBQVxq8s20KGSRSAAOhqW6tJLuTELEFRnOaA0+4ktrsecokw3KmgMi1W+jBTylO737V47tJYuzek7v614+/Ub9/y42LjlQc03DJbSxFhuDdxQEaI+ZUV8Yf0/au3fh/ebtNSzkKnyP4dcK03aJYzKdqlxlh1Are6DrUcEhmtXYRlyVz1Ye9B0zxPdW+maY0o8uNmIGT2qLQ/F2l6hahvPWNlGDvOOnes3f3MGtWDw3hAXacFvesH4e8Mz3mqrbNPILSR9rBQelB3e21Syu4VntbmKWNjgMrCjQfnNZ3QPCOmaDZy29krnzecuc4Px7UXaXMsM35eUk7RwaC1kcIM1DKsd1bvDKPTKpVh8EYqKS4V1GDznBqq8T6/D4at7e6kiMiSSiNwOoBB5H9KDPePjDovhq10ezc4kfGC2W2jn/1XI7xgLpRg+3NabxZro1zW5buIuLfaFiDdQB8Vk7r13SbWOO9BXRLsvjtfjdxiib/AGi5Tge9QQFGuiOfqojUnIuIxkAY64oLWEI0aHA5A70qZAQYoyXOcDoKVBDPJJvjSI7Fx6j3+1VzSR2+oN5ozEeeTVpCPOnUOOCvT3r38tam5BkhaZUPKUFfCyvPJNDmNUGV2968ZmmtpHc5+elHXf5ZJDgCNP5VHagNn+nl5JyckjoBQNsSCrjOW7Zq70OYCSCKV8bTgfNUmnRSSb/LGR70atrNaFZJMJuPp+9Brb03MjAx3gt7QY3vs3Fav9JsNNjUmx8abFkADqUAOfg54qr8KwRa3H5DTRoeAc1e2/4cWT3B8++C99qgZNBqdOsxJaeXp3iC5mlTrIzBxn5FTyRTxRRrfzJPcIP+qq7d37VPouhWejQbLVm2juT1oDXNRsklKGVSwGSN3NA1r7yWLMVKjv7VhfxJ1pbyK0t1kBw5c89hx/mrLWb9XhAhYMG6kf7VgvFOmXd1qhETbQiKpz2OOaAHzkK4LKCOOvWhpyPOUZySP2pw8PXuwbnyemKemgX0JMu4FR2JoKaDP5zbnIDZ4FEajIxnUkjA9hXksMtve4kQLkjGO9K7zJcqijluAB3oLOIxtGh3ZBA5pUXb6JfiFMQqBgd6VBWI7RyoRuI2g471YljJBvW3kWUHhlH1Vq4raySMeTaxpjjgV5OY41wqgYHT2oMW9rcXMLIbZgTyWcYqNdLuEgeNpFTPzmtLcuWAHvVbckFWOSCPYUFOIHtExFKST2XtUunWVzrmr2WneefOuHKqT29JP+K8uQ2TgjOMkirDwKQPHOhM3LC6x/8AFqCoje90u6kjjL280T7WHIORwa0Nl4o1KKNS1xJvx1J7VuvG/g5bm/kniUhZCW3L1BrB/wDCuqfmVWKWNl3bfUMYoLF/GWrzDZFO+2qmbULmVy87NuJ6ntWp07wPLMMXVyWwPphGK1eg/h/YQSia7iaTB4Ehzn9qCm8DeG7/AFJoLzUFMVgjBkRvqkPY/agfxB0+K88SXDWc7QsFUSKh4JxXUNc1GHRdKefAXYu2NPc9gK47JPJJdtcyEl3JLH5oKT9JvFQAXs2RwDS/R7qQEtfTgjt2q5mvNUgw1rbW88Q/Y1HJ4r1e3iLSaNCoXqSKCgm0lo5Flmkd9p4Ld6fFo63cxkVnDDpsPSodU8S3erKIpLdIQG+pKBj1a6sLlXt5M4+oHvQaL9IulGBe3IA7E0qanizV7hVaKwhIwcEnrSoLlJ9yljnnoM0yaQkAgZPtVbZyiSPH7Z6nNS3c62sXmzrIUX6goy1BIwZuh6ck1X3Kkk7V+1EjWtJkiCrM0JYZAkXFRSSWsgzFcJJ7bGzQU9wnB5P7DrS8PXA07xHpN5KcCO6Uv8A5H+aknUtOcqCfv0oW8zHGkvVVdSefY0H0X4s1G30rQ7jUrpg0cSZRf+5j0FcM8NapfTeLdON5csUuLpWeM9ME9K6N41nbVdF02FFRJXjE6Qs+cJj6qzfgHwTJql2davnMcdvNmNEPLOD0+BQdpgt4oRiNAM/FOnmjgjMkzqiKOWY9KdGwKAjpisX+IuqpHbx6bFtMsvLnPKrQZnxdrbazfERt/pojtjXPB+apoYjnkkL/AJpi/UHbkMMEZxj2o2JAgXY3Pct7UD443Hp6hhn7U2Sxiv7byblWGO4OM0UrKOcsSnTNERPGQWKDaw6nsaDGX3gS5icyafciVR6vLk4P9azmsafeWMyi6gkjB/m25H9a6vb3DR/UeO2e9TyNBNCDKgZDkFWAIoOPw+eIV2ygYHAApVsde8Kkebd6aeD6jBjqfj2pUFLA7R2z7JNjKAysDVj+ZnliBkYZI53DOazdwziHggLmr7RZVvtNLjGUOCTQPRA8ZDxoxHfaKhlSJBmKGJCeCQtHtFsQ7HDrjkihJVBQgjAPfFBWyMPNHBzjqO9SX0JbSZSFOAORiobhdjjLAfarS3/iWEkOdyspoIvD/i+4W9gk1FjKIYkgTj6YwMYrsfgsQK0kumzq1ncetos8o561wjQ/DWp38901pEjR2y7pDI4UY/eul/hWs0d+IZkKY3MOeoAoOmaxqMOk6bLdy4CxjIHuewrjV9dS3k8l9O2ZZmye+B7Vd/iBrf6pqosbeU/lrU+oDozVmJSQ45wKCeNHchSxw3T4oiORtgJ5PRqHVyFxkbsUpIkkG8O8cnTKHr+1BYwu2cdeMD5p6MQADxjqO1U+7UIeYriGcdlcbT/Wj7R7i4j3TRKkncK2RQEZIIH/ANq9MjICoYc9qGkPqDjOScGhbudX3AN9P9aCzOp+SowCSOOe9KqeC2eeQSSvhQDgZ60qDKzQGeEBeAe1Lw/I0E8to7Hb169adbMxUZ55xUE+bPUIZ8ekn1YoNAlqFGI5pdrDJGaRBGQ5DFTxRAIaNXUHaf8Aah5iQ5I6ds96Cuu1y56YPTirHRz5kZG3noM0FcDdyMbh2PtU+jbhLhjgg9B7UFbfrN+pBfMkWJ/SQrYDYPetnpWtfp00pt2czLamNBjjLDrn4rL6yoS/i9t+Sau7BDKxlbG1VwKDxV8uMiQ7pGyST1zXiA4xu/apLiVWYqo+5rxFBUbhjnjHWgkiULj5+M0RjAOTk8daHywcKnB757UPJblpyyTPuHfPBoJ9plkYbcYP9KH1CX8nEsKbmmlOFAPI+ftUsky6bavPdSZzxgZ5NCadG8kjXl3nzZB6QTwi9hQGzP5NuoZhlV9RzVNbXRd2kY+nPfvUuqTq6Fd2do5x8Vm21CXyyqDknAHc/agvbnV7u5mWx0gZuCPU/wD4x/8AjSofYulWQtkUC7nQNcyE8jPO3+1KgHjOFOM8HjmvbpRNbSbhyFyDSpUFros8kunJvIOBjkUpeQCcZBx0pUqASU/xs+4xii9Jb/VMvsQKVKgfrAB1OCPAAbqavJEFvZoqjPGc0qVBXOAZDUvRTnnnj4pUqByrkkZP3qWMfxNtKlQVsCjUNSmE+Slu2EXt061LfL5XCk+9KlQZ7U5mETkYBxjNVFlKbZHugoaROE3dF+aVKg2OgaNBe2r3F48kkknJOcdaVKlQf//Z"/>
          <p:cNvSpPr>
            <a:spLocks noChangeAspect="1" noChangeArrowheads="1"/>
          </p:cNvSpPr>
          <p:nvPr/>
        </p:nvSpPr>
        <p:spPr bwMode="auto">
          <a:xfrm>
            <a:off x="71438" y="-766763"/>
            <a:ext cx="129540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8933" name="Picture 49" descr="http://t2.gstatic.com/images?q=tbn:ANd9GcSH-sl7rDzR7-gNZpfEMIFtxWdDgAPLfTApFCAUQjVJXBYl6T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644900"/>
            <a:ext cx="1225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6659563" y="5657850"/>
            <a:ext cx="1728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JOSÉ MARTÍNEZ “AZORÍN”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(1873-1967)</a:t>
            </a:r>
          </a:p>
        </p:txBody>
      </p:sp>
      <p:pic>
        <p:nvPicPr>
          <p:cNvPr id="38935" name="Picture 53" descr="http://t0.gstatic.com/images?q=tbn:ANd9GcTaQnb-MLBmboTPCL3bvUNHvVrQkNOfJkcx1lpc9kCs1eQyBK2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644900"/>
            <a:ext cx="137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CuadroTexto"/>
          <p:cNvSpPr txBox="1"/>
          <p:nvPr/>
        </p:nvSpPr>
        <p:spPr>
          <a:xfrm>
            <a:off x="0" y="5732463"/>
            <a:ext cx="22320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RAMÓN MARÍA DEL VALLE-INCLÁN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(1866-1936)</a:t>
            </a:r>
          </a:p>
        </p:txBody>
      </p:sp>
      <p:pic>
        <p:nvPicPr>
          <p:cNvPr id="38937" name="16 Imagen" descr="GANIV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620713"/>
            <a:ext cx="1225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14 Imagen" descr="MAEZT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620713"/>
            <a:ext cx="158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9" name="Picture 2" descr="Unamuno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3644900"/>
            <a:ext cx="15843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CuadroTexto"/>
          <p:cNvSpPr txBox="1"/>
          <p:nvPr/>
        </p:nvSpPr>
        <p:spPr>
          <a:xfrm>
            <a:off x="2339975" y="5732463"/>
            <a:ext cx="1727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MIGUEL DE UNAMUNO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(1864-1936)</a:t>
            </a:r>
          </a:p>
        </p:txBody>
      </p:sp>
      <p:pic>
        <p:nvPicPr>
          <p:cNvPr id="38941" name="Picture 4" descr="http://t1.gstatic.com/images?q=tbn:ANd9GcTOKpKO5Yp8fITCgQhxMqAeaLiZ277XESWer_Hx9-_CWXDaE6yVt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3644900"/>
            <a:ext cx="13684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CuadroTexto"/>
          <p:cNvSpPr txBox="1"/>
          <p:nvPr/>
        </p:nvSpPr>
        <p:spPr>
          <a:xfrm>
            <a:off x="4643438" y="5732463"/>
            <a:ext cx="1728787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PÍO </a:t>
            </a:r>
          </a:p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BAROJA</a:t>
            </a:r>
          </a:p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(1872-1956)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</a:bodyPr>
          <a:lstStyle/>
          <a:p>
            <a:r>
              <a:rPr lang="es-E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Cuadro comparativo del </a:t>
            </a:r>
            <a:br>
              <a:rPr lang="es-E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Modernismo y la Generación del 98</a:t>
            </a:r>
            <a:endParaRPr lang="ca-ES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71" name="Group 39"/>
          <p:cNvGraphicFramePr>
            <a:graphicFrameLocks noGrp="1"/>
          </p:cNvGraphicFramePr>
          <p:nvPr/>
        </p:nvGraphicFramePr>
        <p:xfrm>
          <a:off x="0" y="1341438"/>
          <a:ext cx="9153525" cy="5518153"/>
        </p:xfrm>
        <a:graphic>
          <a:graphicData uri="http://schemas.openxmlformats.org/drawingml/2006/table">
            <a:tbl>
              <a:tblPr/>
              <a:tblGrid>
                <a:gridCol w="2627313"/>
                <a:gridCol w="3389312"/>
                <a:gridCol w="31369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SEMEJANZAS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54000" algn="l"/>
                          <a:tab pos="1968500" algn="ctr"/>
                        </a:tabLst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DIFERENCIAS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MODERNISMO Y GENERACIÓN DEL 98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MODERNISMO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GENERACIÓN DEL 98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Reacción contra la crisis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Visión estética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(buscan crear belleza)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Visión ética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(buscan regenerar, solucionar problemas)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Espíritu de rebeldía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Cosmopolita y aristocrático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Español y de pueblo llano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Deseo de cambio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Predominio del verso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(retoricismo)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Predominio de la novela y el ensayo (antirretoricismo)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Algunos cultivan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ambos estilos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(Machado, Valle-Inclán)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Lengua minoritaria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(Lenguaje artificial)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Lenguaje para todos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(Lenguaje natural)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Renuevan y modernizan la literatura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Utilización de neologismos y cultismos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Utilización de localismos y arcaísmos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Ver imagen en tamaño completo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060575"/>
            <a:ext cx="1157287" cy="1512888"/>
          </a:xfrm>
          <a:ln/>
        </p:spPr>
      </p:pic>
      <p:sp>
        <p:nvSpPr>
          <p:cNvPr id="60421" name="Rectangle 5" descr="Lienzo"/>
          <p:cNvSpPr>
            <a:spLocks noGrp="1" noChangeArrowheads="1"/>
          </p:cNvSpPr>
          <p:nvPr>
            <p:ph type="body" idx="1"/>
          </p:nvPr>
        </p:nvSpPr>
        <p:spPr>
          <a:xfrm>
            <a:off x="395288" y="3429000"/>
            <a:ext cx="8424862" cy="1152525"/>
          </a:xfr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rgbClr val="D0D2D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s-ES" sz="2800" b="1">
                <a:solidFill>
                  <a:srgbClr val="FF0000"/>
                </a:solidFill>
              </a:rPr>
              <a:t>ANTONIO MACHADO</a:t>
            </a:r>
            <a:r>
              <a:rPr lang="es-ES" sz="2800" b="1"/>
              <a:t> (1835-1939)</a:t>
            </a:r>
          </a:p>
          <a:p>
            <a:pPr algn="ctr">
              <a:buFontTx/>
              <a:buNone/>
            </a:pPr>
            <a:r>
              <a:rPr lang="es-ES" sz="2800" b="1" i="1"/>
              <a:t>Campos de Castilla </a:t>
            </a:r>
            <a:r>
              <a:rPr lang="es-ES" sz="2800"/>
              <a:t>“Allá, en  las tierras altas ”</a:t>
            </a:r>
          </a:p>
        </p:txBody>
      </p:sp>
      <p:pic>
        <p:nvPicPr>
          <p:cNvPr id="60422" name="Picture 6" descr="dibujo-antonio-mach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060575"/>
            <a:ext cx="1408113" cy="1368425"/>
          </a:xfrm>
          <a:prstGeom prst="rect">
            <a:avLst/>
          </a:prstGeom>
          <a:noFill/>
        </p:spPr>
      </p:pic>
      <p:pic>
        <p:nvPicPr>
          <p:cNvPr id="60423" name="Picture 7" descr="entierro machad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1989138"/>
            <a:ext cx="2016125" cy="1409700"/>
          </a:xfrm>
          <a:prstGeom prst="rect">
            <a:avLst/>
          </a:prstGeom>
          <a:noFill/>
        </p:spPr>
      </p:pic>
      <p:pic>
        <p:nvPicPr>
          <p:cNvPr id="60424" name="Picture 8" descr="firm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2060575"/>
            <a:ext cx="2952750" cy="1368425"/>
          </a:xfrm>
          <a:prstGeom prst="rect">
            <a:avLst/>
          </a:prstGeom>
          <a:noFill/>
        </p:spPr>
      </p:pic>
      <p:pic>
        <p:nvPicPr>
          <p:cNvPr id="60425" name="Picture 9" descr="machado y leonor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2060575"/>
            <a:ext cx="1027112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SOCIEDAD: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Sociedad rural. Caciquismo.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Proletariado poco desarrollado (Cataluña y País Vasco).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Nacimiento de una clase media reformista.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Tensión social y graves problemas económicos</a:t>
            </a:r>
          </a:p>
          <a:p>
            <a:pPr>
              <a:buNone/>
            </a:pP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CONTEXTO HISTÓRICO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Lienzo"/>
          <p:cNvSpPr>
            <a:spLocks noChangeArrowheads="1"/>
          </p:cNvSpPr>
          <p:nvPr/>
        </p:nvSpPr>
        <p:spPr bwMode="auto">
          <a:xfrm>
            <a:off x="1692275" y="188913"/>
            <a:ext cx="5040313" cy="6492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400" b="1">
                <a:solidFill>
                  <a:schemeClr val="tx2"/>
                </a:solidFill>
              </a:rPr>
              <a:t>ANTONIO MACHADO (1835-1939)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411413" y="1196975"/>
            <a:ext cx="45370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s-ES" sz="1400"/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	Allá, en las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tierras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altas,                         7 -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por donde traza el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Duero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7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su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curva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ballesta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7 -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en torno a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Soria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entre plomizos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cerros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5	y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manchas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raídos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encinares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          11 -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corazón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está vagando, en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sueños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   11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¿No ves,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Leonor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los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álamos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río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11 -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 sus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ramajes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yertos?                                   7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Mira el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Moncayo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azul y blanco; dame   11 -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10	tu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 paseemos.                                7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Por estos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campos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tierra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mía,           11 -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bordados de </a:t>
            </a:r>
            <a:r>
              <a:rPr lang="es-ES_tradnl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olivares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polvorientos,          11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voy caminando solo,                                  7-</a:t>
            </a:r>
          </a:p>
          <a:p>
            <a:pPr marL="609600" indent="-609600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Triste, cansado, pensativo y viejo.            11 A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s-E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877050" y="1196975"/>
            <a:ext cx="23764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RITMO: Suave</a:t>
            </a:r>
          </a:p>
          <a:p>
            <a:pPr algn="l">
              <a:spcBef>
                <a:spcPct val="50000"/>
              </a:spcBef>
            </a:pP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6948488" y="3789363"/>
            <a:ext cx="2016125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  <a:latin typeface="Times New Roman" pitchFamily="18" charset="0"/>
              </a:rPr>
              <a:t>Estilo nominal: </a:t>
            </a:r>
          </a:p>
          <a:p>
            <a:pPr algn="l">
              <a:spcBef>
                <a:spcPct val="50000"/>
              </a:spcBef>
            </a:pPr>
            <a:r>
              <a:rPr lang="es-ES" sz="1400" b="1">
                <a:latin typeface="Times New Roman" pitchFamily="18" charset="0"/>
              </a:rPr>
              <a:t>(abundancia </a:t>
            </a:r>
            <a:r>
              <a:rPr lang="es-ES" sz="1400" b="1" u="sng">
                <a:latin typeface="Times New Roman" pitchFamily="18" charset="0"/>
              </a:rPr>
              <a:t>sustantivos </a:t>
            </a:r>
          </a:p>
          <a:p>
            <a:pPr algn="l">
              <a:spcBef>
                <a:spcPct val="50000"/>
              </a:spcBef>
            </a:pPr>
            <a:r>
              <a:rPr lang="es-ES" sz="1400" b="1" u="sng">
                <a:latin typeface="Times New Roman" pitchFamily="18" charset="0"/>
              </a:rPr>
              <a:t>y adjetivos</a:t>
            </a:r>
            <a:r>
              <a:rPr lang="es-ES" sz="1400" b="1">
                <a:latin typeface="Times New Roman" pitchFamily="18" charset="0"/>
              </a:rPr>
              <a:t>)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250825" y="1700213"/>
            <a:ext cx="2376488" cy="119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Estructura externa:</a:t>
            </a:r>
          </a:p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Silva-romance asonantada en pares e-o (7,11)</a:t>
            </a:r>
          </a:p>
        </p:txBody>
      </p:sp>
      <p:sp>
        <p:nvSpPr>
          <p:cNvPr id="49202" name="AutoShape 50"/>
          <p:cNvSpPr>
            <a:spLocks/>
          </p:cNvSpPr>
          <p:nvPr/>
        </p:nvSpPr>
        <p:spPr bwMode="auto">
          <a:xfrm>
            <a:off x="2484438" y="5949950"/>
            <a:ext cx="2089150" cy="609600"/>
          </a:xfrm>
          <a:prstGeom prst="accentBorderCallout1">
            <a:avLst>
              <a:gd name="adj1" fmla="val 18750"/>
              <a:gd name="adj2" fmla="val 103648"/>
              <a:gd name="adj3" fmla="val -139065"/>
              <a:gd name="adj4" fmla="val 1425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400" b="1">
                <a:solidFill>
                  <a:srgbClr val="FF4A37"/>
                </a:solidFill>
              </a:rPr>
              <a:t>FINAL en clímax</a:t>
            </a:r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9228" name="Text Box 76"/>
          <p:cNvSpPr txBox="1">
            <a:spLocks noChangeArrowheads="1"/>
          </p:cNvSpPr>
          <p:nvPr/>
        </p:nvSpPr>
        <p:spPr bwMode="auto">
          <a:xfrm>
            <a:off x="6948488" y="333375"/>
            <a:ext cx="2195512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accent1"/>
                </a:solidFill>
              </a:rPr>
              <a:t>Tema</a:t>
            </a:r>
            <a:r>
              <a:rPr lang="es-ES"/>
              <a:t>: </a:t>
            </a:r>
          </a:p>
          <a:p>
            <a:pPr algn="l">
              <a:spcBef>
                <a:spcPct val="50000"/>
              </a:spcBef>
            </a:pPr>
            <a:r>
              <a:rPr lang="es-ES" sz="1600"/>
              <a:t>añoranza pasado feliz</a:t>
            </a:r>
            <a:endParaRPr lang="es-ES" sz="1600" b="1"/>
          </a:p>
        </p:txBody>
      </p:sp>
      <p:sp>
        <p:nvSpPr>
          <p:cNvPr id="49230" name="Text Box 78"/>
          <p:cNvSpPr txBox="1">
            <a:spLocks noChangeArrowheads="1"/>
          </p:cNvSpPr>
          <p:nvPr/>
        </p:nvSpPr>
        <p:spPr bwMode="auto">
          <a:xfrm>
            <a:off x="6910388" y="1700213"/>
            <a:ext cx="22336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  <a:latin typeface="Times New Roman" pitchFamily="18" charset="0"/>
              </a:rPr>
              <a:t> Encabalgamientos suaves   </a:t>
            </a:r>
          </a:p>
        </p:txBody>
      </p:sp>
      <p:pic>
        <p:nvPicPr>
          <p:cNvPr id="49233" name="Picture 81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88913"/>
            <a:ext cx="581025" cy="762000"/>
          </a:xfrm>
          <a:prstGeom prst="rect">
            <a:avLst/>
          </a:prstGeom>
          <a:noFill/>
        </p:spPr>
      </p:pic>
      <p:sp>
        <p:nvSpPr>
          <p:cNvPr id="49235" name="Text Box 83"/>
          <p:cNvSpPr txBox="1">
            <a:spLocks noChangeArrowheads="1"/>
          </p:cNvSpPr>
          <p:nvPr/>
        </p:nvSpPr>
        <p:spPr bwMode="auto">
          <a:xfrm>
            <a:off x="395288" y="3357563"/>
            <a:ext cx="1584325" cy="527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LIBERTAD EXPRESIVA</a:t>
            </a:r>
          </a:p>
        </p:txBody>
      </p:sp>
      <p:sp>
        <p:nvSpPr>
          <p:cNvPr id="49247" name="AutoShape 95"/>
          <p:cNvSpPr>
            <a:spLocks noChangeArrowheads="1"/>
          </p:cNvSpPr>
          <p:nvPr/>
        </p:nvSpPr>
        <p:spPr bwMode="auto">
          <a:xfrm>
            <a:off x="6732588" y="3068638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48" name="AutoShape 96"/>
          <p:cNvSpPr>
            <a:spLocks noChangeArrowheads="1"/>
          </p:cNvSpPr>
          <p:nvPr/>
        </p:nvSpPr>
        <p:spPr bwMode="auto">
          <a:xfrm>
            <a:off x="6732588" y="3644900"/>
            <a:ext cx="73025" cy="360363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49" name="AutoShape 97"/>
          <p:cNvSpPr>
            <a:spLocks noChangeArrowheads="1"/>
          </p:cNvSpPr>
          <p:nvPr/>
        </p:nvSpPr>
        <p:spPr bwMode="auto">
          <a:xfrm>
            <a:off x="6732588" y="4221163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50" name="AutoShape 98"/>
          <p:cNvSpPr>
            <a:spLocks noChangeArrowheads="1"/>
          </p:cNvSpPr>
          <p:nvPr/>
        </p:nvSpPr>
        <p:spPr bwMode="auto">
          <a:xfrm>
            <a:off x="6732588" y="4652963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51" name="AutoShape 99"/>
          <p:cNvSpPr>
            <a:spLocks noChangeArrowheads="1"/>
          </p:cNvSpPr>
          <p:nvPr/>
        </p:nvSpPr>
        <p:spPr bwMode="auto">
          <a:xfrm>
            <a:off x="6732588" y="1916113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57" name="AutoShape 105"/>
          <p:cNvSpPr>
            <a:spLocks noChangeArrowheads="1"/>
          </p:cNvSpPr>
          <p:nvPr/>
        </p:nvSpPr>
        <p:spPr bwMode="auto">
          <a:xfrm>
            <a:off x="8675688" y="1412875"/>
            <a:ext cx="288925" cy="360363"/>
          </a:xfrm>
          <a:prstGeom prst="curvedLeftArrow">
            <a:avLst>
              <a:gd name="adj1" fmla="val 24945"/>
              <a:gd name="adj2" fmla="val 498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0" name="AutoShape 108"/>
          <p:cNvSpPr>
            <a:spLocks noChangeArrowheads="1"/>
          </p:cNvSpPr>
          <p:nvPr/>
        </p:nvSpPr>
        <p:spPr bwMode="auto">
          <a:xfrm>
            <a:off x="1042988" y="285273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1" name="AutoShape 109"/>
          <p:cNvSpPr>
            <a:spLocks/>
          </p:cNvSpPr>
          <p:nvPr/>
        </p:nvSpPr>
        <p:spPr bwMode="auto">
          <a:xfrm>
            <a:off x="2987675" y="1341438"/>
            <a:ext cx="71438" cy="3671887"/>
          </a:xfrm>
          <a:prstGeom prst="leftBrace">
            <a:avLst>
              <a:gd name="adj1" fmla="val 4283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2" name="Line 110"/>
          <p:cNvSpPr>
            <a:spLocks noChangeShapeType="1"/>
          </p:cNvSpPr>
          <p:nvPr/>
        </p:nvSpPr>
        <p:spPr bwMode="auto">
          <a:xfrm>
            <a:off x="3563938" y="501332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4" name="Text Box 112"/>
          <p:cNvSpPr txBox="1">
            <a:spLocks noChangeArrowheads="1"/>
          </p:cNvSpPr>
          <p:nvPr/>
        </p:nvSpPr>
        <p:spPr bwMode="auto">
          <a:xfrm>
            <a:off x="7524750" y="2636838"/>
            <a:ext cx="1223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lentitud</a:t>
            </a:r>
          </a:p>
        </p:txBody>
      </p:sp>
      <p:sp>
        <p:nvSpPr>
          <p:cNvPr id="49266" name="AutoShape 114"/>
          <p:cNvSpPr>
            <a:spLocks noChangeArrowheads="1"/>
          </p:cNvSpPr>
          <p:nvPr/>
        </p:nvSpPr>
        <p:spPr bwMode="auto">
          <a:xfrm>
            <a:off x="7885113" y="2133600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7" name="AutoShape 115"/>
          <p:cNvSpPr>
            <a:spLocks noChangeArrowheads="1"/>
          </p:cNvSpPr>
          <p:nvPr/>
        </p:nvSpPr>
        <p:spPr bwMode="auto">
          <a:xfrm rot="10800000">
            <a:off x="7885113" y="328453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8" name="Text Box 116"/>
          <p:cNvSpPr txBox="1">
            <a:spLocks noChangeArrowheads="1"/>
          </p:cNvSpPr>
          <p:nvPr/>
        </p:nvSpPr>
        <p:spPr bwMode="auto">
          <a:xfrm>
            <a:off x="179388" y="981075"/>
            <a:ext cx="21605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CE2BE9"/>
                </a:solidFill>
              </a:rPr>
              <a:t> Lírica</a:t>
            </a:r>
            <a:r>
              <a:rPr lang="es-ES"/>
              <a:t>: expresión sentimientos</a:t>
            </a:r>
          </a:p>
        </p:txBody>
      </p:sp>
      <p:sp>
        <p:nvSpPr>
          <p:cNvPr id="49270" name="Line 118"/>
          <p:cNvSpPr>
            <a:spLocks noChangeShapeType="1"/>
          </p:cNvSpPr>
          <p:nvPr/>
        </p:nvSpPr>
        <p:spPr bwMode="auto">
          <a:xfrm flipV="1">
            <a:off x="2051050" y="3213100"/>
            <a:ext cx="129698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72" name="Text Box 120"/>
          <p:cNvSpPr txBox="1">
            <a:spLocks noChangeArrowheads="1"/>
          </p:cNvSpPr>
          <p:nvPr/>
        </p:nvSpPr>
        <p:spPr bwMode="auto">
          <a:xfrm>
            <a:off x="468313" y="4437063"/>
            <a:ext cx="1511300" cy="835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Entonación expresiva y pausada.</a:t>
            </a:r>
          </a:p>
        </p:txBody>
      </p:sp>
      <p:sp>
        <p:nvSpPr>
          <p:cNvPr id="49273" name="Line 121"/>
          <p:cNvSpPr>
            <a:spLocks noChangeShapeType="1"/>
          </p:cNvSpPr>
          <p:nvPr/>
        </p:nvSpPr>
        <p:spPr bwMode="auto">
          <a:xfrm>
            <a:off x="2051050" y="4652963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74" name="Text Box 122"/>
          <p:cNvSpPr txBox="1">
            <a:spLocks noChangeArrowheads="1"/>
          </p:cNvSpPr>
          <p:nvPr/>
        </p:nvSpPr>
        <p:spPr bwMode="auto">
          <a:xfrm>
            <a:off x="3132138" y="981075"/>
            <a:ext cx="287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i="1">
                <a:solidFill>
                  <a:srgbClr val="000000"/>
                </a:solidFill>
                <a:latin typeface="Times New Roman" pitchFamily="18" charset="0"/>
              </a:rPr>
              <a:t>Campos de Castilla  (1914)</a:t>
            </a:r>
            <a:endParaRPr lang="es-ES" sz="160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/>
      <p:bldP spid="49165" grpId="0"/>
      <p:bldP spid="49169" grpId="0"/>
      <p:bldP spid="49191" grpId="0"/>
      <p:bldP spid="49195" grpId="0"/>
      <p:bldP spid="49202" grpId="0" animBg="1"/>
      <p:bldP spid="49228" grpId="0"/>
      <p:bldP spid="49230" grpId="0"/>
      <p:bldP spid="49235" grpId="0" animBg="1"/>
      <p:bldP spid="49247" grpId="0" animBg="1"/>
      <p:bldP spid="49248" grpId="0" animBg="1"/>
      <p:bldP spid="49249" grpId="0" animBg="1"/>
      <p:bldP spid="49250" grpId="0" animBg="1"/>
      <p:bldP spid="49251" grpId="0" animBg="1"/>
      <p:bldP spid="49257" grpId="0" animBg="1"/>
      <p:bldP spid="49260" grpId="0" animBg="1"/>
      <p:bldP spid="49261" grpId="0" animBg="1"/>
      <p:bldP spid="49262" grpId="0" animBg="1"/>
      <p:bldP spid="49262" grpId="1" animBg="1"/>
      <p:bldP spid="49264" grpId="0"/>
      <p:bldP spid="49266" grpId="0" animBg="1"/>
      <p:bldP spid="49267" grpId="0" animBg="1"/>
      <p:bldP spid="49268" grpId="0"/>
      <p:bldP spid="49270" grpId="0" animBg="1"/>
      <p:bldP spid="49272" grpId="0" animBg="1"/>
      <p:bldP spid="492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411413" y="1268413"/>
            <a:ext cx="48958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s-ES" sz="1400" b="1">
              <a:latin typeface="Times New Roman" pitchFamily="18" charset="0"/>
            </a:endParaRP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245" name="Rectangle 125" descr="Lienzo"/>
          <p:cNvSpPr>
            <a:spLocks noChangeArrowheads="1"/>
          </p:cNvSpPr>
          <p:nvPr/>
        </p:nvSpPr>
        <p:spPr bwMode="auto">
          <a:xfrm>
            <a:off x="1692275" y="188913"/>
            <a:ext cx="6691313" cy="361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 b="1">
                <a:solidFill>
                  <a:schemeClr val="tx2"/>
                </a:solidFill>
              </a:rPr>
              <a:t>ANTONIO MACHADO </a:t>
            </a:r>
            <a:r>
              <a:rPr lang="es-ES" sz="2400" b="1">
                <a:solidFill>
                  <a:schemeClr val="tx2"/>
                </a:solidFill>
              </a:rPr>
              <a:t>(1835-1939)</a:t>
            </a:r>
          </a:p>
        </p:txBody>
      </p:sp>
      <p:sp>
        <p:nvSpPr>
          <p:cNvPr id="5247" name="Text Box 127"/>
          <p:cNvSpPr txBox="1">
            <a:spLocks noChangeArrowheads="1"/>
          </p:cNvSpPr>
          <p:nvPr/>
        </p:nvSpPr>
        <p:spPr bwMode="auto">
          <a:xfrm>
            <a:off x="7380288" y="1052513"/>
            <a:ext cx="1439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 dirty="0">
                <a:solidFill>
                  <a:srgbClr val="33CCFF"/>
                </a:solidFill>
              </a:rPr>
              <a:t>TEMAS:</a:t>
            </a:r>
            <a:r>
              <a:rPr lang="es-ES" dirty="0"/>
              <a:t> </a:t>
            </a:r>
            <a:endParaRPr lang="es-ES" sz="1400" dirty="0"/>
          </a:p>
        </p:txBody>
      </p:sp>
      <p:sp>
        <p:nvSpPr>
          <p:cNvPr id="5248" name="Text Box 128"/>
          <p:cNvSpPr txBox="1">
            <a:spLocks noChangeArrowheads="1"/>
          </p:cNvSpPr>
          <p:nvPr/>
        </p:nvSpPr>
        <p:spPr bwMode="auto">
          <a:xfrm>
            <a:off x="539750" y="4868863"/>
            <a:ext cx="2160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</a:t>
            </a:r>
            <a:endParaRPr lang="es-ES" sz="1400"/>
          </a:p>
        </p:txBody>
      </p:sp>
      <p:sp>
        <p:nvSpPr>
          <p:cNvPr id="5270" name="Line 150"/>
          <p:cNvSpPr>
            <a:spLocks noChangeShapeType="1"/>
          </p:cNvSpPr>
          <p:nvPr/>
        </p:nvSpPr>
        <p:spPr bwMode="auto">
          <a:xfrm flipH="1">
            <a:off x="6804025" y="13414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1" name="Line 151"/>
          <p:cNvSpPr>
            <a:spLocks noChangeShapeType="1"/>
          </p:cNvSpPr>
          <p:nvPr/>
        </p:nvSpPr>
        <p:spPr bwMode="auto">
          <a:xfrm>
            <a:off x="2571736" y="1285861"/>
            <a:ext cx="1568464" cy="847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272" name="AutoShape 152"/>
          <p:cNvSpPr>
            <a:spLocks noChangeArrowheads="1"/>
          </p:cNvSpPr>
          <p:nvPr/>
        </p:nvSpPr>
        <p:spPr bwMode="auto">
          <a:xfrm>
            <a:off x="4500563" y="5300663"/>
            <a:ext cx="1150937" cy="865187"/>
          </a:xfrm>
          <a:prstGeom prst="upArrowCallout">
            <a:avLst>
              <a:gd name="adj1" fmla="val 33257"/>
              <a:gd name="adj2" fmla="val 33257"/>
              <a:gd name="adj3" fmla="val 16667"/>
              <a:gd name="adj4" fmla="val 6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TIEMPO</a:t>
            </a:r>
          </a:p>
        </p:txBody>
      </p:sp>
      <p:sp>
        <p:nvSpPr>
          <p:cNvPr id="5286" name="Text Box 166"/>
          <p:cNvSpPr txBox="1">
            <a:spLocks noChangeArrowheads="1"/>
          </p:cNvSpPr>
          <p:nvPr/>
        </p:nvSpPr>
        <p:spPr bwMode="auto">
          <a:xfrm>
            <a:off x="250825" y="1484313"/>
            <a:ext cx="1584325" cy="938212"/>
          </a:xfrm>
          <a:prstGeom prst="rect">
            <a:avLst/>
          </a:prstGeom>
          <a:solidFill>
            <a:srgbClr val="D0D2D0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CE2BE9"/>
                </a:solidFill>
              </a:rPr>
              <a:t>1ª PARTE</a:t>
            </a:r>
            <a:r>
              <a:rPr lang="es-ES"/>
              <a:t>: </a:t>
            </a:r>
          </a:p>
          <a:p>
            <a:pPr>
              <a:spcBef>
                <a:spcPct val="50000"/>
              </a:spcBef>
            </a:pPr>
            <a:r>
              <a:rPr lang="es-ES" sz="1400"/>
              <a:t>Paisaje evocado: Soria</a:t>
            </a:r>
          </a:p>
        </p:txBody>
      </p:sp>
      <p:sp>
        <p:nvSpPr>
          <p:cNvPr id="5290" name="Text Box 170"/>
          <p:cNvSpPr txBox="1">
            <a:spLocks noChangeArrowheads="1"/>
          </p:cNvSpPr>
          <p:nvPr/>
        </p:nvSpPr>
        <p:spPr bwMode="auto">
          <a:xfrm>
            <a:off x="6948488" y="2997200"/>
            <a:ext cx="1798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293" name="Text Box 173"/>
          <p:cNvSpPr txBox="1">
            <a:spLocks noChangeArrowheads="1"/>
          </p:cNvSpPr>
          <p:nvPr/>
        </p:nvSpPr>
        <p:spPr bwMode="auto">
          <a:xfrm>
            <a:off x="7451725" y="3860800"/>
            <a:ext cx="1584325" cy="846138"/>
          </a:xfrm>
          <a:prstGeom prst="rect">
            <a:avLst/>
          </a:prstGeom>
          <a:solidFill>
            <a:srgbClr val="D0D2D0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CE2BE9"/>
                </a:solidFill>
              </a:rPr>
              <a:t>2ª PARTE:</a:t>
            </a:r>
          </a:p>
          <a:p>
            <a:pPr>
              <a:spcBef>
                <a:spcPct val="50000"/>
              </a:spcBef>
            </a:pPr>
            <a:r>
              <a:rPr lang="es-ES" sz="1400"/>
              <a:t>Paisaje real: Andalucía</a:t>
            </a:r>
          </a:p>
        </p:txBody>
      </p:sp>
      <p:sp>
        <p:nvSpPr>
          <p:cNvPr id="5298" name="Text Box 178"/>
          <p:cNvSpPr txBox="1">
            <a:spLocks noChangeArrowheads="1"/>
          </p:cNvSpPr>
          <p:nvPr/>
        </p:nvSpPr>
        <p:spPr bwMode="auto">
          <a:xfrm>
            <a:off x="231775" y="-293688"/>
            <a:ext cx="184150" cy="396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299" name="Text Box 179"/>
          <p:cNvSpPr txBox="1">
            <a:spLocks noChangeArrowheads="1"/>
          </p:cNvSpPr>
          <p:nvPr/>
        </p:nvSpPr>
        <p:spPr bwMode="auto">
          <a:xfrm>
            <a:off x="7308850" y="2636838"/>
            <a:ext cx="1511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3. El sueño</a:t>
            </a:r>
            <a:endParaRPr lang="es-ES" sz="1200"/>
          </a:p>
        </p:txBody>
      </p:sp>
      <p:pic>
        <p:nvPicPr>
          <p:cNvPr id="5301" name="Picture 181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581025" cy="762000"/>
          </a:xfrm>
          <a:prstGeom prst="rect">
            <a:avLst/>
          </a:prstGeom>
          <a:noFill/>
        </p:spPr>
      </p:pic>
      <p:sp>
        <p:nvSpPr>
          <p:cNvPr id="5304" name="AutoShape 184"/>
          <p:cNvSpPr>
            <a:spLocks noChangeArrowheads="1"/>
          </p:cNvSpPr>
          <p:nvPr/>
        </p:nvSpPr>
        <p:spPr bwMode="auto">
          <a:xfrm>
            <a:off x="3132138" y="3860800"/>
            <a:ext cx="3455987" cy="86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05" name="AutoShape 185"/>
          <p:cNvSpPr>
            <a:spLocks noChangeArrowheads="1"/>
          </p:cNvSpPr>
          <p:nvPr/>
        </p:nvSpPr>
        <p:spPr bwMode="auto">
          <a:xfrm>
            <a:off x="2928927" y="1268413"/>
            <a:ext cx="4286280" cy="24479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3348038" y="2060575"/>
            <a:ext cx="2519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307" name="Text Box 187"/>
          <p:cNvSpPr txBox="1">
            <a:spLocks noChangeArrowheads="1"/>
          </p:cNvSpPr>
          <p:nvPr/>
        </p:nvSpPr>
        <p:spPr bwMode="auto">
          <a:xfrm>
            <a:off x="2627313" y="1268413"/>
            <a:ext cx="360045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>
            <a:off x="3143239" y="1341438"/>
            <a:ext cx="4308485" cy="351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1600" dirty="0"/>
              <a:t>Allá, en las tierras altas,</a:t>
            </a:r>
          </a:p>
          <a:p>
            <a:r>
              <a:rPr lang="es-ES_tradnl" sz="1600" dirty="0"/>
              <a:t>por donde traza el Duero</a:t>
            </a:r>
          </a:p>
          <a:p>
            <a:r>
              <a:rPr lang="es-ES_tradnl" sz="1600" dirty="0"/>
              <a:t>su curva de ballesta</a:t>
            </a:r>
          </a:p>
          <a:p>
            <a:r>
              <a:rPr lang="es-ES_tradnl" sz="1600" dirty="0"/>
              <a:t>en torno a Soria, entre plomizos cerros</a:t>
            </a:r>
          </a:p>
          <a:p>
            <a:r>
              <a:rPr lang="es-ES_tradnl" sz="1600" dirty="0"/>
              <a:t>y manchas de raídos encinares,</a:t>
            </a:r>
          </a:p>
          <a:p>
            <a:r>
              <a:rPr lang="es-ES_tradnl" sz="1600" dirty="0"/>
              <a:t>mi corazón está vagando, en sueños...</a:t>
            </a:r>
          </a:p>
          <a:p>
            <a:r>
              <a:rPr lang="es-ES_tradnl" sz="1600" dirty="0"/>
              <a:t>¿No ves, Leonor, los álamos del río</a:t>
            </a:r>
          </a:p>
          <a:p>
            <a:r>
              <a:rPr lang="es-ES_tradnl" sz="1600" dirty="0"/>
              <a:t>con sus ramajes yertos?</a:t>
            </a:r>
          </a:p>
          <a:p>
            <a:r>
              <a:rPr lang="es-ES_tradnl" sz="1600" dirty="0"/>
              <a:t>Mira el </a:t>
            </a:r>
            <a:r>
              <a:rPr lang="es-ES_tradnl" sz="1600" dirty="0" err="1"/>
              <a:t>Moncayo</a:t>
            </a:r>
            <a:r>
              <a:rPr lang="es-ES_tradnl" sz="1600" dirty="0"/>
              <a:t> azul y blanco; dame</a:t>
            </a:r>
          </a:p>
          <a:p>
            <a:r>
              <a:rPr lang="es-ES_tradnl" sz="1600" dirty="0"/>
              <a:t>tu mano y paseemos.</a:t>
            </a:r>
            <a:endParaRPr lang="es-ES_tradnl" sz="1600" b="1" dirty="0"/>
          </a:p>
          <a:p>
            <a:r>
              <a:rPr lang="es-ES_tradnl" sz="1600" dirty="0"/>
              <a:t>Por estos campos de la tierra mía,</a:t>
            </a:r>
          </a:p>
          <a:p>
            <a:r>
              <a:rPr lang="es-ES_tradnl" sz="1600" dirty="0"/>
              <a:t>bordados de olivares polvorientos,</a:t>
            </a:r>
          </a:p>
          <a:p>
            <a:r>
              <a:rPr lang="es-ES_tradnl" sz="1600" dirty="0"/>
              <a:t>voy caminando solo,</a:t>
            </a:r>
          </a:p>
          <a:p>
            <a:r>
              <a:rPr lang="es-ES_tradnl" sz="1600" dirty="0"/>
              <a:t>triste cansado, pensativo y viejo.</a:t>
            </a:r>
            <a:endParaRPr lang="es-ES" sz="1600" dirty="0"/>
          </a:p>
        </p:txBody>
      </p:sp>
      <p:sp>
        <p:nvSpPr>
          <p:cNvPr id="5309" name="AutoShape 189"/>
          <p:cNvSpPr>
            <a:spLocks noChangeArrowheads="1"/>
          </p:cNvSpPr>
          <p:nvPr/>
        </p:nvSpPr>
        <p:spPr bwMode="auto">
          <a:xfrm rot="5400000">
            <a:off x="900112" y="2565401"/>
            <a:ext cx="3603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10" name="Text Box 190"/>
          <p:cNvSpPr txBox="1">
            <a:spLocks noChangeArrowheads="1"/>
          </p:cNvSpPr>
          <p:nvPr/>
        </p:nvSpPr>
        <p:spPr bwMode="auto">
          <a:xfrm>
            <a:off x="611188" y="6092825"/>
            <a:ext cx="1152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311" name="Text Box 191"/>
          <p:cNvSpPr txBox="1">
            <a:spLocks noChangeArrowheads="1"/>
          </p:cNvSpPr>
          <p:nvPr/>
        </p:nvSpPr>
        <p:spPr bwMode="auto">
          <a:xfrm>
            <a:off x="323850" y="3141663"/>
            <a:ext cx="1511300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Plano evocado</a:t>
            </a:r>
          </a:p>
        </p:txBody>
      </p:sp>
      <p:sp>
        <p:nvSpPr>
          <p:cNvPr id="5312" name="Text Box 192"/>
          <p:cNvSpPr txBox="1">
            <a:spLocks noChangeArrowheads="1"/>
          </p:cNvSpPr>
          <p:nvPr/>
        </p:nvSpPr>
        <p:spPr bwMode="auto">
          <a:xfrm>
            <a:off x="1619250" y="908050"/>
            <a:ext cx="2160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/>
              <a:t>1. Paisaje soriano</a:t>
            </a:r>
          </a:p>
        </p:txBody>
      </p:sp>
      <p:sp>
        <p:nvSpPr>
          <p:cNvPr id="5313" name="Text Box 193"/>
          <p:cNvSpPr txBox="1">
            <a:spLocks noChangeArrowheads="1"/>
          </p:cNvSpPr>
          <p:nvPr/>
        </p:nvSpPr>
        <p:spPr bwMode="auto">
          <a:xfrm>
            <a:off x="1500167" y="2428868"/>
            <a:ext cx="16319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dirty="0"/>
              <a:t>2.  El recuerdo</a:t>
            </a:r>
          </a:p>
        </p:txBody>
      </p:sp>
      <p:sp>
        <p:nvSpPr>
          <p:cNvPr id="5314" name="Text Box 194"/>
          <p:cNvSpPr txBox="1">
            <a:spLocks noChangeArrowheads="1"/>
          </p:cNvSpPr>
          <p:nvPr/>
        </p:nvSpPr>
        <p:spPr bwMode="auto">
          <a:xfrm>
            <a:off x="1547813" y="2852738"/>
            <a:ext cx="1584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/>
              <a:t>4. El amor</a:t>
            </a:r>
          </a:p>
        </p:txBody>
      </p:sp>
      <p:sp>
        <p:nvSpPr>
          <p:cNvPr id="5315" name="Line 195"/>
          <p:cNvSpPr>
            <a:spLocks noChangeShapeType="1"/>
          </p:cNvSpPr>
          <p:nvPr/>
        </p:nvSpPr>
        <p:spPr bwMode="auto">
          <a:xfrm>
            <a:off x="3203575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16" name="Line 196"/>
          <p:cNvSpPr>
            <a:spLocks noChangeShapeType="1"/>
          </p:cNvSpPr>
          <p:nvPr/>
        </p:nvSpPr>
        <p:spPr bwMode="auto">
          <a:xfrm>
            <a:off x="4211638" y="28527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17" name="Line 197"/>
          <p:cNvSpPr>
            <a:spLocks noChangeShapeType="1"/>
          </p:cNvSpPr>
          <p:nvPr/>
        </p:nvSpPr>
        <p:spPr bwMode="auto">
          <a:xfrm flipH="1">
            <a:off x="5795963" y="28527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18" name="Line 198"/>
          <p:cNvSpPr>
            <a:spLocks noChangeShapeType="1"/>
          </p:cNvSpPr>
          <p:nvPr/>
        </p:nvSpPr>
        <p:spPr bwMode="auto">
          <a:xfrm>
            <a:off x="4211638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19" name="AutoShape 199"/>
          <p:cNvSpPr>
            <a:spLocks noChangeArrowheads="1"/>
          </p:cNvSpPr>
          <p:nvPr/>
        </p:nvSpPr>
        <p:spPr bwMode="auto">
          <a:xfrm rot="5400000">
            <a:off x="8101012" y="4797426"/>
            <a:ext cx="3603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20" name="Text Box 200"/>
          <p:cNvSpPr txBox="1">
            <a:spLocks noChangeArrowheads="1"/>
          </p:cNvSpPr>
          <p:nvPr/>
        </p:nvSpPr>
        <p:spPr bwMode="auto">
          <a:xfrm>
            <a:off x="7524750" y="5300663"/>
            <a:ext cx="1511300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Plano real</a:t>
            </a:r>
          </a:p>
        </p:txBody>
      </p:sp>
      <p:sp>
        <p:nvSpPr>
          <p:cNvPr id="5321" name="AutoShape 201"/>
          <p:cNvSpPr>
            <a:spLocks noChangeArrowheads="1"/>
          </p:cNvSpPr>
          <p:nvPr/>
        </p:nvSpPr>
        <p:spPr bwMode="auto">
          <a:xfrm>
            <a:off x="1909763" y="1903413"/>
            <a:ext cx="935037" cy="360362"/>
          </a:xfrm>
          <a:prstGeom prst="notchedRightArrow">
            <a:avLst>
              <a:gd name="adj1" fmla="val 50000"/>
              <a:gd name="adj2" fmla="val 6486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22" name="AutoShape 202"/>
          <p:cNvSpPr>
            <a:spLocks noChangeArrowheads="1"/>
          </p:cNvSpPr>
          <p:nvPr/>
        </p:nvSpPr>
        <p:spPr bwMode="auto">
          <a:xfrm rot="10800000">
            <a:off x="6588125" y="4076700"/>
            <a:ext cx="863600" cy="360363"/>
          </a:xfrm>
          <a:prstGeom prst="notchedRigh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29" name="Text Box 209"/>
          <p:cNvSpPr txBox="1">
            <a:spLocks noChangeArrowheads="1"/>
          </p:cNvSpPr>
          <p:nvPr/>
        </p:nvSpPr>
        <p:spPr bwMode="auto">
          <a:xfrm>
            <a:off x="250825" y="714356"/>
            <a:ext cx="13922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FF0000"/>
                </a:solidFill>
              </a:rPr>
              <a:t>Estructura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interna</a:t>
            </a:r>
          </a:p>
        </p:txBody>
      </p:sp>
      <p:sp>
        <p:nvSpPr>
          <p:cNvPr id="5334" name="Line 214"/>
          <p:cNvSpPr>
            <a:spLocks noChangeShapeType="1"/>
          </p:cNvSpPr>
          <p:nvPr/>
        </p:nvSpPr>
        <p:spPr bwMode="auto">
          <a:xfrm>
            <a:off x="1187450" y="39338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35" name="Line 215"/>
          <p:cNvSpPr>
            <a:spLocks noChangeShapeType="1"/>
          </p:cNvSpPr>
          <p:nvPr/>
        </p:nvSpPr>
        <p:spPr bwMode="auto">
          <a:xfrm>
            <a:off x="1187450" y="6381750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36" name="Line 216"/>
          <p:cNvSpPr>
            <a:spLocks noChangeShapeType="1"/>
          </p:cNvSpPr>
          <p:nvPr/>
        </p:nvSpPr>
        <p:spPr bwMode="auto">
          <a:xfrm flipV="1">
            <a:off x="8172450" y="57340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3" dur="5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245" grpId="0" animBg="1"/>
      <p:bldP spid="5247" grpId="0"/>
      <p:bldP spid="5248" grpId="0"/>
      <p:bldP spid="5270" grpId="0" animBg="1"/>
      <p:bldP spid="5271" grpId="0" animBg="1"/>
      <p:bldP spid="5272" grpId="0" animBg="1"/>
      <p:bldP spid="5286" grpId="0" animBg="1"/>
      <p:bldP spid="5293" grpId="0" animBg="1"/>
      <p:bldP spid="5299" grpId="0"/>
      <p:bldP spid="5304" grpId="0" animBg="1"/>
      <p:bldP spid="5305" grpId="0" animBg="1"/>
      <p:bldP spid="5309" grpId="0" animBg="1"/>
      <p:bldP spid="5311" grpId="0" animBg="1"/>
      <p:bldP spid="5312" grpId="0"/>
      <p:bldP spid="5313" grpId="0"/>
      <p:bldP spid="5314" grpId="0"/>
      <p:bldP spid="5316" grpId="0" animBg="1"/>
      <p:bldP spid="5317" grpId="0" animBg="1"/>
      <p:bldP spid="5318" grpId="0" animBg="1"/>
      <p:bldP spid="5319" grpId="0" animBg="1"/>
      <p:bldP spid="5320" grpId="0" animBg="1"/>
      <p:bldP spid="5321" grpId="0" animBg="1"/>
      <p:bldP spid="5322" grpId="0" animBg="1"/>
      <p:bldP spid="5329" grpId="0"/>
      <p:bldP spid="5334" grpId="0" animBg="1"/>
      <p:bldP spid="5335" grpId="0" animBg="1"/>
      <p:bldP spid="53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08175" y="1196975"/>
            <a:ext cx="45370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s-ES" sz="1400"/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	Allá, en las tierras altas,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por donde traza el Duero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su curva de ballesta  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en torno a Soria, entre plomizos cerros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5	y manchas de raídos encinares,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 corazón está vagando, en sueños...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¿No ves, Leonor, los álamos del río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 sus ramajes yertos?    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Mira el Moncayo azul y blanco; dame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10	tu mano y paseemos.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Por estos campos de la tierra mía,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bordados de olivares polvorientos,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voy caminando solo, 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Triste, cansado, pensativo y viejo.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Campos de Castilla 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(1914)</a:t>
            </a:r>
            <a:endParaRPr lang="es-E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79388" y="2060575"/>
            <a:ext cx="259238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1. Descripción recuerdo </a:t>
            </a:r>
          </a:p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    paisaje</a:t>
            </a: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179388" y="5661025"/>
            <a:ext cx="2089150" cy="609600"/>
          </a:xfrm>
          <a:prstGeom prst="accentBorderCallout1">
            <a:avLst>
              <a:gd name="adj1" fmla="val 18750"/>
              <a:gd name="adj2" fmla="val 103648"/>
              <a:gd name="adj3" fmla="val -139065"/>
              <a:gd name="adj4" fmla="val 1425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400" b="1">
                <a:solidFill>
                  <a:srgbClr val="FF4A37"/>
                </a:solidFill>
              </a:rPr>
              <a:t>PERÍFRASIS DURACIÓN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659563" y="2205038"/>
            <a:ext cx="1584325" cy="527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Topónimos/ antropónimos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250825" y="3068638"/>
            <a:ext cx="2447925" cy="703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2. Invitación  paseo </a:t>
            </a:r>
          </a:p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   (sueño)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4211638" y="620713"/>
            <a:ext cx="1223962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Léxico sencillo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6804025" y="4868863"/>
            <a:ext cx="1655763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0000"/>
                </a:solidFill>
              </a:rPr>
              <a:t>Sintaxis sencilla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516688" y="1557338"/>
            <a:ext cx="2089150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Subjetivismo </a:t>
            </a:r>
          </a:p>
        </p:txBody>
      </p:sp>
      <p:sp>
        <p:nvSpPr>
          <p:cNvPr id="54313" name="AutoShape 41"/>
          <p:cNvSpPr>
            <a:spLocks/>
          </p:cNvSpPr>
          <p:nvPr/>
        </p:nvSpPr>
        <p:spPr bwMode="auto">
          <a:xfrm>
            <a:off x="2700338" y="1557338"/>
            <a:ext cx="144462" cy="1439862"/>
          </a:xfrm>
          <a:prstGeom prst="leftBrace">
            <a:avLst>
              <a:gd name="adj1" fmla="val 83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14" name="AutoShape 42"/>
          <p:cNvSpPr>
            <a:spLocks/>
          </p:cNvSpPr>
          <p:nvPr/>
        </p:nvSpPr>
        <p:spPr bwMode="auto">
          <a:xfrm>
            <a:off x="2771775" y="3141663"/>
            <a:ext cx="71438" cy="863600"/>
          </a:xfrm>
          <a:prstGeom prst="leftBrace">
            <a:avLst>
              <a:gd name="adj1" fmla="val 1007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15" name="AutoShape 43"/>
          <p:cNvSpPr>
            <a:spLocks/>
          </p:cNvSpPr>
          <p:nvPr/>
        </p:nvSpPr>
        <p:spPr bwMode="auto">
          <a:xfrm>
            <a:off x="2771775" y="4149725"/>
            <a:ext cx="71438" cy="935038"/>
          </a:xfrm>
          <a:prstGeom prst="leftBrace">
            <a:avLst>
              <a:gd name="adj1" fmla="val 1090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-180975" y="4149725"/>
            <a:ext cx="2592388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  3. Estado anímico, </a:t>
            </a:r>
          </a:p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52D341"/>
                </a:solidFill>
              </a:rPr>
              <a:t> tras despertar 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179388" y="620713"/>
            <a:ext cx="2735262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Otra estructura</a:t>
            </a: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6011863" y="2852738"/>
            <a:ext cx="29527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FF0000"/>
                </a:solidFill>
              </a:rPr>
              <a:t>Adjetivación</a:t>
            </a:r>
            <a:r>
              <a:rPr lang="es-ES"/>
              <a:t>:</a:t>
            </a:r>
          </a:p>
          <a:p>
            <a:r>
              <a:rPr lang="es-ES"/>
              <a:t> paisaje exterior/interior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6443663" y="549275"/>
            <a:ext cx="2160587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0000"/>
                </a:solidFill>
              </a:rPr>
              <a:t>ESTILO</a:t>
            </a:r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 flipH="1" flipV="1">
            <a:off x="4716463" y="1989138"/>
            <a:ext cx="19431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>
            <a:off x="3708400" y="24209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363537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4211638" y="1989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>
            <a:off x="3492500" y="37163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 flipH="1" flipV="1">
            <a:off x="4716463" y="1628775"/>
            <a:ext cx="20875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3" name="Line 71"/>
          <p:cNvSpPr>
            <a:spLocks noChangeShapeType="1"/>
          </p:cNvSpPr>
          <p:nvPr/>
        </p:nvSpPr>
        <p:spPr bwMode="auto">
          <a:xfrm flipH="1">
            <a:off x="5364163" y="3500438"/>
            <a:ext cx="2808287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>
            <a:off x="2916238" y="50133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3419475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>
            <a:off x="4211638" y="50133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5003800" y="5013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1" name="Line 79"/>
          <p:cNvSpPr>
            <a:spLocks noChangeShapeType="1"/>
          </p:cNvSpPr>
          <p:nvPr/>
        </p:nvSpPr>
        <p:spPr bwMode="auto">
          <a:xfrm>
            <a:off x="4284663" y="17002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2" name="AutoShape 80"/>
          <p:cNvSpPr>
            <a:spLocks noChangeArrowheads="1"/>
          </p:cNvSpPr>
          <p:nvPr/>
        </p:nvSpPr>
        <p:spPr bwMode="auto">
          <a:xfrm rot="10800000">
            <a:off x="5724525" y="908050"/>
            <a:ext cx="431800" cy="730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3" name="AutoShape 81"/>
          <p:cNvSpPr>
            <a:spLocks noChangeArrowheads="1"/>
          </p:cNvSpPr>
          <p:nvPr/>
        </p:nvSpPr>
        <p:spPr bwMode="auto">
          <a:xfrm rot="5400000">
            <a:off x="7272338" y="1231900"/>
            <a:ext cx="431800" cy="730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2916238" y="47244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>
            <a:off x="3779838" y="29972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7" grpId="0"/>
      <p:bldP spid="54280" grpId="0"/>
      <p:bldP spid="54281" grpId="0" animBg="1"/>
      <p:bldP spid="54286" grpId="0" animBg="1"/>
      <p:bldP spid="54301" grpId="0"/>
      <p:bldP spid="54303" grpId="0" animBg="1"/>
      <p:bldP spid="54305" grpId="0" animBg="1"/>
      <p:bldP spid="54309" grpId="0" animBg="1"/>
      <p:bldP spid="54313" grpId="0" animBg="1"/>
      <p:bldP spid="54314" grpId="0" animBg="1"/>
      <p:bldP spid="54315" grpId="0" animBg="1"/>
      <p:bldP spid="54317" grpId="0"/>
      <p:bldP spid="54326" grpId="0" animBg="1"/>
      <p:bldP spid="54327" grpId="0"/>
      <p:bldP spid="54331" grpId="0" animBg="1"/>
      <p:bldP spid="54332" grpId="0" animBg="1"/>
      <p:bldP spid="54333" grpId="0" animBg="1"/>
      <p:bldP spid="54334" grpId="0" animBg="1"/>
      <p:bldP spid="54340" grpId="0" animBg="1"/>
      <p:bldP spid="54341" grpId="0" animBg="1"/>
      <p:bldP spid="54342" grpId="0" animBg="1"/>
      <p:bldP spid="54343" grpId="0" animBg="1"/>
      <p:bldP spid="54347" grpId="0" animBg="1"/>
      <p:bldP spid="54348" grpId="0" animBg="1"/>
      <p:bldP spid="54349" grpId="0" animBg="1"/>
      <p:bldP spid="54350" grpId="0" animBg="1"/>
      <p:bldP spid="54351" grpId="0" animBg="1"/>
      <p:bldP spid="54352" grpId="0" animBg="1"/>
      <p:bldP spid="54353" grpId="0" animBg="1"/>
      <p:bldP spid="54354" grpId="0" animBg="1"/>
      <p:bldP spid="543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411413" y="1196975"/>
            <a:ext cx="45370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s-ES" sz="1400"/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	Allá, en las tierras altas,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por donde traza el Duero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su curva de ballesta  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en torno a Soria, entre plomizos cerros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5	y manchas de raídos encinares,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 corazón está vagando, en sueños...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¿No ves, Leonor, los álamos del río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 sus ramajes yertos?    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Mira el Moncayo azul y blanco; dame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10	tu mano y paseemos.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Por </a:t>
            </a:r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estos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campos de la tierra </a:t>
            </a:r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bordados de olivares polvorientos,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voy caminando solo,                   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Triste, cansado, pensativo y viejo.            </a:t>
            </a:r>
          </a:p>
          <a:p>
            <a:pPr marL="609600" indent="-609600" algn="l">
              <a:spcBef>
                <a:spcPct val="20000"/>
              </a:spcBef>
            </a:pPr>
            <a:r>
              <a:rPr lang="es-ES_tradnl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Campos de Castilla 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(1914)</a:t>
            </a:r>
            <a:endParaRPr lang="es-E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56325" name="AutoShape 5"/>
          <p:cNvSpPr>
            <a:spLocks/>
          </p:cNvSpPr>
          <p:nvPr/>
        </p:nvSpPr>
        <p:spPr bwMode="auto">
          <a:xfrm>
            <a:off x="468313" y="5876925"/>
            <a:ext cx="2089150" cy="609600"/>
          </a:xfrm>
          <a:prstGeom prst="accentBorderCallout1">
            <a:avLst>
              <a:gd name="adj1" fmla="val 18750"/>
              <a:gd name="adj2" fmla="val 103648"/>
              <a:gd name="adj3" fmla="val -139065"/>
              <a:gd name="adj4" fmla="val 1425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400" b="1">
                <a:solidFill>
                  <a:srgbClr val="FF4A37"/>
                </a:solidFill>
              </a:rPr>
              <a:t>FINAL en clímax</a:t>
            </a:r>
          </a:p>
          <a:p>
            <a:r>
              <a:rPr lang="es-ES" sz="1400" b="1">
                <a:solidFill>
                  <a:srgbClr val="FF4A37"/>
                </a:solidFill>
              </a:rPr>
              <a:t>gradación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948488" y="620713"/>
            <a:ext cx="1800225" cy="846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HIPÉRBATON</a:t>
            </a:r>
          </a:p>
          <a:p>
            <a:pPr>
              <a:spcBef>
                <a:spcPct val="50000"/>
              </a:spcBef>
            </a:pPr>
            <a:r>
              <a:rPr lang="es-ES" sz="1400"/>
              <a:t>Complemento Circunstancial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300788" y="4797425"/>
            <a:ext cx="2232025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0000"/>
                </a:solidFill>
              </a:rPr>
              <a:t>Palabras clave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76600" y="620713"/>
            <a:ext cx="31686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Localización espacial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0" y="3068638"/>
            <a:ext cx="31305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Interrogación retórica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52D341"/>
                </a:solidFill>
              </a:rPr>
              <a:t>(apóstrofe/ vocativo)</a:t>
            </a:r>
            <a:endParaRPr lang="es-E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3419475" y="1700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3635375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46" name="AutoShape 26"/>
          <p:cNvSpPr>
            <a:spLocks/>
          </p:cNvSpPr>
          <p:nvPr/>
        </p:nvSpPr>
        <p:spPr bwMode="auto">
          <a:xfrm>
            <a:off x="3203575" y="1557338"/>
            <a:ext cx="144463" cy="1439862"/>
          </a:xfrm>
          <a:prstGeom prst="leftBrace">
            <a:avLst>
              <a:gd name="adj1" fmla="val 83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47" name="AutoShape 27"/>
          <p:cNvSpPr>
            <a:spLocks/>
          </p:cNvSpPr>
          <p:nvPr/>
        </p:nvSpPr>
        <p:spPr bwMode="auto">
          <a:xfrm>
            <a:off x="3276600" y="3141663"/>
            <a:ext cx="71438" cy="863600"/>
          </a:xfrm>
          <a:prstGeom prst="leftBrace">
            <a:avLst>
              <a:gd name="adj1" fmla="val 1007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48" name="AutoShape 28"/>
          <p:cNvSpPr>
            <a:spLocks/>
          </p:cNvSpPr>
          <p:nvPr/>
        </p:nvSpPr>
        <p:spPr bwMode="auto">
          <a:xfrm>
            <a:off x="3276600" y="4149725"/>
            <a:ext cx="71438" cy="935038"/>
          </a:xfrm>
          <a:prstGeom prst="leftBrace">
            <a:avLst>
              <a:gd name="adj1" fmla="val 1090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6443663" y="3571876"/>
            <a:ext cx="24479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/>
              <a:t>Demostrativo y posesivo</a:t>
            </a:r>
          </a:p>
          <a:p>
            <a:pPr>
              <a:spcBef>
                <a:spcPct val="50000"/>
              </a:spcBef>
            </a:pPr>
            <a:r>
              <a:rPr lang="es-ES" sz="1600" dirty="0"/>
              <a:t>Proximidad/propiedad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7019925" y="1989138"/>
            <a:ext cx="1728788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52D34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Metáfora</a:t>
            </a:r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 flipH="1">
            <a:off x="5508625" y="1412875"/>
            <a:ext cx="13684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>
            <a:off x="3779838" y="1700213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flipH="1">
            <a:off x="5940425" y="1628775"/>
            <a:ext cx="115252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3779838" y="42926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H="1" flipV="1">
            <a:off x="5003800" y="2133600"/>
            <a:ext cx="20161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 flipH="1">
            <a:off x="4067175" y="2420938"/>
            <a:ext cx="360045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6516688" y="5373688"/>
            <a:ext cx="22320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Tierras-sueño, Soria-Leonor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7092950" y="6308725"/>
            <a:ext cx="1223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tristeza</a:t>
            </a: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auto">
          <a:xfrm>
            <a:off x="7596188" y="6021388"/>
            <a:ext cx="360362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auto">
          <a:xfrm rot="16501783">
            <a:off x="5943635" y="5230777"/>
            <a:ext cx="3603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3419475" y="5805488"/>
            <a:ext cx="2520950" cy="7016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0000"/>
                </a:solidFill>
              </a:rPr>
              <a:t>DOBLE VISIÓN: Castilla/Andalucía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0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5" grpId="0" animBg="1"/>
      <p:bldP spid="56327" grpId="0" animBg="1"/>
      <p:bldP spid="56338" grpId="0" animBg="1"/>
      <p:bldP spid="56340" grpId="0"/>
      <p:bldP spid="56341" grpId="0"/>
      <p:bldP spid="56344" grpId="0" animBg="1"/>
      <p:bldP spid="56345" grpId="0" animBg="1"/>
      <p:bldP spid="56346" grpId="0" animBg="1"/>
      <p:bldP spid="56347" grpId="0" animBg="1"/>
      <p:bldP spid="56348" grpId="0" animBg="1"/>
      <p:bldP spid="56350" grpId="0"/>
      <p:bldP spid="56355" grpId="0" animBg="1"/>
      <p:bldP spid="56357" grpId="0" animBg="1"/>
      <p:bldP spid="56358" grpId="0" animBg="1"/>
      <p:bldP spid="56359" grpId="0" animBg="1"/>
      <p:bldP spid="56360" grpId="0" animBg="1"/>
      <p:bldP spid="56362" grpId="0" animBg="1"/>
      <p:bldP spid="56363" grpId="0" animBg="1"/>
      <p:bldP spid="56364" grpId="0"/>
      <p:bldP spid="56366" grpId="0"/>
      <p:bldP spid="56367" grpId="0" animBg="1"/>
      <p:bldP spid="56368" grpId="0" animBg="1"/>
      <p:bldP spid="5637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</p:txBody>
      </p:sp>
      <p:pic>
        <p:nvPicPr>
          <p:cNvPr id="59397" name="Picture 5" descr="Serrat y Sabina Cantar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84313"/>
            <a:ext cx="3527425" cy="2649537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716463" y="2205038"/>
            <a:ext cx="3527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</a:rPr>
              <a:t>“Cantares”, Serrat y Sabina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27088" y="3068638"/>
            <a:ext cx="40322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MIGUEL DE UNAMUNO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51500" y="2205038"/>
            <a:ext cx="22336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59402" name="Picture 10" descr="MigueldeUnamu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73238"/>
            <a:ext cx="2667000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Lienzo"/>
          <p:cNvSpPr>
            <a:spLocks noChangeArrowheads="1"/>
          </p:cNvSpPr>
          <p:nvPr/>
        </p:nvSpPr>
        <p:spPr bwMode="auto">
          <a:xfrm>
            <a:off x="1835150" y="333375"/>
            <a:ext cx="4465638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400" b="1">
                <a:solidFill>
                  <a:schemeClr val="tx2"/>
                </a:solidFill>
              </a:rPr>
              <a:t>MIGUEL DE UNAMUNO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372225" y="1052513"/>
            <a:ext cx="2627313" cy="846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RITMO</a:t>
            </a:r>
          </a:p>
          <a:p>
            <a:pPr algn="l">
              <a:spcBef>
                <a:spcPct val="50000"/>
              </a:spcBef>
            </a:pPr>
            <a:r>
              <a:rPr lang="es-ES" sz="1400" b="1"/>
              <a:t>     repetitivo, propio de plegaria. </a:t>
            </a:r>
            <a:endParaRPr lang="es-ES" sz="1400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6443663" y="3429000"/>
            <a:ext cx="2447925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200" b="1"/>
              <a:t>Rechazo ornamentación, musicalidad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395288" y="2781300"/>
            <a:ext cx="2305050" cy="155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Soneto:</a:t>
            </a:r>
            <a:r>
              <a:rPr lang="es-ES" sz="1600" b="1">
                <a:solidFill>
                  <a:srgbClr val="52D341"/>
                </a:solidFill>
              </a:rPr>
              <a:t> 14 </a:t>
            </a:r>
            <a:r>
              <a:rPr lang="es-ES" sz="1600"/>
              <a:t>endecasílabos (11), rima consonante </a:t>
            </a:r>
          </a:p>
          <a:p>
            <a:pPr>
              <a:spcBef>
                <a:spcPct val="50000"/>
              </a:spcBef>
            </a:pPr>
            <a:r>
              <a:rPr lang="es-ES" sz="1600"/>
              <a:t>ABBA ABBA</a:t>
            </a:r>
          </a:p>
          <a:p>
            <a:pPr>
              <a:spcBef>
                <a:spcPct val="50000"/>
              </a:spcBef>
            </a:pPr>
            <a:r>
              <a:rPr lang="es-ES" sz="1600"/>
              <a:t> CDC  DCD</a:t>
            </a:r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9228" name="Text Box 76"/>
          <p:cNvSpPr txBox="1">
            <a:spLocks noChangeArrowheads="1"/>
          </p:cNvSpPr>
          <p:nvPr/>
        </p:nvSpPr>
        <p:spPr bwMode="auto">
          <a:xfrm>
            <a:off x="6443663" y="333375"/>
            <a:ext cx="25923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CC00FF"/>
                </a:solidFill>
              </a:rPr>
              <a:t>Tema</a:t>
            </a:r>
            <a:r>
              <a:rPr lang="es-ES" sz="1600"/>
              <a:t>: búsqueda de Dios</a:t>
            </a:r>
            <a:endParaRPr lang="es-ES" sz="1400" b="1"/>
          </a:p>
        </p:txBody>
      </p:sp>
      <p:sp>
        <p:nvSpPr>
          <p:cNvPr id="49230" name="Text Box 78"/>
          <p:cNvSpPr txBox="1">
            <a:spLocks noChangeArrowheads="1"/>
          </p:cNvSpPr>
          <p:nvPr/>
        </p:nvSpPr>
        <p:spPr bwMode="auto">
          <a:xfrm>
            <a:off x="6372225" y="2205038"/>
            <a:ext cx="25923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Encabalgamientos entre estrofas: desgarro.</a:t>
            </a:r>
          </a:p>
        </p:txBody>
      </p:sp>
      <p:sp>
        <p:nvSpPr>
          <p:cNvPr id="49235" name="Text Box 83"/>
          <p:cNvSpPr txBox="1">
            <a:spLocks noChangeArrowheads="1"/>
          </p:cNvSpPr>
          <p:nvPr/>
        </p:nvSpPr>
        <p:spPr bwMode="auto">
          <a:xfrm>
            <a:off x="395288" y="4797425"/>
            <a:ext cx="2016125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     CONDENSACIÓN</a:t>
            </a:r>
          </a:p>
        </p:txBody>
      </p:sp>
      <p:sp>
        <p:nvSpPr>
          <p:cNvPr id="49257" name="AutoShape 105"/>
          <p:cNvSpPr>
            <a:spLocks noChangeArrowheads="1"/>
          </p:cNvSpPr>
          <p:nvPr/>
        </p:nvSpPr>
        <p:spPr bwMode="auto">
          <a:xfrm>
            <a:off x="8604250" y="1773238"/>
            <a:ext cx="288925" cy="360362"/>
          </a:xfrm>
          <a:prstGeom prst="curvedLeftArrow">
            <a:avLst>
              <a:gd name="adj1" fmla="val 24945"/>
              <a:gd name="adj2" fmla="val 498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0" name="AutoShape 108"/>
          <p:cNvSpPr>
            <a:spLocks noChangeArrowheads="1"/>
          </p:cNvSpPr>
          <p:nvPr/>
        </p:nvSpPr>
        <p:spPr bwMode="auto">
          <a:xfrm>
            <a:off x="611188" y="436562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6" name="AutoShape 114"/>
          <p:cNvSpPr>
            <a:spLocks noChangeArrowheads="1"/>
          </p:cNvSpPr>
          <p:nvPr/>
        </p:nvSpPr>
        <p:spPr bwMode="auto">
          <a:xfrm>
            <a:off x="7524750" y="4005263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68" name="Text Box 116"/>
          <p:cNvSpPr txBox="1">
            <a:spLocks noChangeArrowheads="1"/>
          </p:cNvSpPr>
          <p:nvPr/>
        </p:nvSpPr>
        <p:spPr bwMode="auto">
          <a:xfrm>
            <a:off x="250825" y="1412875"/>
            <a:ext cx="2592388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>
                <a:solidFill>
                  <a:srgbClr val="CE2BE9"/>
                </a:solidFill>
              </a:rPr>
              <a:t>Género: Lírica </a:t>
            </a:r>
            <a:r>
              <a:rPr lang="es-ES" sz="1600"/>
              <a:t>(expresión yo)</a:t>
            </a:r>
          </a:p>
        </p:txBody>
      </p:sp>
      <p:sp>
        <p:nvSpPr>
          <p:cNvPr id="49279" name="AutoShape 127"/>
          <p:cNvSpPr>
            <a:spLocks noChangeArrowheads="1"/>
          </p:cNvSpPr>
          <p:nvPr/>
        </p:nvSpPr>
        <p:spPr bwMode="auto">
          <a:xfrm>
            <a:off x="6300788" y="3860800"/>
            <a:ext cx="73025" cy="360363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80" name="AutoShape 128"/>
          <p:cNvSpPr>
            <a:spLocks noChangeArrowheads="1"/>
          </p:cNvSpPr>
          <p:nvPr/>
        </p:nvSpPr>
        <p:spPr bwMode="auto">
          <a:xfrm>
            <a:off x="6372225" y="4508500"/>
            <a:ext cx="73025" cy="360363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49289" name="AutoShape 137"/>
          <p:cNvCxnSpPr>
            <a:cxnSpLocks noChangeShapeType="1"/>
          </p:cNvCxnSpPr>
          <p:nvPr/>
        </p:nvCxnSpPr>
        <p:spPr bwMode="auto">
          <a:xfrm>
            <a:off x="4500563" y="59499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9295" name="AutoShape 143"/>
          <p:cNvSpPr>
            <a:spLocks noChangeArrowheads="1"/>
          </p:cNvSpPr>
          <p:nvPr/>
        </p:nvSpPr>
        <p:spPr bwMode="auto">
          <a:xfrm rot="10637707">
            <a:off x="2624138" y="1054100"/>
            <a:ext cx="579437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297" name="Text Box 145"/>
          <p:cNvSpPr txBox="1">
            <a:spLocks noChangeArrowheads="1"/>
          </p:cNvSpPr>
          <p:nvPr/>
        </p:nvSpPr>
        <p:spPr bwMode="auto">
          <a:xfrm>
            <a:off x="250825" y="2276475"/>
            <a:ext cx="2808288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Estructura externa</a:t>
            </a:r>
            <a:endParaRPr lang="es-ES"/>
          </a:p>
        </p:txBody>
      </p:sp>
      <p:sp>
        <p:nvSpPr>
          <p:cNvPr id="49300" name="Text Box 148" descr="Papel reciclado"/>
          <p:cNvSpPr txBox="1">
            <a:spLocks noChangeArrowheads="1"/>
          </p:cNvSpPr>
          <p:nvPr/>
        </p:nvSpPr>
        <p:spPr bwMode="auto">
          <a:xfrm>
            <a:off x="395288" y="5661025"/>
            <a:ext cx="266382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RITMO</a:t>
            </a:r>
            <a:r>
              <a:rPr lang="es-ES"/>
              <a:t> marcado por la apóstrofe</a:t>
            </a:r>
          </a:p>
        </p:txBody>
      </p:sp>
      <p:sp>
        <p:nvSpPr>
          <p:cNvPr id="49301" name="Line 149"/>
          <p:cNvSpPr>
            <a:spLocks noChangeShapeType="1"/>
          </p:cNvSpPr>
          <p:nvPr/>
        </p:nvSpPr>
        <p:spPr bwMode="auto">
          <a:xfrm flipV="1">
            <a:off x="1908175" y="1557338"/>
            <a:ext cx="1439863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04" name="Line 152"/>
          <p:cNvSpPr>
            <a:spLocks noChangeShapeType="1"/>
          </p:cNvSpPr>
          <p:nvPr/>
        </p:nvSpPr>
        <p:spPr bwMode="auto">
          <a:xfrm>
            <a:off x="3348038" y="15573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05" name="Line 153"/>
          <p:cNvSpPr>
            <a:spLocks noChangeShapeType="1"/>
          </p:cNvSpPr>
          <p:nvPr/>
        </p:nvSpPr>
        <p:spPr bwMode="auto">
          <a:xfrm flipV="1">
            <a:off x="1908175" y="4292600"/>
            <a:ext cx="1512888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06" name="Line 154"/>
          <p:cNvSpPr>
            <a:spLocks noChangeShapeType="1"/>
          </p:cNvSpPr>
          <p:nvPr/>
        </p:nvSpPr>
        <p:spPr bwMode="auto">
          <a:xfrm flipV="1">
            <a:off x="3419475" y="42926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08" name="AutoShape 156"/>
          <p:cNvSpPr>
            <a:spLocks noChangeArrowheads="1"/>
          </p:cNvSpPr>
          <p:nvPr/>
        </p:nvSpPr>
        <p:spPr bwMode="auto">
          <a:xfrm>
            <a:off x="6300788" y="2492375"/>
            <a:ext cx="73025" cy="360363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10" name="Text Box 158"/>
          <p:cNvSpPr txBox="1">
            <a:spLocks noChangeArrowheads="1"/>
          </p:cNvSpPr>
          <p:nvPr/>
        </p:nvSpPr>
        <p:spPr bwMode="auto">
          <a:xfrm>
            <a:off x="6443663" y="2781300"/>
            <a:ext cx="27003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>
                <a:solidFill>
                  <a:srgbClr val="FF6600"/>
                </a:solidFill>
              </a:rPr>
              <a:t>Repetición palabras (</a:t>
            </a:r>
            <a:r>
              <a:rPr lang="es-ES" sz="1400"/>
              <a:t>tú, Dios)</a:t>
            </a:r>
            <a:r>
              <a:rPr lang="es-ES" sz="1400">
                <a:solidFill>
                  <a:srgbClr val="FF6600"/>
                </a:solidFill>
              </a:rPr>
              <a:t> ritmo.</a:t>
            </a:r>
            <a:endParaRPr lang="es-ES" sz="1400"/>
          </a:p>
        </p:txBody>
      </p:sp>
      <p:sp>
        <p:nvSpPr>
          <p:cNvPr id="49312" name="Text Box 160"/>
          <p:cNvSpPr txBox="1">
            <a:spLocks noChangeArrowheads="1"/>
          </p:cNvSpPr>
          <p:nvPr/>
        </p:nvSpPr>
        <p:spPr bwMode="auto">
          <a:xfrm>
            <a:off x="3132138" y="765175"/>
            <a:ext cx="3168650" cy="576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200"/>
          </a:p>
          <a:p>
            <a:pPr>
              <a:spcBef>
                <a:spcPct val="50000"/>
              </a:spcBef>
            </a:pPr>
            <a:r>
              <a:rPr lang="es-ES" sz="1200"/>
              <a:t>LA ORACIÓN DEL ATEO</a:t>
            </a:r>
          </a:p>
          <a:p>
            <a:pPr>
              <a:spcBef>
                <a:spcPct val="50000"/>
              </a:spcBef>
            </a:pPr>
            <a:r>
              <a:rPr lang="es-ES" sz="1200"/>
              <a:t>Oye mi ruego Tú, Dios que no existes, </a:t>
            </a:r>
          </a:p>
          <a:p>
            <a:pPr>
              <a:spcBef>
                <a:spcPct val="50000"/>
              </a:spcBef>
            </a:pPr>
            <a:r>
              <a:rPr lang="es-ES" sz="1200"/>
              <a:t>y en tu nada recoge estas mis quejas, </a:t>
            </a:r>
          </a:p>
          <a:p>
            <a:pPr>
              <a:spcBef>
                <a:spcPct val="50000"/>
              </a:spcBef>
            </a:pPr>
            <a:r>
              <a:rPr lang="es-ES" sz="1200"/>
              <a:t>Tú que a los pobres hombres nunca dejas </a:t>
            </a:r>
          </a:p>
          <a:p>
            <a:pPr>
              <a:spcBef>
                <a:spcPct val="50000"/>
              </a:spcBef>
            </a:pPr>
            <a:r>
              <a:rPr lang="es-ES" sz="1200"/>
              <a:t>sin consuelo de engaño. No resistes </a:t>
            </a:r>
          </a:p>
          <a:p>
            <a:pPr>
              <a:spcBef>
                <a:spcPct val="50000"/>
              </a:spcBef>
            </a:pPr>
            <a:endParaRPr lang="es-ES" sz="1200"/>
          </a:p>
          <a:p>
            <a:pPr>
              <a:spcBef>
                <a:spcPct val="50000"/>
              </a:spcBef>
            </a:pPr>
            <a:r>
              <a:rPr lang="es-ES" sz="1200"/>
              <a:t>a nuestro ruego y nuestro anhelo vistes. </a:t>
            </a:r>
          </a:p>
          <a:p>
            <a:pPr>
              <a:spcBef>
                <a:spcPct val="50000"/>
              </a:spcBef>
            </a:pPr>
            <a:r>
              <a:rPr lang="es-ES" sz="1200"/>
              <a:t>Cuando Tú de mi mente más te alejas, </a:t>
            </a:r>
          </a:p>
          <a:p>
            <a:pPr>
              <a:spcBef>
                <a:spcPct val="50000"/>
              </a:spcBef>
            </a:pPr>
            <a:r>
              <a:rPr lang="es-ES" sz="1200"/>
              <a:t>más recuerdo las plácidas consejas </a:t>
            </a:r>
          </a:p>
          <a:p>
            <a:pPr>
              <a:spcBef>
                <a:spcPct val="50000"/>
              </a:spcBef>
            </a:pPr>
            <a:r>
              <a:rPr lang="es-ES" sz="1200"/>
              <a:t>con que mi ama endulzome noches tristes. </a:t>
            </a:r>
          </a:p>
          <a:p>
            <a:pPr>
              <a:spcBef>
                <a:spcPct val="50000"/>
              </a:spcBef>
            </a:pPr>
            <a:endParaRPr lang="es-ES" sz="1200"/>
          </a:p>
          <a:p>
            <a:pPr>
              <a:spcBef>
                <a:spcPct val="50000"/>
              </a:spcBef>
            </a:pPr>
            <a:r>
              <a:rPr lang="es-ES" sz="1200"/>
              <a:t>¡Qué grande eres, mi Dios! Eres tan grande </a:t>
            </a:r>
          </a:p>
          <a:p>
            <a:pPr>
              <a:spcBef>
                <a:spcPct val="50000"/>
              </a:spcBef>
            </a:pPr>
            <a:r>
              <a:rPr lang="es-ES" sz="1200"/>
              <a:t>que no eres sino Idea; es muy angosta </a:t>
            </a:r>
          </a:p>
          <a:p>
            <a:pPr>
              <a:spcBef>
                <a:spcPct val="50000"/>
              </a:spcBef>
            </a:pPr>
            <a:r>
              <a:rPr lang="es-ES" sz="1200"/>
              <a:t>la realidad por mucho que se expande </a:t>
            </a:r>
          </a:p>
          <a:p>
            <a:pPr>
              <a:spcBef>
                <a:spcPct val="50000"/>
              </a:spcBef>
            </a:pPr>
            <a:endParaRPr lang="es-ES" sz="1200"/>
          </a:p>
          <a:p>
            <a:pPr>
              <a:spcBef>
                <a:spcPct val="50000"/>
              </a:spcBef>
            </a:pPr>
            <a:r>
              <a:rPr lang="es-ES" sz="1200"/>
              <a:t>para abarcarte. Sufro yo a tu costa, </a:t>
            </a:r>
          </a:p>
          <a:p>
            <a:pPr>
              <a:spcBef>
                <a:spcPct val="50000"/>
              </a:spcBef>
            </a:pPr>
            <a:r>
              <a:rPr lang="es-ES" sz="1200"/>
              <a:t>Dios no existente, pues si Tú existieras </a:t>
            </a:r>
          </a:p>
          <a:p>
            <a:pPr>
              <a:spcBef>
                <a:spcPct val="50000"/>
              </a:spcBef>
            </a:pPr>
            <a:r>
              <a:rPr lang="es-ES" sz="1200"/>
              <a:t>existiría yo también de veras.  </a:t>
            </a:r>
          </a:p>
          <a:p>
            <a:pPr>
              <a:spcBef>
                <a:spcPct val="50000"/>
              </a:spcBef>
            </a:pPr>
            <a:endParaRPr lang="es-ES" sz="1200"/>
          </a:p>
          <a:p>
            <a:pPr>
              <a:spcBef>
                <a:spcPct val="50000"/>
              </a:spcBef>
            </a:pPr>
            <a:endParaRPr lang="es-ES" sz="1200"/>
          </a:p>
        </p:txBody>
      </p:sp>
      <p:pic>
        <p:nvPicPr>
          <p:cNvPr id="49315" name="Picture 163" descr="firma0m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6153150"/>
            <a:ext cx="3067050" cy="704850"/>
          </a:xfrm>
          <a:prstGeom prst="rect">
            <a:avLst/>
          </a:prstGeom>
          <a:noFill/>
        </p:spPr>
      </p:pic>
      <p:pic>
        <p:nvPicPr>
          <p:cNvPr id="49325" name="Picture 173" descr="unamuno_gemaeld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88913"/>
            <a:ext cx="1114425" cy="962025"/>
          </a:xfrm>
          <a:prstGeom prst="rect">
            <a:avLst/>
          </a:prstGeom>
          <a:noFill/>
        </p:spPr>
      </p:pic>
      <p:sp>
        <p:nvSpPr>
          <p:cNvPr id="49326" name="Line 174"/>
          <p:cNvSpPr>
            <a:spLocks noChangeShapeType="1"/>
          </p:cNvSpPr>
          <p:nvPr/>
        </p:nvSpPr>
        <p:spPr bwMode="auto">
          <a:xfrm flipV="1">
            <a:off x="1908175" y="566102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27" name="AutoShape 175"/>
          <p:cNvSpPr>
            <a:spLocks noChangeArrowheads="1"/>
          </p:cNvSpPr>
          <p:nvPr/>
        </p:nvSpPr>
        <p:spPr bwMode="auto">
          <a:xfrm>
            <a:off x="6300788" y="5013325"/>
            <a:ext cx="73025" cy="360363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9328" name="AutoShape 176"/>
          <p:cNvSpPr>
            <a:spLocks noChangeArrowheads="1"/>
          </p:cNvSpPr>
          <p:nvPr/>
        </p:nvSpPr>
        <p:spPr bwMode="auto">
          <a:xfrm>
            <a:off x="6300788" y="1916113"/>
            <a:ext cx="73025" cy="360362"/>
          </a:xfrm>
          <a:prstGeom prst="upDownArrow">
            <a:avLst>
              <a:gd name="adj1" fmla="val 50000"/>
              <a:gd name="adj2" fmla="val 986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4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4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65" grpId="0" animBg="1"/>
      <p:bldP spid="49191" grpId="0" animBg="1"/>
      <p:bldP spid="49195" grpId="0" animBg="1"/>
      <p:bldP spid="49228" grpId="0"/>
      <p:bldP spid="49230" grpId="0"/>
      <p:bldP spid="49235" grpId="0" animBg="1"/>
      <p:bldP spid="49257" grpId="0" animBg="1"/>
      <p:bldP spid="49260" grpId="0" animBg="1"/>
      <p:bldP spid="49266" grpId="0" animBg="1"/>
      <p:bldP spid="49268" grpId="0" animBg="1"/>
      <p:bldP spid="49279" grpId="0" animBg="1"/>
      <p:bldP spid="49280" grpId="0" animBg="1"/>
      <p:bldP spid="49295" grpId="0" animBg="1"/>
      <p:bldP spid="49297" grpId="0" animBg="1"/>
      <p:bldP spid="49300" grpId="0" animBg="1"/>
      <p:bldP spid="49301" grpId="0" animBg="1"/>
      <p:bldP spid="49304" grpId="0" animBg="1"/>
      <p:bldP spid="49305" grpId="0" animBg="1"/>
      <p:bldP spid="49306" grpId="0" animBg="1"/>
      <p:bldP spid="49308" grpId="0" animBg="1"/>
      <p:bldP spid="49310" grpId="0"/>
      <p:bldP spid="49312" grpId="0"/>
      <p:bldP spid="49326" grpId="0" animBg="1"/>
      <p:bldP spid="49327" grpId="0" animBg="1"/>
      <p:bldP spid="493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07950" y="2205038"/>
            <a:ext cx="27717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CC00FF"/>
                </a:solidFill>
              </a:rPr>
              <a:t>1.</a:t>
            </a:r>
            <a:r>
              <a:rPr lang="es-ES" sz="1600" b="1">
                <a:solidFill>
                  <a:srgbClr val="FF6600"/>
                </a:solidFill>
              </a:rPr>
              <a:t> Contradicción sentimientos sí/no existes</a:t>
            </a:r>
            <a:endParaRPr lang="es-ES" sz="1600" b="1">
              <a:solidFill>
                <a:srgbClr val="CC00FF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659563" y="3860800"/>
            <a:ext cx="2233612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Entronque existencialismo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6948488" y="5232400"/>
            <a:ext cx="1655762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FF6600"/>
                </a:solidFill>
              </a:rPr>
              <a:t>Ansia inmortalidad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659563" y="1916113"/>
            <a:ext cx="208915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Postura vital y religiosa</a:t>
            </a:r>
          </a:p>
        </p:txBody>
      </p:sp>
      <p:sp>
        <p:nvSpPr>
          <p:cNvPr id="54313" name="AutoShape 41"/>
          <p:cNvSpPr>
            <a:spLocks/>
          </p:cNvSpPr>
          <p:nvPr/>
        </p:nvSpPr>
        <p:spPr bwMode="auto">
          <a:xfrm>
            <a:off x="2771775" y="1628775"/>
            <a:ext cx="215900" cy="19431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15" name="AutoShape 43"/>
          <p:cNvSpPr>
            <a:spLocks/>
          </p:cNvSpPr>
          <p:nvPr/>
        </p:nvSpPr>
        <p:spPr bwMode="auto">
          <a:xfrm>
            <a:off x="2771775" y="3789363"/>
            <a:ext cx="215900" cy="1584325"/>
          </a:xfrm>
          <a:prstGeom prst="lef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179388" y="4365625"/>
            <a:ext cx="2411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CC00FF"/>
                </a:solidFill>
              </a:rPr>
              <a:t>2. </a:t>
            </a:r>
            <a:r>
              <a:rPr lang="es-ES" sz="1600" b="1">
                <a:solidFill>
                  <a:srgbClr val="FF6600"/>
                </a:solidFill>
              </a:rPr>
              <a:t>Angustia vital</a:t>
            </a:r>
            <a:r>
              <a:rPr lang="es-ES" sz="1600" b="1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107950" y="476250"/>
            <a:ext cx="28448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Estructura interna</a:t>
            </a:r>
          </a:p>
        </p:txBody>
      </p:sp>
      <p:sp>
        <p:nvSpPr>
          <p:cNvPr id="54356" name="Text Box 84"/>
          <p:cNvSpPr txBox="1">
            <a:spLocks noChangeArrowheads="1"/>
          </p:cNvSpPr>
          <p:nvPr/>
        </p:nvSpPr>
        <p:spPr bwMode="auto">
          <a:xfrm>
            <a:off x="2627313" y="1628775"/>
            <a:ext cx="38893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.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4357" name="AutoShape 85"/>
          <p:cNvSpPr>
            <a:spLocks noChangeArrowheads="1"/>
          </p:cNvSpPr>
          <p:nvPr/>
        </p:nvSpPr>
        <p:spPr bwMode="auto">
          <a:xfrm>
            <a:off x="1187450" y="177323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8" name="AutoShape 86"/>
          <p:cNvSpPr>
            <a:spLocks noChangeArrowheads="1"/>
          </p:cNvSpPr>
          <p:nvPr/>
        </p:nvSpPr>
        <p:spPr bwMode="auto">
          <a:xfrm>
            <a:off x="7667625" y="292417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59" name="Text Box 87"/>
          <p:cNvSpPr txBox="1">
            <a:spLocks noChangeArrowheads="1"/>
          </p:cNvSpPr>
          <p:nvPr/>
        </p:nvSpPr>
        <p:spPr bwMode="auto">
          <a:xfrm>
            <a:off x="6300788" y="692150"/>
            <a:ext cx="252095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Poesía ideas más que de sensaciones</a:t>
            </a:r>
          </a:p>
        </p:txBody>
      </p:sp>
      <p:sp>
        <p:nvSpPr>
          <p:cNvPr id="54360" name="AutoShape 88"/>
          <p:cNvSpPr>
            <a:spLocks noChangeArrowheads="1"/>
          </p:cNvSpPr>
          <p:nvPr/>
        </p:nvSpPr>
        <p:spPr bwMode="auto">
          <a:xfrm>
            <a:off x="7812088" y="4724400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rgbClr val="DDDDDD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61" name="Text Box 89"/>
          <p:cNvSpPr txBox="1">
            <a:spLocks noChangeArrowheads="1"/>
          </p:cNvSpPr>
          <p:nvPr/>
        </p:nvSpPr>
        <p:spPr bwMode="auto">
          <a:xfrm>
            <a:off x="2987675" y="1557338"/>
            <a:ext cx="3671888" cy="425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/>
              <a:t>Oye mi ruego Tú, Dios que no existes, </a:t>
            </a:r>
          </a:p>
          <a:p>
            <a:r>
              <a:rPr lang="es-ES" sz="1400"/>
              <a:t>y en tu nada recoge estas mis quejas, </a:t>
            </a:r>
          </a:p>
          <a:p>
            <a:r>
              <a:rPr lang="es-ES" sz="1400"/>
              <a:t>Tú que a los pobres hombres nunca dejas </a:t>
            </a:r>
          </a:p>
          <a:p>
            <a:r>
              <a:rPr lang="es-ES" sz="1400"/>
              <a:t>sin consuelo de engaño. No resistes </a:t>
            </a:r>
          </a:p>
          <a:p>
            <a:endParaRPr lang="es-ES" sz="1400"/>
          </a:p>
          <a:p>
            <a:r>
              <a:rPr lang="es-ES" sz="1400"/>
              <a:t>a nuestro ruego y nuestro anhelo vistes. </a:t>
            </a:r>
          </a:p>
          <a:p>
            <a:r>
              <a:rPr lang="es-ES" sz="1400"/>
              <a:t>Cuando Tú de mi mente más te alejas, </a:t>
            </a:r>
          </a:p>
          <a:p>
            <a:r>
              <a:rPr lang="es-ES" sz="1400"/>
              <a:t>más recuerdo las plácidas consejas </a:t>
            </a:r>
          </a:p>
          <a:p>
            <a:r>
              <a:rPr lang="es-ES" sz="1400"/>
              <a:t>con que mi ama endulzome noches tristes. </a:t>
            </a:r>
          </a:p>
          <a:p>
            <a:endParaRPr lang="es-ES" sz="1400"/>
          </a:p>
          <a:p>
            <a:r>
              <a:rPr lang="es-ES" sz="1400"/>
              <a:t>¡Qué grande eres, mi Dios! Eres tan grande </a:t>
            </a:r>
          </a:p>
          <a:p>
            <a:r>
              <a:rPr lang="es-ES" sz="1400"/>
              <a:t>que no eres sino Idea; es muy angosta </a:t>
            </a:r>
          </a:p>
          <a:p>
            <a:r>
              <a:rPr lang="es-ES" sz="1400"/>
              <a:t>la realidad por mucho que se expande </a:t>
            </a:r>
          </a:p>
          <a:p>
            <a:endParaRPr lang="es-ES" sz="1400"/>
          </a:p>
          <a:p>
            <a:r>
              <a:rPr lang="es-ES" sz="1400"/>
              <a:t>para abarcarte. Sufro yo a tu costa, </a:t>
            </a:r>
          </a:p>
          <a:p>
            <a:r>
              <a:rPr lang="es-ES" sz="1400"/>
              <a:t>Dios no existente, pues si Tú existieras </a:t>
            </a:r>
          </a:p>
          <a:p>
            <a:r>
              <a:rPr lang="es-ES" sz="1400"/>
              <a:t>existiría yo también de veras.</a:t>
            </a:r>
            <a:r>
              <a:rPr lang="es-ES"/>
              <a:t>  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80" grpId="0"/>
      <p:bldP spid="54286" grpId="0" animBg="1"/>
      <p:bldP spid="54305" grpId="0" animBg="1"/>
      <p:bldP spid="54309" grpId="0" animBg="1"/>
      <p:bldP spid="54313" grpId="0" animBg="1"/>
      <p:bldP spid="54315" grpId="0" animBg="1"/>
      <p:bldP spid="54317" grpId="0"/>
      <p:bldP spid="54326" grpId="0" animBg="1"/>
      <p:bldP spid="54356" grpId="0"/>
      <p:bldP spid="54357" grpId="0" animBg="1"/>
      <p:bldP spid="54358" grpId="0" animBg="1"/>
      <p:bldP spid="54359" grpId="0" animBg="1"/>
      <p:bldP spid="54360" grpId="0" animBg="1"/>
      <p:bldP spid="543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Rectangle 125" descr="Lienzo"/>
          <p:cNvSpPr>
            <a:spLocks noChangeArrowheads="1"/>
          </p:cNvSpPr>
          <p:nvPr/>
        </p:nvSpPr>
        <p:spPr bwMode="auto">
          <a:xfrm>
            <a:off x="3132138" y="188913"/>
            <a:ext cx="3887787" cy="3619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D0D2D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 b="1">
                <a:solidFill>
                  <a:schemeClr val="tx2"/>
                </a:solidFill>
              </a:rPr>
              <a:t>Miguel de UNAMUNO</a:t>
            </a:r>
          </a:p>
        </p:txBody>
      </p:sp>
      <p:sp>
        <p:nvSpPr>
          <p:cNvPr id="5248" name="Text Box 128"/>
          <p:cNvSpPr txBox="1">
            <a:spLocks noChangeArrowheads="1"/>
          </p:cNvSpPr>
          <p:nvPr/>
        </p:nvSpPr>
        <p:spPr bwMode="auto">
          <a:xfrm>
            <a:off x="539750" y="4868863"/>
            <a:ext cx="2160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</a:t>
            </a:r>
            <a:endParaRPr lang="es-ES" sz="1400"/>
          </a:p>
        </p:txBody>
      </p:sp>
      <p:sp>
        <p:nvSpPr>
          <p:cNvPr id="5286" name="Text Box 166"/>
          <p:cNvSpPr txBox="1">
            <a:spLocks noChangeArrowheads="1"/>
          </p:cNvSpPr>
          <p:nvPr/>
        </p:nvSpPr>
        <p:spPr bwMode="auto">
          <a:xfrm>
            <a:off x="539750" y="1125538"/>
            <a:ext cx="1873250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Apelación, vocativo.</a:t>
            </a:r>
          </a:p>
        </p:txBody>
      </p:sp>
      <p:sp>
        <p:nvSpPr>
          <p:cNvPr id="5290" name="Text Box 170"/>
          <p:cNvSpPr txBox="1">
            <a:spLocks noChangeArrowheads="1"/>
          </p:cNvSpPr>
          <p:nvPr/>
        </p:nvSpPr>
        <p:spPr bwMode="auto">
          <a:xfrm>
            <a:off x="6948488" y="2997200"/>
            <a:ext cx="1798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298" name="Text Box 178"/>
          <p:cNvSpPr txBox="1">
            <a:spLocks noChangeArrowheads="1"/>
          </p:cNvSpPr>
          <p:nvPr/>
        </p:nvSpPr>
        <p:spPr bwMode="auto">
          <a:xfrm>
            <a:off x="231775" y="-293688"/>
            <a:ext cx="184150" cy="396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3348038" y="2060575"/>
            <a:ext cx="2519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310" name="Text Box 190"/>
          <p:cNvSpPr txBox="1">
            <a:spLocks noChangeArrowheads="1"/>
          </p:cNvSpPr>
          <p:nvPr/>
        </p:nvSpPr>
        <p:spPr bwMode="auto">
          <a:xfrm>
            <a:off x="611188" y="6092825"/>
            <a:ext cx="1152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314" name="Text Box 194" descr="Papel reciclado"/>
          <p:cNvSpPr txBox="1">
            <a:spLocks noChangeArrowheads="1"/>
          </p:cNvSpPr>
          <p:nvPr/>
        </p:nvSpPr>
        <p:spPr bwMode="auto">
          <a:xfrm>
            <a:off x="7380288" y="3716338"/>
            <a:ext cx="1584325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DIOS= IDEA</a:t>
            </a:r>
          </a:p>
        </p:txBody>
      </p:sp>
      <p:sp>
        <p:nvSpPr>
          <p:cNvPr id="5315" name="Line 195"/>
          <p:cNvSpPr>
            <a:spLocks noChangeShapeType="1"/>
          </p:cNvSpPr>
          <p:nvPr/>
        </p:nvSpPr>
        <p:spPr bwMode="auto">
          <a:xfrm>
            <a:off x="3203575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20" name="Text Box 200"/>
          <p:cNvSpPr txBox="1">
            <a:spLocks noChangeArrowheads="1"/>
          </p:cNvSpPr>
          <p:nvPr/>
        </p:nvSpPr>
        <p:spPr bwMode="auto">
          <a:xfrm>
            <a:off x="7308850" y="5013325"/>
            <a:ext cx="1511300" cy="590550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 Inexistencia Dios</a:t>
            </a:r>
          </a:p>
        </p:txBody>
      </p:sp>
      <p:sp>
        <p:nvSpPr>
          <p:cNvPr id="5341" name="Text Box 221"/>
          <p:cNvSpPr txBox="1">
            <a:spLocks noChangeArrowheads="1"/>
          </p:cNvSpPr>
          <p:nvPr/>
        </p:nvSpPr>
        <p:spPr bwMode="auto">
          <a:xfrm>
            <a:off x="3059113" y="3432175"/>
            <a:ext cx="3744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    </a:t>
            </a:r>
          </a:p>
        </p:txBody>
      </p:sp>
      <p:sp>
        <p:nvSpPr>
          <p:cNvPr id="5345" name="AutoShape 225"/>
          <p:cNvSpPr>
            <a:spLocks noChangeArrowheads="1"/>
          </p:cNvSpPr>
          <p:nvPr/>
        </p:nvSpPr>
        <p:spPr bwMode="auto">
          <a:xfrm rot="5400000">
            <a:off x="1007269" y="4328319"/>
            <a:ext cx="431800" cy="360362"/>
          </a:xfrm>
          <a:prstGeom prst="notched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53" name="Text Box 233"/>
          <p:cNvSpPr txBox="1">
            <a:spLocks noChangeArrowheads="1"/>
          </p:cNvSpPr>
          <p:nvPr/>
        </p:nvSpPr>
        <p:spPr bwMode="auto">
          <a:xfrm>
            <a:off x="468313" y="3573463"/>
            <a:ext cx="2520950" cy="584200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/>
              <a:t>Revelación de conflicto interno del ser humano</a:t>
            </a:r>
          </a:p>
        </p:txBody>
      </p:sp>
      <p:sp>
        <p:nvSpPr>
          <p:cNvPr id="5368" name="Text Box 248" descr="Papel reciclado"/>
          <p:cNvSpPr txBox="1">
            <a:spLocks noChangeArrowheads="1"/>
          </p:cNvSpPr>
          <p:nvPr/>
        </p:nvSpPr>
        <p:spPr bwMode="auto">
          <a:xfrm>
            <a:off x="468313" y="3068638"/>
            <a:ext cx="2447925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hipérbole</a:t>
            </a:r>
          </a:p>
        </p:txBody>
      </p:sp>
      <p:sp>
        <p:nvSpPr>
          <p:cNvPr id="5369" name="Line 249"/>
          <p:cNvSpPr>
            <a:spLocks noChangeShapeType="1"/>
          </p:cNvSpPr>
          <p:nvPr/>
        </p:nvSpPr>
        <p:spPr bwMode="auto">
          <a:xfrm>
            <a:off x="3708400" y="3933825"/>
            <a:ext cx="93503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70" name="Line 250"/>
          <p:cNvSpPr>
            <a:spLocks noChangeShapeType="1"/>
          </p:cNvSpPr>
          <p:nvPr/>
        </p:nvSpPr>
        <p:spPr bwMode="auto">
          <a:xfrm>
            <a:off x="4500563" y="4149725"/>
            <a:ext cx="19431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71" name="Line 251"/>
          <p:cNvSpPr>
            <a:spLocks noChangeShapeType="1"/>
          </p:cNvSpPr>
          <p:nvPr/>
        </p:nvSpPr>
        <p:spPr bwMode="auto">
          <a:xfrm>
            <a:off x="3779838" y="1844675"/>
            <a:ext cx="431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72" name="Line 252"/>
          <p:cNvSpPr>
            <a:spLocks noChangeShapeType="1"/>
          </p:cNvSpPr>
          <p:nvPr/>
        </p:nvSpPr>
        <p:spPr bwMode="auto">
          <a:xfrm>
            <a:off x="3635375" y="4149725"/>
            <a:ext cx="6492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73" name="Text Box 253"/>
          <p:cNvSpPr txBox="1">
            <a:spLocks noChangeArrowheads="1"/>
          </p:cNvSpPr>
          <p:nvPr/>
        </p:nvSpPr>
        <p:spPr bwMode="auto">
          <a:xfrm>
            <a:off x="539750" y="1773238"/>
            <a:ext cx="1871663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/>
              <a:t>imperativo</a:t>
            </a:r>
          </a:p>
        </p:txBody>
      </p:sp>
      <p:sp>
        <p:nvSpPr>
          <p:cNvPr id="5378" name="Text Box 258"/>
          <p:cNvSpPr txBox="1">
            <a:spLocks noChangeArrowheads="1"/>
          </p:cNvSpPr>
          <p:nvPr/>
        </p:nvSpPr>
        <p:spPr bwMode="auto">
          <a:xfrm>
            <a:off x="7164388" y="1412875"/>
            <a:ext cx="1873250" cy="7397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PARADOJA: contradicción pensamiento</a:t>
            </a:r>
          </a:p>
        </p:txBody>
      </p:sp>
      <p:sp>
        <p:nvSpPr>
          <p:cNvPr id="5385" name="Line 265"/>
          <p:cNvSpPr>
            <a:spLocks noChangeShapeType="1"/>
          </p:cNvSpPr>
          <p:nvPr/>
        </p:nvSpPr>
        <p:spPr bwMode="auto">
          <a:xfrm>
            <a:off x="3059113" y="3573463"/>
            <a:ext cx="649287" cy="3603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86" name="Line 266"/>
          <p:cNvSpPr>
            <a:spLocks noChangeShapeType="1"/>
          </p:cNvSpPr>
          <p:nvPr/>
        </p:nvSpPr>
        <p:spPr bwMode="auto">
          <a:xfrm>
            <a:off x="2987675" y="3500438"/>
            <a:ext cx="647700" cy="64928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95" name="Line 275"/>
          <p:cNvSpPr>
            <a:spLocks noChangeShapeType="1"/>
          </p:cNvSpPr>
          <p:nvPr/>
        </p:nvSpPr>
        <p:spPr bwMode="auto">
          <a:xfrm>
            <a:off x="4572000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98" name="Line 278"/>
          <p:cNvSpPr>
            <a:spLocks noChangeShapeType="1"/>
          </p:cNvSpPr>
          <p:nvPr/>
        </p:nvSpPr>
        <p:spPr bwMode="auto">
          <a:xfrm>
            <a:off x="4643438" y="2060575"/>
            <a:ext cx="64611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07" name="Line 287"/>
          <p:cNvSpPr>
            <a:spLocks noChangeShapeType="1"/>
          </p:cNvSpPr>
          <p:nvPr/>
        </p:nvSpPr>
        <p:spPr bwMode="auto">
          <a:xfrm>
            <a:off x="4787900" y="1125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13" name="Text Box 293"/>
          <p:cNvSpPr txBox="1">
            <a:spLocks noChangeArrowheads="1"/>
          </p:cNvSpPr>
          <p:nvPr/>
        </p:nvSpPr>
        <p:spPr bwMode="auto">
          <a:xfrm>
            <a:off x="468313" y="4797425"/>
            <a:ext cx="2519362" cy="527050"/>
          </a:xfrm>
          <a:prstGeom prst="rect">
            <a:avLst/>
          </a:prstGeom>
          <a:solidFill>
            <a:srgbClr val="FF9966"/>
          </a:solidFill>
          <a:ln w="9525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/>
              <a:t>Problemática metafísica y filosófica</a:t>
            </a:r>
          </a:p>
        </p:txBody>
      </p:sp>
      <p:sp>
        <p:nvSpPr>
          <p:cNvPr id="5414" name="Line 294"/>
          <p:cNvSpPr>
            <a:spLocks noChangeShapeType="1"/>
          </p:cNvSpPr>
          <p:nvPr/>
        </p:nvSpPr>
        <p:spPr bwMode="auto">
          <a:xfrm>
            <a:off x="3419475" y="50133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419" name="Picture 299" descr="unamuno_gemaeld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0"/>
            <a:ext cx="898525" cy="962025"/>
          </a:xfrm>
          <a:prstGeom prst="rect">
            <a:avLst/>
          </a:prstGeom>
          <a:noFill/>
        </p:spPr>
      </p:pic>
      <p:sp>
        <p:nvSpPr>
          <p:cNvPr id="5420" name="Text Box 300"/>
          <p:cNvSpPr txBox="1">
            <a:spLocks noChangeArrowheads="1"/>
          </p:cNvSpPr>
          <p:nvPr/>
        </p:nvSpPr>
        <p:spPr bwMode="auto">
          <a:xfrm>
            <a:off x="3419475" y="1557338"/>
            <a:ext cx="3671888" cy="370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/>
              <a:t>Oye mi ruego Tú, Dios que no existes, </a:t>
            </a:r>
          </a:p>
          <a:p>
            <a:r>
              <a:rPr lang="es-ES" sz="1400"/>
              <a:t>y en tu nada recoge estas mis quejas, </a:t>
            </a:r>
          </a:p>
          <a:p>
            <a:r>
              <a:rPr lang="es-ES" sz="1400"/>
              <a:t>Tú que a los pobres hombres nunca dejas </a:t>
            </a:r>
          </a:p>
          <a:p>
            <a:r>
              <a:rPr lang="es-ES" sz="1400"/>
              <a:t>sin consuelo de engaño. No resistes </a:t>
            </a:r>
          </a:p>
          <a:p>
            <a:endParaRPr lang="es-ES" sz="1400"/>
          </a:p>
          <a:p>
            <a:r>
              <a:rPr lang="es-ES" sz="1400"/>
              <a:t>a nuestro ruego y nuestro anhelo vistes. </a:t>
            </a:r>
          </a:p>
          <a:p>
            <a:r>
              <a:rPr lang="es-ES" sz="1400"/>
              <a:t>Cuando Tú de mi mente más te alejas, </a:t>
            </a:r>
          </a:p>
          <a:p>
            <a:r>
              <a:rPr lang="es-ES" sz="1400"/>
              <a:t>más recuerdo las plácidas consejas </a:t>
            </a:r>
          </a:p>
          <a:p>
            <a:r>
              <a:rPr lang="es-ES" sz="1400"/>
              <a:t>con que mi ama endulzome noches tristes. </a:t>
            </a:r>
          </a:p>
          <a:p>
            <a:endParaRPr lang="es-ES" sz="1400"/>
          </a:p>
          <a:p>
            <a:r>
              <a:rPr lang="es-ES" sz="1400"/>
              <a:t>¡Qué grande eres, mi Dios! Eres tan grande </a:t>
            </a:r>
          </a:p>
          <a:p>
            <a:r>
              <a:rPr lang="es-ES" sz="1400"/>
              <a:t>que no eres sino Idea; es muy angosta </a:t>
            </a:r>
          </a:p>
          <a:p>
            <a:r>
              <a:rPr lang="es-ES" sz="1400"/>
              <a:t>la realidad por mucho que se expande </a:t>
            </a:r>
          </a:p>
          <a:p>
            <a:endParaRPr lang="es-ES" sz="1400"/>
          </a:p>
          <a:p>
            <a:r>
              <a:rPr lang="es-ES" sz="1400"/>
              <a:t>para abarcarte. Sufro yo a tu costa, </a:t>
            </a:r>
          </a:p>
          <a:p>
            <a:r>
              <a:rPr lang="es-ES" sz="1400"/>
              <a:t>Dios no existente, pues si Tú existieras </a:t>
            </a:r>
          </a:p>
          <a:p>
            <a:r>
              <a:rPr lang="es-ES" sz="1400"/>
              <a:t>existiría yo también de veras.</a:t>
            </a:r>
          </a:p>
        </p:txBody>
      </p:sp>
      <p:sp>
        <p:nvSpPr>
          <p:cNvPr id="5422" name="Line 302"/>
          <p:cNvSpPr>
            <a:spLocks noChangeShapeType="1"/>
          </p:cNvSpPr>
          <p:nvPr/>
        </p:nvSpPr>
        <p:spPr bwMode="auto">
          <a:xfrm flipV="1">
            <a:off x="2484438" y="1844675"/>
            <a:ext cx="1295400" cy="1444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23" name="Line 303"/>
          <p:cNvSpPr>
            <a:spLocks noChangeShapeType="1"/>
          </p:cNvSpPr>
          <p:nvPr/>
        </p:nvSpPr>
        <p:spPr bwMode="auto">
          <a:xfrm>
            <a:off x="2411413" y="1268413"/>
            <a:ext cx="25209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 animBg="1"/>
      <p:bldP spid="5248" grpId="0"/>
      <p:bldP spid="5286" grpId="0" animBg="1"/>
      <p:bldP spid="5314" grpId="0" animBg="1"/>
      <p:bldP spid="5320" grpId="0" animBg="1"/>
      <p:bldP spid="5341" grpId="0"/>
      <p:bldP spid="5345" grpId="0" animBg="1"/>
      <p:bldP spid="5353" grpId="0" animBg="1"/>
      <p:bldP spid="5368" grpId="0" animBg="1"/>
      <p:bldP spid="5369" grpId="0" animBg="1"/>
      <p:bldP spid="5370" grpId="0" animBg="1"/>
      <p:bldP spid="5371" grpId="0" animBg="1"/>
      <p:bldP spid="5372" grpId="0" animBg="1"/>
      <p:bldP spid="5373" grpId="0" animBg="1"/>
      <p:bldP spid="5378" grpId="0" animBg="1"/>
      <p:bldP spid="5385" grpId="0" animBg="1"/>
      <p:bldP spid="5386" grpId="0" animBg="1"/>
      <p:bldP spid="5398" grpId="0" animBg="1"/>
      <p:bldP spid="5413" grpId="0" animBg="1"/>
      <p:bldP spid="5414" grpId="0" animBg="1"/>
      <p:bldP spid="5420" grpId="0"/>
      <p:bldP spid="5422" grpId="0" animBg="1"/>
      <p:bldP spid="54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234950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>
                <a:solidFill>
                  <a:srgbClr val="FF4A37"/>
                </a:solidFill>
              </a:rPr>
              <a:t> </a:t>
            </a:r>
            <a:endParaRPr lang="es-ES" sz="1400">
              <a:solidFill>
                <a:srgbClr val="660033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27088" y="18891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6338" name="Text Box 18" descr="Papel periódico"/>
          <p:cNvSpPr txBox="1">
            <a:spLocks noChangeArrowheads="1"/>
          </p:cNvSpPr>
          <p:nvPr/>
        </p:nvSpPr>
        <p:spPr bwMode="auto">
          <a:xfrm>
            <a:off x="3203575" y="2276475"/>
            <a:ext cx="3744913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Angustiosa búsqueda religiosa</a:t>
            </a:r>
          </a:p>
        </p:txBody>
      </p:sp>
      <p:sp>
        <p:nvSpPr>
          <p:cNvPr id="56370" name="Text Box 50" descr="5%"/>
          <p:cNvSpPr txBox="1">
            <a:spLocks noChangeArrowheads="1"/>
          </p:cNvSpPr>
          <p:nvPr/>
        </p:nvSpPr>
        <p:spPr bwMode="auto">
          <a:xfrm>
            <a:off x="3563938" y="1125538"/>
            <a:ext cx="2520950" cy="7016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CC0099"/>
                </a:solidFill>
              </a:rPr>
              <a:t>Visión existencialista vida</a:t>
            </a:r>
          </a:p>
        </p:txBody>
      </p:sp>
      <p:sp>
        <p:nvSpPr>
          <p:cNvPr id="56372" name="Text Box 52" descr="Papel periódico"/>
          <p:cNvSpPr txBox="1">
            <a:spLocks noChangeArrowheads="1"/>
          </p:cNvSpPr>
          <p:nvPr/>
        </p:nvSpPr>
        <p:spPr bwMode="auto">
          <a:xfrm>
            <a:off x="2555875" y="3716338"/>
            <a:ext cx="1944688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No cree</a:t>
            </a:r>
          </a:p>
        </p:txBody>
      </p:sp>
      <p:sp>
        <p:nvSpPr>
          <p:cNvPr id="56375" name="Text Box 55" descr="5%"/>
          <p:cNvSpPr txBox="1">
            <a:spLocks noChangeArrowheads="1"/>
          </p:cNvSpPr>
          <p:nvPr/>
        </p:nvSpPr>
        <p:spPr bwMode="auto">
          <a:xfrm>
            <a:off x="250825" y="2708275"/>
            <a:ext cx="2303463" cy="7016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CC0099"/>
                </a:solidFill>
              </a:rPr>
              <a:t>Descuido aspectos formales</a:t>
            </a:r>
            <a:endParaRPr lang="es-ES"/>
          </a:p>
        </p:txBody>
      </p:sp>
      <p:sp>
        <p:nvSpPr>
          <p:cNvPr id="56376" name="Text Box 56" descr="Papel reciclado"/>
          <p:cNvSpPr txBox="1">
            <a:spLocks noChangeArrowheads="1"/>
          </p:cNvSpPr>
          <p:nvPr/>
        </p:nvSpPr>
        <p:spPr bwMode="auto">
          <a:xfrm>
            <a:off x="3708400" y="476250"/>
            <a:ext cx="2232025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2"/>
                </a:solidFill>
              </a:rPr>
              <a:t>CONCLUSIONES</a:t>
            </a:r>
          </a:p>
        </p:txBody>
      </p:sp>
      <p:sp>
        <p:nvSpPr>
          <p:cNvPr id="56379" name="Text Box 59" descr="Papel seda azul"/>
          <p:cNvSpPr txBox="1">
            <a:spLocks noChangeArrowheads="1"/>
          </p:cNvSpPr>
          <p:nvPr/>
        </p:nvSpPr>
        <p:spPr bwMode="auto">
          <a:xfrm>
            <a:off x="3995738" y="4292600"/>
            <a:ext cx="2089150" cy="10064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Dualidad interna: yo ateo / creyente </a:t>
            </a:r>
          </a:p>
        </p:txBody>
      </p:sp>
      <p:sp>
        <p:nvSpPr>
          <p:cNvPr id="56380" name="Text Box 60" descr="Papel periódico"/>
          <p:cNvSpPr txBox="1">
            <a:spLocks noChangeArrowheads="1"/>
          </p:cNvSpPr>
          <p:nvPr/>
        </p:nvSpPr>
        <p:spPr bwMode="auto">
          <a:xfrm>
            <a:off x="5435600" y="3644900"/>
            <a:ext cx="2592388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Pero lo necesita</a:t>
            </a:r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 flipH="1">
            <a:off x="3635375" y="2708275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82" name="Line 62"/>
          <p:cNvSpPr>
            <a:spLocks noChangeShapeType="1"/>
          </p:cNvSpPr>
          <p:nvPr/>
        </p:nvSpPr>
        <p:spPr bwMode="auto">
          <a:xfrm>
            <a:off x="4787900" y="2708275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83" name="Text Box 63" descr="Papel reciclado"/>
          <p:cNvSpPr txBox="1">
            <a:spLocks noChangeArrowheads="1"/>
          </p:cNvSpPr>
          <p:nvPr/>
        </p:nvSpPr>
        <p:spPr bwMode="auto">
          <a:xfrm>
            <a:off x="6443663" y="4868863"/>
            <a:ext cx="2376487" cy="711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E5FEC4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Postura vital y filosófica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70" grpId="0" animBg="1"/>
      <p:bldP spid="56372" grpId="0" animBg="1"/>
      <p:bldP spid="56375" grpId="0" animBg="1"/>
      <p:bldP spid="56376" grpId="0" animBg="1"/>
      <p:bldP spid="56379" grpId="0" animBg="1"/>
      <p:bldP spid="56380" grpId="0" animBg="1"/>
      <p:bldP spid="56381" grpId="0" animBg="1"/>
      <p:bldP spid="56382" grpId="0" animBg="1"/>
      <p:bldP spid="563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DESASTRE DEL 98: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Independencia de las tres últimas colonias (Cuba, Puerto Rico, Filipinas) con ayuda de EE.UU.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Guerra: pérdidas humanas, económicas y morales.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ES" dirty="0" smtClean="0"/>
              <a:t>CONTEXTO HISTÓRICO</a:t>
            </a:r>
            <a:endParaRPr lang="es-ES" dirty="0"/>
          </a:p>
        </p:txBody>
      </p:sp>
      <p:pic>
        <p:nvPicPr>
          <p:cNvPr id="2050" name="Picture 2" descr="http://2.bp.blogspot.com/-1MiZF3JKvxI/TcuSZ4vRlWI/AAAAAAAAABw/crXfcnr7lqI/s1600/main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5521042" cy="34290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58" y="46434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Hundimiento del Maine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VÍDEO SOBRE EL MODERNISMO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VÍDEO: MODERNISMO Y GENERACIÓN DEL 98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AUTORES DEL 98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MODERNISMO EN EL ARTE Y </a:t>
            </a:r>
            <a:r>
              <a:rPr lang="es-ES" smtClean="0">
                <a:hlinkClick r:id="rId5"/>
              </a:rPr>
              <a:t>LA </a:t>
            </a:r>
            <a:r>
              <a:rPr lang="es-ES" smtClean="0">
                <a:hlinkClick r:id="rId5"/>
              </a:rPr>
              <a:t>LITERATURA</a:t>
            </a:r>
            <a:endParaRPr lang="es-ES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50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VÍDEOS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9144000" cy="1069975"/>
          </a:xfrm>
        </p:spPr>
        <p:txBody>
          <a:bodyPr anchor="b" anchorCtr="1">
            <a:normAutofit/>
          </a:bodyPr>
          <a:lstStyle/>
          <a:p>
            <a:r>
              <a:rPr lang="es-ES" sz="24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 necesario un cambio radical, el </a:t>
            </a:r>
            <a:r>
              <a:rPr lang="es-ES" sz="2400" b="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Regeneracionismo</a:t>
            </a:r>
            <a:r>
              <a:rPr lang="es-ES" sz="24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influido por el nuevo contexto científico y cultural…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6238" y="4291013"/>
            <a:ext cx="3416300" cy="15033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" sz="340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68538" y="3789363"/>
            <a:ext cx="50403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400" u="sng" dirty="0">
                <a:latin typeface="Times New Roman" pitchFamily="18" charset="0"/>
                <a:cs typeface="Times New Roman" pitchFamily="18" charset="0"/>
              </a:rPr>
              <a:t>Regeneracionistas teóricos </a:t>
            </a:r>
          </a:p>
        </p:txBody>
      </p:sp>
      <p:pic>
        <p:nvPicPr>
          <p:cNvPr id="29701" name="10 Imagen" descr="Cos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365625"/>
            <a:ext cx="1655763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79388" y="6488113"/>
            <a:ext cx="2089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JOAQUÍN COSTA</a:t>
            </a:r>
          </a:p>
        </p:txBody>
      </p:sp>
      <p:sp>
        <p:nvSpPr>
          <p:cNvPr id="29703" name="AutoShape 10" descr="data:image/jpeg;base64,/9j/4AAQSkZJRgABAQAAAQABAAD/2wBDAAkGBwgHBgkIBwgKCgkLDRYPDQwMDRsUFRAWIB0iIiAdHx8kKDQsJCYxJx8fLT0tMTU3Ojo6Iys/RD84QzQ5Ojf/2wBDAQoKCg0MDRoPDxo3JR8lNzc3Nzc3Nzc3Nzc3Nzc3Nzc3Nzc3Nzc3Nzc3Nzc3Nzc3Nzc3Nzc3Nzc3Nzc3Nzc3Nzf/wAARCAB8AGQDASIAAhEBAxEB/8QAHAAAAgIDAQEAAAAAAAAAAAAABAYDBQACBwEI/8QANBAAAgEDAwIFAQcEAgMAAAAAAQIDAAQRBRIhMUEGEyJRYXEHFDJCUpGhFSOBsSTBctHh/8QAFAEBAAAAAAAAAAAAAAAAAAAAAP/EABQRAQAAAAAAAAAAAAAAAAAAAAD/2gAMAwEAAhEDEQA/AOmHIkYk1DEZElJwQW681vvzIfatosFiTzQY2Tkn3rXcVBB4rdyOce9DztnOPag5hez58TtESwwSRzULStiQsWzvbjdS94m8Qpb+Ip2tY1lkjYgNn057/WhotY1S4jEkVvCuT+Jl4OaBsiuCyY3MOP1ViSyRkkF2H1qlsrfxHcxNMqwR46qI+TUz6q+nRr/VLdo33AegdvfFAypI9yo2sSx7UfZXTJBIh5A/Dz0pctdRiZlmtZBJE3RlqztbncsigjI5oLiw1DbAyy59jVfeqy+tHOOtQRzsJVC4560YGQphiMn+KAe2mlMZI3Hn9VZW0SsgYIpZd3BFZQPaEB2yakjOG4JxQxP9w1NGcKCfegkZgM4qn1mzutWA0+1lMKSgmWYHkKOwqxlkIU88Dmi9FtRFC0rHc8pzn6dKDnF39lqQjFqUk3Yy7nn5NW2m+CbOxEYmIlWP8I7U/SJnrQN8wRDxzigVNXultUZIYwi9MgDFIfi6CC+tPvTnEicZAxmmzxGypHKzEDnvSnqWJtMdC3o70CXo9+bC8KHAtpGAKhuh96eLW6CttHbuO4rnLQgyOgYnJwM06+Hh5unxSsT5q+g/OKBlt2WSQEcd6Jzjgrkk9aqkMsbhgPrVhHIzDcPbJX5oCIxgEKSBmsryIMVJG3rWUDs7o0zKOtSoAKGRVFy5P71vI4AHz/FBuxHq71bWZBtlI6Y6VSIxVTg5B5qPUb65tLER2yu877mTYuThRk0DA8q7yCRVTqF1GgPK++CaqLG5vr2KZbpnSUoGUkYKsuSKVTdS6vrf3W5uSkUC7ncOQGPwB80EHiO7F3cSR+euQchFbtVdDGJ7eSAnh1IJo7VrSKQ75fKkuYiAGiByc9B80FOkts4Vh5Y7KetAg38DQX8lsqbnRtuFHWnHw9BJb2KLMhRmJYq3BFYlsi3U9zCu6R9qgkZK/NbWsEltNOWbcJCGBJyc0FnuwcFj9KljY5wDj4oSLL45J+tGwr6uR070BFvu2HnHNZW8ITaep5rKB1kYLMwJ496ror0y3siY9H5T70TNkXDHJ2nsDQVtboLnfg4yaCwSY4IwKsdPZJ4HDDnOP4qmIX1Hkc0Zo8m2dkD+lv4NAVcQC1s7l04IRsftXHrORVv42nJBkfAOcck12S6MksN0nlFgB6R78VynUNBv/vANxFHBD+ONQ+WGD3FA1zNa29uss4yU5UM2cH3pD1XUWurouBld2ARTPqmJdHQu+XAww+aVxCFiBxxnIzQbWhwzlpNqbgSPcVJnfIzcgZIx8UF93nnikFqVM6glAR1wM/8AVe6VdrdwK6ZLADd8N3FBawTZQcfvU8btkkck/tQY3AcD96khPXJIIoL22aMx5KHr71lAW8kmw/WsoHQtiZhjINaKCXY84J4rafEfmSMRhVJOfiqCLxTF95SMoPWwUYb6fHzQXLhlD9ya2tXMMgfspzj3NEhAzNxmqe71yzslbz5UDqcKg9TH/FA0y3LTRItrtLSLuBOcf5pU8Uafqc0QeK9t1EQ2sojYkk/U0J4R8VxX17Pazp5VmGxby+7fmB+KdNQFra2jyFUyw6nvQIihZdPaK5kBnji5KjAb5pcCs9qx7Ekc1catepDLJDYx75JeMnoKk0DQbrVZYosYhDZmfA6e1AR4H0GZ5JdTuwRBEv8AbyPxMRyfoK5TfXMmm6vO1nIyDzGyOoPJr6G8U3UGheGpzGAipH5aLnoTXzdcl5tz7lO4nPvQNWmeJbOeNY7weXLnO7PFMtsqTFXiBeNvzLyK5THaNIo2kZP8VZWV1qWnNus53RgwHoag6zbQhYzut2/ET3rKV9P+0HVo7YJNBBK6nBdoxk1lB0K4xNHPGzsFKEZHXpSbdQQWs0bklvLcMM/4pkE0gMhJ3YVjgjrxSTcXDXNxI5AyoGAPmgvdW8S3FwXS0zDB1znlh9aTbuN7i4SIOR5reps/zmjZWZ1wRwK8ghDZlYZUDavPegJaNbWwcQYBVDt5ro32dTr4h8IxLesZJ4GaN2PJ7YrnExD2snHY10H7GYjHoV0Tzvn4B7EKP5oNHi0Cx8WDTL7eZZTtiO3CE4zg0+W1pDbRqkEaxoPyqK5ZqWnw+IPtLRJ5wltHI7LhsF2UjgH3zXV1JaMgnAHAOe1BzD7Z77/j29hGfW5MhA+OlcfW3bzRnqT0xT1471H+oazcTj+4gYrH/wCK0v2EAmZ1cYcr6QB0oAbm0jhhT1YYnoDREFsCuExnbU0unFJFwGPzk/zU0UTYOwrvHByaCuTTzl8k/iOOaymC3s1KEs2TuPNZQNWtXn3W2aOA4dwRnuB3pOjkKXV1x6cKQParjWLlH1WRW5XGF571R3TgSXLjligBA74oJVk82xEo4LE81ssoGnKwXkOf2rSzVRpEIA4wT/NTW6B9NlQjOGyvzQaLOPuj5HBGKbvso1pLPS9UEpLeQwlC56k8Y/1SY5JtmAQA4NeeDZ/Lv54MnZKVD84zyP8AugYdZLrqEEtruDxyGcbeqlsE8/UV0zxHqBsPDcsqnbI6bI+e5pD1WHyrwksB6QrY74H/AMoz7QNWM1vbWcbDbEpZsfqNAgahMfM4Ge+SKzTvU4kj6k8c1EN2SrEnI70XY2i2sZbJ3s3oHzQG3rqNoABbHq+tAxxnd0wT3owRFCuWJk/MamMIIOc0HkCgIfrWURawHyu3X3rKAXVYAXk9W0rnBNUis63DLKPU0ZGB7016taRnzuWznrVHb2UbXcZLPn6j/wBUHumo50mHKno3X60RG4i2Ky+nvVzpNjF/SVyXOGbGT81XXlshz6mH0NAG6BXYHv8A6qu09fu+qlVOBJwTj9qYRbI6I7Fs7arntIzqC8tww70FwZnvJEjfOUwCD1PY0FrMhmnZ88VaxQKLp3BbIjNBz2yMQSW5HPSgpbaJTl5DgAdTRttG5dppVx2jX9Iok2cTzxxEtsC9BVlNZxKEUFgPrQVMS7pc4o+O2aRgFBbd0VRkn4rcWsYbILd66f4M0ayg02C9WLdcOm4u/ODz09qDl0UZTegX8LEYbIIrKdvFWk2yazK8e9PNAkYK2BuPX/VZQf/Z"/>
          <p:cNvSpPr>
            <a:spLocks noChangeAspect="1" noChangeArrowheads="1"/>
          </p:cNvSpPr>
          <p:nvPr/>
        </p:nvSpPr>
        <p:spPr bwMode="auto">
          <a:xfrm>
            <a:off x="71438" y="-576263"/>
            <a:ext cx="952500" cy="1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4" name="AutoShape 12" descr="data:image/jpeg;base64,/9j/4AAQSkZJRgABAQAAAQABAAD/2wBDAAkGBwgHBgkIBwgKCgkLDRYPDQwMDRsUFRAWIB0iIiAdHx8kKDQsJCYxJx8fLT0tMTU3Ojo6Iys/RD84QzQ5Ojf/2wBDAQoKCg0MDRoPDxo3JR8lNzc3Nzc3Nzc3Nzc3Nzc3Nzc3Nzc3Nzc3Nzc3Nzc3Nzc3Nzc3Nzc3Nzc3Nzc3Nzc3Nzf/wAARCAB8AGQDASIAAhEBAxEB/8QAHAAAAgIDAQEAAAAAAAAAAAAABAYDBQACBwEI/8QANBAAAgEDAwIFAQcEAgMAAAAAAQIDAAQRBRIhMUEGEyJRYXEHFDJCUpGhFSOBsSTBctHh/8QAFAEBAAAAAAAAAAAAAAAAAAAAAP/EABQRAQAAAAAAAAAAAAAAAAAAAAD/2gAMAwEAAhEDEQA/AOmHIkYk1DEZElJwQW681vvzIfatosFiTzQY2Tkn3rXcVBB4rdyOce9DztnOPag5hez58TtESwwSRzULStiQsWzvbjdS94m8Qpb+Ip2tY1lkjYgNn057/WhotY1S4jEkVvCuT+Jl4OaBsiuCyY3MOP1ViSyRkkF2H1qlsrfxHcxNMqwR46qI+TUz6q+nRr/VLdo33AegdvfFAypI9yo2sSx7UfZXTJBIh5A/Dz0pctdRiZlmtZBJE3RlqztbncsigjI5oLiw1DbAyy59jVfeqy+tHOOtQRzsJVC4560YGQphiMn+KAe2mlMZI3Hn9VZW0SsgYIpZd3BFZQPaEB2yakjOG4JxQxP9w1NGcKCfegkZgM4qn1mzutWA0+1lMKSgmWYHkKOwqxlkIU88Dmi9FtRFC0rHc8pzn6dKDnF39lqQjFqUk3Yy7nn5NW2m+CbOxEYmIlWP8I7U/SJnrQN8wRDxzigVNXultUZIYwi9MgDFIfi6CC+tPvTnEicZAxmmzxGypHKzEDnvSnqWJtMdC3o70CXo9+bC8KHAtpGAKhuh96eLW6CttHbuO4rnLQgyOgYnJwM06+Hh5unxSsT5q+g/OKBlt2WSQEcd6Jzjgrkk9aqkMsbhgPrVhHIzDcPbJX5oCIxgEKSBmsryIMVJG3rWUDs7o0zKOtSoAKGRVFy5P71vI4AHz/FBuxHq71bWZBtlI6Y6VSIxVTg5B5qPUb65tLER2yu877mTYuThRk0DA8q7yCRVTqF1GgPK++CaqLG5vr2KZbpnSUoGUkYKsuSKVTdS6vrf3W5uSkUC7ncOQGPwB80EHiO7F3cSR+euQchFbtVdDGJ7eSAnh1IJo7VrSKQ75fKkuYiAGiByc9B80FOkts4Vh5Y7KetAg38DQX8lsqbnRtuFHWnHw9BJb2KLMhRmJYq3BFYlsi3U9zCu6R9qgkZK/NbWsEltNOWbcJCGBJyc0FnuwcFj9KljY5wDj4oSLL45J+tGwr6uR070BFvu2HnHNZW8ITaep5rKB1kYLMwJ496ror0y3siY9H5T70TNkXDHJ2nsDQVtboLnfg4yaCwSY4IwKsdPZJ4HDDnOP4qmIX1Hkc0Zo8m2dkD+lv4NAVcQC1s7l04IRsftXHrORVv42nJBkfAOcck12S6MksN0nlFgB6R78VynUNBv/vANxFHBD+ONQ+WGD3FA1zNa29uss4yU5UM2cH3pD1XUWurouBld2ARTPqmJdHQu+XAww+aVxCFiBxxnIzQbWhwzlpNqbgSPcVJnfIzcgZIx8UF93nnikFqVM6glAR1wM/8AVe6VdrdwK6ZLADd8N3FBawTZQcfvU8btkkck/tQY3AcD96khPXJIIoL22aMx5KHr71lAW8kmw/WsoHQtiZhjINaKCXY84J4rafEfmSMRhVJOfiqCLxTF95SMoPWwUYb6fHzQXLhlD9ya2tXMMgfspzj3NEhAzNxmqe71yzslbz5UDqcKg9TH/FA0y3LTRItrtLSLuBOcf5pU8Uafqc0QeK9t1EQ2sojYkk/U0J4R8VxX17Pazp5VmGxby+7fmB+KdNQFra2jyFUyw6nvQIihZdPaK5kBnji5KjAb5pcCs9qx7Ekc1catepDLJDYx75JeMnoKk0DQbrVZYosYhDZmfA6e1AR4H0GZ5JdTuwRBEv8AbyPxMRyfoK5TfXMmm6vO1nIyDzGyOoPJr6G8U3UGheGpzGAipH5aLnoTXzdcl5tz7lO4nPvQNWmeJbOeNY7weXLnO7PFMtsqTFXiBeNvzLyK5THaNIo2kZP8VZWV1qWnNus53RgwHoag6zbQhYzut2/ET3rKV9P+0HVo7YJNBBK6nBdoxk1lB0K4xNHPGzsFKEZHXpSbdQQWs0bklvLcMM/4pkE0gMhJ3YVjgjrxSTcXDXNxI5AyoGAPmgvdW8S3FwXS0zDB1znlh9aTbuN7i4SIOR5reps/zmjZWZ1wRwK8ghDZlYZUDavPegJaNbWwcQYBVDt5ro32dTr4h8IxLesZJ4GaN2PJ7YrnExD2snHY10H7GYjHoV0Tzvn4B7EKP5oNHi0Cx8WDTL7eZZTtiO3CE4zg0+W1pDbRqkEaxoPyqK5ZqWnw+IPtLRJ5wltHI7LhsF2UjgH3zXV1JaMgnAHAOe1BzD7Z77/j29hGfW5MhA+OlcfW3bzRnqT0xT1471H+oazcTj+4gYrH/wCK0v2EAmZ1cYcr6QB0oAbm0jhhT1YYnoDREFsCuExnbU0unFJFwGPzk/zU0UTYOwrvHByaCuTTzl8k/iOOaymC3s1KEs2TuPNZQNWtXn3W2aOA4dwRnuB3pOjkKXV1x6cKQParjWLlH1WRW5XGF571R3TgSXLjligBA74oJVk82xEo4LE81ssoGnKwXkOf2rSzVRpEIA4wT/NTW6B9NlQjOGyvzQaLOPuj5HBGKbvso1pLPS9UEpLeQwlC56k8Y/1SY5JtmAQA4NeeDZ/Lv54MnZKVD84zyP8AugYdZLrqEEtruDxyGcbeqlsE8/UV0zxHqBsPDcsqnbI6bI+e5pD1WHyrwksB6QrY74H/AMoz7QNWM1vbWcbDbEpZsfqNAgahMfM4Ge+SKzTvU4kj6k8c1EN2SrEnI70XY2i2sZbJ3s3oHzQG3rqNoABbHq+tAxxnd0wT3owRFCuWJk/MamMIIOc0HkCgIfrWURawHyu3X3rKAXVYAXk9W0rnBNUis63DLKPU0ZGB7016taRnzuWznrVHb2UbXcZLPn6j/wBUHumo50mHKno3X60RG4i2Ky+nvVzpNjF/SVyXOGbGT81XXlshz6mH0NAG6BXYHv8A6qu09fu+qlVOBJwTj9qYRbI6I7Fs7arntIzqC8tww70FwZnvJEjfOUwCD1PY0FrMhmnZ88VaxQKLp3BbIjNBz2yMQSW5HPSgpbaJTl5DgAdTRttG5dppVx2jX9Iok2cTzxxEtsC9BVlNZxKEUFgPrQVMS7pc4o+O2aRgFBbd0VRkn4rcWsYbILd66f4M0ayg02C9WLdcOm4u/ODz09qDl0UZTegX8LEYbIIrKdvFWk2yazK8e9PNAkYK2BuPX/VZQf/Z"/>
          <p:cNvSpPr>
            <a:spLocks noChangeAspect="1" noChangeArrowheads="1"/>
          </p:cNvSpPr>
          <p:nvPr/>
        </p:nvSpPr>
        <p:spPr bwMode="auto">
          <a:xfrm>
            <a:off x="71438" y="-576263"/>
            <a:ext cx="952500" cy="1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9705" name="14 Imagen" descr="MAEZT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437063"/>
            <a:ext cx="158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987675" y="6488113"/>
            <a:ext cx="25923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RAMIRO DE MAEZTU</a:t>
            </a:r>
          </a:p>
        </p:txBody>
      </p:sp>
      <p:pic>
        <p:nvPicPr>
          <p:cNvPr id="29707" name="16 Imagen" descr="GANIVE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437063"/>
            <a:ext cx="1225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6156325" y="6488113"/>
            <a:ext cx="25923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ÁNGEL GANIVET</a:t>
            </a:r>
          </a:p>
        </p:txBody>
      </p:sp>
      <p:pic>
        <p:nvPicPr>
          <p:cNvPr id="29709" name="Picture 14" descr="http://t0.gstatic.com/images?q=tbn:ANd9GcR5YG3HWwCHkd-YwD1LkIB8q7giH82DcoMMKGwyCgtthudGIU8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341438"/>
            <a:ext cx="15922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AutoShape 18" descr="data:image/jpeg;base64,/9j/4AAQSkZJRgABAQAAAQABAAD/2wCEAAkGBhQSERUUExQWFBQWGBoXFxQYGBgYGhgXGBoYGBcXFxwXHCYeHBokHBgcHy8gIycpLCwsGB4xNTAqNSYrLCkBCQoKDQwMDQ0MDSkYFBgpKSkpKSkpKSkpKSkpKSkpKSkpKSkpKSkpKSkpKSkpKSkpKSkpKSkpKSkpKSkpKSkpKf/AABEIAPQAzwMBIgACEQEDEQH/xAAcAAACAgMBAQAAAAAAAAAAAAADBAUGAQIHAAj/xAA8EAABAwIDBQYEBgIBBAMBAAABAAIRAyEEMUEFElFhcQYTIoGR8AehscEUMkLR4fEjUhVicoKSFzOiFv/EABUBAQEAAAAAAAAAAAAAAAAAAAAB/8QAFREBAQAAAAAAAAAAAAAAAAAAAAH/2gAMAwEAAhEDEQA/AId1eDa+Sfo4ktGuijK7/FIKLSq2BnyQTlPFXueeqaOOtnqoBtQ56arNOuRdBNU9oHIHjZbuxRHHPVRTKuR/j1R6lSbgz9f4QSX4kzn79/VZpVTKjCfP39NU/g3ckDUnNbF5mZMR/S2aJRWM3kC9R7tJWlSsbJx1AIfchABkwvbsg+7obtp0mktNRsg5AyZ8llmNYXxvaT+V2XHL5oNThZBE5+ij6+FOU29yrHTw4IBFwtH4K+SCqYig4RAISuIaR0v8svfNWzE7LlR9fYcoKq43vPv7LFSseKl8Ts48eX3SVTA2uEEe4k5IZxLtVJtwvA8Y+iQxNGCgX/FHLitDWJmZQXtuVgtQbOK3FX36JaUTeAAREzVq3t71W7Klp16hYq0loPMIppteffl9UcVAQMvcJVjMr/JMAR76IDNff30TbH29+/6SlLTRN0mcoQGos9U5QF+IQ8NSkhO0sNdAWgxOMAAJNgNch1WKNBUXtDtSpjcScJRdu0WmHOgkOcDeY/TNoyQP7X7fsDjTwzO9dlv33fKLu+SNsrs9i8Sd/EVCxpFmBvHk4R9VKdl+x9OgN4HfJ1cGj0AlW/CNi0WQQOD7KBoE7rhwLBl71U1hdjNaQYvEBw4cFI0qKabRRUecGOA5yJSb8AJm5HAKf7uyj69PdKCHq4Ui5AI4j9kI4Yfyn61cCYPkoXD7THfd3lvCW9dQPqiBYvZsqIxWzIvqrVVCVxFGUFGxNAt0/ZR+MF+Jz/ZW7aWzgVW8VhINh/AQQNZl5hLuClauD4JGu0CUCYavBbxZYARE/VN7ZW9++KG10nhktqpn9+CzQd5nUIpig20i/kmGtg8boWHqTrBR2vE6+4QHZQnRM0qUR75LWiOCew4y925IGsJhU+ynyQqJTlNAhtzH/h8NUqahp3f+42b8yq12F2buU943c/xH7a31Wfinjy2jRZo95J/8QLfP5LPYzFWDTnp78kF8w9HJSuHp2ySuFpWlSlACEVvSZ6ooQt9btcgLCTx1GRKaLrIJHhgm/Hmgq+0ngWm5mNTztrmua4ra1SlimHg4Bwm4IcRfgbH15q59vaj2MJbFgS5upA/WzmNeIJCorXmrNbeg1LtMyA5o/KfSQSiOqh0gEa3Q6iHg6ksbJ/SPoEVxQR9ejKiMZgeMKcqFIYhskoKzjcNAyz+ygsZQhXDG0SWe8v3VW2mCNdfkgiNzPghhMNE9Vo5oyQTlSn1+iHTgEreowEXss02AXQHocQEZvD7+9EOjwTlGgCOeXTpyQEoOmdVI0GERrz96JTCYRSmHpCBlb2eqBmlUCOyugbqzThBVPii6aNF3+tSP/Zv8KJ2DtQMe3QSP7U98QIdgyDAcXt3QTwmY8iqVsloLoJi2fkg7tszGBzQQbFSjagVR7MABjQCSIzVkY1FMtfdHD7JFrkanVQNF9kPvkKpUQGvlBX+3GBFaiR+oXYcr8J4GVzrZmxqxpbrN0uJJcx1rsdwzmDC61tDDbwnX0UTgtjt3pLQHTJdr1noiB7LqTRpmCDui3AxcJhzkhtrtDUpuaGYXew5e1hqTDvEY3g0CYnUwmt5Bis4JcslHdC0eEEdim2InTqqltUZz7srfixA+6p22HDeQRLghklGIv9Vo8DigmKzdOqGDFgLaXW3eeizTMH38kDdCwPvyTNJ8GZSne8T6lAq47QILHRr2jXKeCKzGhov0Az5fNVmjtA298FpXx98/eaC3DaAAuf7XhjwIkgz8s1T37SBiSfqhM2mZzPqgc7e/5KLXAT3br9Db6qq7NxDAIeehVmG0GvBa+7SII6qkY6nuVCM4sgvOx9vCi8BmJ8PB7CI9NVfezvbBmLpvDY72n+ZoOfNvIwV8/mi517evsq0fDehV/wCQpbhjMvi43QNfO3mEHT8b8RMLSbJcXO1YLkWm6q1L4p1KtaAWYeif1OMkDirR2q7AUMU7eAFN5F3NAzzkjUzqud4PsdRLqlF5ql8kAsa0mRr4nAieBEc0HTtn9o21BLMTSrWu0ET1zyUngsbvqr7H+HmGFINfTcXAk985xFUnS7DDQOF1Z8BsptEbrZjmZ9UDwfOaidp4yrTvSomtqGAgbx4XyTm/eAjNECNZzRUFszbX4uk53dmk5ri11N2bSNCtH1DmpLGUt3eMXNyRqcvNRFR0QiCOqyFpUqEJd2JtAzWHVbfOJQL42qeNoy4Ko7a/N781a8UZaeiqe2XRexQIVEq59/fIIzn26rSm2THGUEwDcorWwL53v5LTdIPKfchYrEmI84t71QauqZ38kg6t5Qs4ir71ST6uuqBv8RGq0q4tJ1X/ADWm980Qd1SQtfxJHv30S7n8UOZQODFobaLatQtc7dJIh3lqgAwQUKs6HAhBK1dlvpMMupkHLdIJ/cKz/CnAEYl78wGwTzJBhU78V4c51OuiuXwp2m1rqjSY3od5orrlRv0UNtTs5SqvFYCKjf1NMTyKk6+IbaSIi6jMRtLc/wAjPFT/AFxeB/uI4a8kU0ytugAytHbQnLNGD2vALTIN5CC3BQ6UGuGBLsrJmtiGtMEwTl94W7KcXVa7XbIGJDAXPZuuLg5hgzBCCUx1YEAA81F1blKdnLUywyS0kGbnqpCq3VERz6YlCpYfdAgnzM/VNucEBzxHL2UC+IHmqptsQYnKT/atOIqwCR7lVTb75dy6oIwLbDmHjj6aFaUystuZRFoqU9Nff2SeKpxp1GnVTFZgN8vvKjsW28W96IqAxBzST05iwkajryiMFyw4/T39F5zVhBq9q0y6IzxZAcg9vIdYSOi9vLJQE2Ts92Iqsoixe6OMcT6XTu1Nh1sPiN2lJNgCNUXYmOOFc+s0AncLWzP6on9ltW7cVnuBLA5wJOU6zl7yCC1YHsziq4FPFu3w10d3vkNIAkk7uZjK+i6RszZbaVIU2tDWARujL5rlGyviDiAQG4Zz3RoHfmOZykg8FaKHb7FOLYwNYDel0iPDFwJiSirJSwhw74FqJ/KP9T/r04KVYZURszbf4lrmOpvpubEtqCCJuOR6hStKnHNFerOhvko6oyRJTuKvAWgw++Q0D3xQQeNw5oUTXEbocA4amTmOd1rQxrKrA5hkH3BR/iFigylTw7SL+I+WXzn0XO8JjamFqeHI5smxHHkURdXU5KUrsgGy22dtinWHhMO1bqETFUyRysgjq1YQfpA/pVnbQurDjpiAdPVVvaRJOWvD5oEG5L0Stmm2fvityLc0F1fTmw09+iicbQMEx5KedIB5lIY3DWv1QU6vmetilCI5qQx7Idln6FJObxQDJHBYC3IQXlEa1H2QVkrzCg0heJustz815zr+/eaCy7AwRxFFzACYzA4/p+/orh2c7A0NwOcHbzXXM5xm3pJ+SovY7bfcYgBxhj7O4Toft5rtOy6gAkX066z6orNDs/uNhtR8gnN2mg8vomThAGg5mJJzNk2KnldGY1FJDDCxi/pbqt3eGU04pape3ogXfLnwM8v3UzgsKKbZOcXK1wGC3BP6jmVX+3XagUQMPTM1agv/ANLecanIdCgpfaHHd/iHVDkSYuPyAWt5KExhEm0yJtny5ZIm06mUOjS0659NfRR/4qXgznN+mSIx3W6ZBIdcza3ROUe1z2Oh3jFhJsUbvA7fI4C8ZEgZx9VAVaEtkC+f8++KC0PxrajZ4C4P0Vfxr84T/Zx4c3deBInztp5qVxHZ1tRpMRa3vggprTNv40W0W9++KnR2SMSHHjEcBOmaHW7NvafC5piOIvGV9UF3q4dI4zB2+tlYH0xKRxTYQc52tQg+ahalWbQrJt5h3pVfqU/7QDJ+XuyE9lkVzbIaIBuwsSiud6rQXlBq0havF1uBC0qIMBq6J2N7ZFre6fFgSHGb9eC5yHXTVKvui5yQd5wO3m1DY9cxBjnot8d23wuHaTVrMEGN0HedOZAaLz+4XANl0KuKrFlNxDn2FyBxg8rJZuzn953e6TU3tzdi+9MR1lFdld8VadZ4p4alUrVHndY2N0HmSdONtF0LY+DeGNNXdNQjxbs7oPBs3PU5qq/DXsCMFTFSqA7EvHiOe4P9G/c6q91Kga0ucQABJJyA1QRnaLbrcJRLzdxsxvE/suFY3a7q2Oe+S68TxDfPjZWHtj2l7+s95uxoIYLiwuPMm/8ASoWyxNyQDMyfeSCVxeNJsTvEHMGLDrnr7KSfWNjHCOvHJCfjHFxGZEi4vkc+cfRAFWDnrn70RE3gcWTIJg8JMmQQBmtH4jRscPfK0+vnF4XE7jwTbmM8wZHOYTONoP3hVg7jvzRaCLEWyv8AwipTZdeJHiuYkDUzqrBhcZugxMxBGQGmt8p9VXMPG7MRbmNdT/eamMDibzZwMO4mwvlrJ8kErjcQWsOhAJ5QMonM9UTBBrmB783cYj5yqvtDbBdW3Gg7jXAvGpIJgHlr+6sWHrsgEZH/AGJAynjHmgtbkviKchNuQ6psgp+28EL8+Xuyp+MbB/hdD2k0XVK2xR1Ai+XBBBvcEIiUV4sghyI1habqI5C3kGrmrR71s7JCqFBjfQK1SenBFLwUFwlBffhPs1u+7EVCGsp3LnGAABcknkuidm9mYLGYt+0MP4hO5dsDvAPFUAN5LSB6nVcNxm1XiiMMxxFP8zx/u7PxchYRlZWX4Zdtv+PrblQzh6pHea7h0eBrGRHDoEV9FsaudfEzttuE4Wkbj/7XDTUM+5Vo7V9pm4XCGs1zXOeAKV5Di4SCIzAHi6BcHrYsuku8TnEku1kySTxJlArtTHnu3SZ3gOPHPqh4CoG0wdctdfklNpu8Bicxnr1sj4anLRlfhnPEIgHeB2eehnT1WKVabReZnX+rrTFUS36+q0Y/j7/hAdrpInonsVtGpTqBjrM3W20Os5Z6eUJDBkySM2tJ9NR5Kb23hhXw7a7BcZgZgZnyB+RQFpHwlwIEACBGXGTzgTHFNYesREggZm/KCPnrlwUDsrF74LSJO6W34aWGd1JYuoBS3gIJBB4+76opfYBL6xOZJOfXPqru2iBSDmkTzbMHWBEDW8Kg9nHQ8R+bLl1K6ThWADeJhrch+WdBJzmD0lBZXuQK7iUy9qBVagi8awxKp+12kjI6n7K74hhIMKq7YoEh8Zx7KCn1qDgLggHIkQDHAmxQBSuugdjtt08ZhvwmIbLmyJOYi1joQovbfYqph/HIdTmJGnCQgqppWlJVHKaxOH8PvkoWq1EDm6G4SUUmM0uTJnn7lBlgWrWnNFA8PVGoMyHEoM7J2Q7FVqdBn53mJOgzJPICVLdsuw9TZwpku7xr5G8BEOGh9Z9V0v4P9hu4YcTWb/lqCGNP6WH7uj081JfFvD0f+Pf3g8W83uuPeftu708kVxKjjqz6bKb6jnMp726wkw2bmBoiGppmAPvGqHRaRfT7+S89scjPLhOnVEL7RtTHMynqNYbuemUcPeZ4pLaX5G+fvqm8I2WC2nvVACudMstfduiVez2EziG3gxIQHR6ICU6xGUQbHgRex1Vj7IuiWWc0zAdYyRBbORN5HVVt1MRZNsbVbSFWmSBTdJAJBE2njGhKAtfBmjiHCIg2FiM7cQU1tWsX0z6kQPX7H7I2H262u2Kg8eYcLGfceiVxxgbuZ5Sf55/0iovZ+ONJwcFc2drKdRoAne1JGueXBUOq2HQt6VI8ER9Ezml6qiPiLtepgaTKlN9Mhz9x0jecJBLS28fpOfJc82j8QGva4GtXeSDEAU2zoIbBRV67GbRrPqVm1I3qb3B0/mMH9I0Efwg9rtp0QHkOZ3lMw9pcGuInhNzBHzXH9l7dxFKqX0Xv7x1pu4n1zKntn/jcQ/cFKn3pMudV3Q8k3k95c9AEGcZjGtqd9hasvJBey9iZl06REldX7MOqV8PGJcx5eMmTG7zJzPRUr/4sx7qTicUwPeZNBhcGui4LiAGkzP6Tnmrb2I2ZXw1JrK15uBuiWmYLXGb8QcoQUvtfgzhqjqbsjdh4t/dU+pVldf8Aivs8VMEagA3qZDgeRO64fOfJcWJQZqVNFlogIYF0SMgiM1DkE5R0SNQ+JMh1kH0x2XxW/hKT/wDZjT8guO/FvtMcRje5af8AHh/D1qOjf9LN8irhsjtlTw+xGVd8F7GmmATc1QSGiPQ9FxRlYucXulziSSTqSSSUUyKvvkMlmpVm3E5zKBBOX01uI+q8HafyiNNoOlv389E/sgF1K0cCSRl55jj5JHEMJadYv/SZ2EfAeI0z59OKAWKcQYM2t9dDkhSDMwm8dS8VhH8/OLqPLT7/AGQEZEwDHJTmxcbueFxG4+xmI5qvDP6I9bEEMaRofsgk9r7G/Dv3qZmm4kscLxGbfJL1axIvnqn9n49tVm4+LgCcoPG2v7qP2hhzSeWm/AgWI0IlAhi3yZW9CvHXiEKuFvgKdMh/ePcxwA3AGbwcZAIJ3huwLgwZiLIO8YzYtCtarRpvg23mg/bmq/2oo4DCUXRQoNquY7u292ySYiRbTeCtIdc9VzD4h7cfTxzDSgOo0y0yA4HvQS6x/wCl2fPkioTsttX8HX/yMLDkd4QV1jAHC4x9OoAHVWXa8DxDk7Ujr8lx3E7ZbiZ7781rnkI9VjZG1a+Dqd5Qfn4YN5Eh0fIIO24nGVqNZo3CRuj8uROpvl05qeoYyWybHgqtsLbNfF06b61I0RE3/W42yza2Mic1L4amGm5Pnl5IAdtKfeYLENAv3ZIjlf7L59cF9B9ptpspYWq5xgGm4dSQQB8189PdZCtqWYRaYlw5IeHF5R8OLkogBd4yjlwEJJrvEUbEO8KAlfEnd7sGae8XgcyACf8A8oVA6ytANUemPogLSmFsGepssi3u6w11syLdEHnflI1PPTTzyWuwqkOI9/xomKLpEHy/mfJK4Bm7iA3nFvtIQSuMaI6e7++Kiyy5+al9qUhkDAFhlccPf8qGqSDkgw9ifwWzzVYQMxfyg8s7JDvFI7Gx/d72d4i+XXj/AAgWOFfRcI8lNMpsxFGCf8o/JzM3BnkMk86nTq0xy0zP9A/XmlcLhA13hMjXjOkAcwQiqvXBBg55EZIYF1O9odnW7xog5OA1GhVflEfQrTc9Suf/ABT2GWuZi2iQ6GVOTh+R3KRbyHFXumPEep+qaxOBZWovpVBvMe0tcLZHhz18kV88VazHiCACtcO8scHNORkSrl2j+F9bC/5MMTiGC5bujfH/AIj8w6eijOz+Nw9R4pV8My5gvBcxwznI+4RHUOyOBxT6DXPrsqUngOaDJfH+pJjloctFYjh3NHLhZV3Zex8LQLHNfUhn5R3pgg3AcBG8JuAZUltLbbaw7um6+rm/pGtxkik9udn/AMaO7c/d3rNAvGsriO08C6jVfTf+Zji09WmP3X0FsHABtRgFznvHPdESST5BcU7ZYptbF4io2N01XkHiN4wfNBC0AmsKbFK0Sm6IhjsvVERoKIKk+SGwfdbgAA8T8uqDYFbGpZDIIt74rLXhAdrvIwt3C2dv34oQCJvcAgLSdLuPvL+EDaDS2o1wMZX+qZwguLecZHIc1rtn8oMecZ8/RBKOILRABtyy14TYn0UXiWycoTmzcSTTgXMEaeufJbVjO8PlEX980EWGQj0aMgxnY26/ytXNTuyhLiM7XPKUAsPWc1wuI53uPum6GJIj6TpbTjZDxmDIJLQTreJzEG2eiVp0CfkgsRxYc3dABB46zawnIe84VT2jgu6qFumnP+lYNl1PEG6567s3jS4Plf0Q9vYcPaDnlGU6Tlpf5IrrLTd3U+/VOUKiiBX8ZHFxjndSVJ1kDr6i5n8WqFMdyWMaKzi5xeBB3WgZxncq+1a1lWNnV6eI25To1AHN7io0A8SN76AoOW0MVVeAN93DPJdL7A4R9Jju8bDXCQ4mZ+/kqT2n2N/x+0KlE/kmWnix12n7dQuvfD3ZTzh218SN1jRvMa7gBZ7pyEZDzQC7U7YGz8C+obYjEDuqQ1ay8nqAZPMtC4hVd4FP/EDtX+OxjntP+JngpD/pH6o4k36RwVcrG0IM0XJl5imeaVoC4RsU/wAEIhSnkmxTLgGbwDZ3stYAJtyAtySRJgJgPIKAwwdyJ3hxQXUITFPE393RHeI/flogUDbhZBjTz4hGcMoi3zWrIMiOeltPcoGcGfSOP2858lptGoO8bvDeEgkC28M45cJWMK8NmQZ5R+6xWZvVJvwg6XvrCAuExhdUfMbzichAvaAALAaAJmswhxnI+nu6jK1Du6gzh3KPf8qWFOWTGoQRj234Gc8k5sxwDriRGny8lq/Zz3mGMc//ALWl30lS+zexeLcRFJzebiG9czPyQYqu3neK2WQ0i8AwAROc8UvUwsDluz7+kq74P4d4hwG8Q3/2d9d0QYHop2h8PDA36hI8gTOc2NrorkTau7YW48+v1Tb6wdoAZ4kjKJz5LrVH4ZYaZe3evMS6OsSB8lNYPsthqI8FJrfID6BBUKg8Tv8Aud901hqhsJ4fQH7ry8gFjqpB8lQOy2Kd/wD0FAzc1S3yLXCPReXkHWO0XZehidqYd1Zm9uUXu3dHFj27u8NQN82S3xd2k+js8imd3vHCm7jumZA6xHQleXkHz4zNbYjMLy8iDYUXCzj/ANl5eQK0BLh5I1UQ6Oi8vINKbynGVDHmvLyDJCG4QPVYXkB6Lk5s9u+8NOUxbPPmvLyDo+E+H2FqMY6p3jzAMF8C4H+gCuOyuxmFa0btJojKwPzcCfmvLyKl27OpiAGhFFMAWAHReXkVsSsOXl5EbALWoLLy8iv/2Q=="/>
          <p:cNvSpPr>
            <a:spLocks noChangeAspect="1" noChangeArrowheads="1"/>
          </p:cNvSpPr>
          <p:nvPr/>
        </p:nvSpPr>
        <p:spPr bwMode="auto">
          <a:xfrm>
            <a:off x="71438" y="-728663"/>
            <a:ext cx="1276350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11" name="AutoShape 20" descr="data:image/jpeg;base64,/9j/4AAQSkZJRgABAQAAAQABAAD/2wCEAAkGBhQSERUUExQWFBQWGBoXFxQYGBgYGhgXGBoYGBcXFxwXHCYeHBokHBgcHy8gIycpLCwsGB4xNTAqNSYrLCkBCQoKDQwMDQ0MDSkYFBgpKSkpKSkpKSkpKSkpKSkpKSkpKSkpKSkpKSkpKSkpKSkpKSkpKSkpKSkpKSkpKSkpKf/AABEIAPQAzwMBIgACEQEDEQH/xAAcAAACAgMBAQAAAAAAAAAAAAADBAUGAQIHAAj/xAA8EAABAwIDBQYEBgIBBAMBAAABAAIRAyEEMUEFElFhcQYTIoGR8AehscEUMkLR4fEjUhVicoKSFzOiFv/EABUBAQEAAAAAAAAAAAAAAAAAAAAB/8QAFREBAQAAAAAAAAAAAAAAAAAAAAH/2gAMAwEAAhEDEQA/AId1eDa+Sfo4ktGuijK7/FIKLSq2BnyQTlPFXueeqaOOtnqoBtQ56arNOuRdBNU9oHIHjZbuxRHHPVRTKuR/j1R6lSbgz9f4QSX4kzn79/VZpVTKjCfP39NU/g3ckDUnNbF5mZMR/S2aJRWM3kC9R7tJWlSsbJx1AIfchABkwvbsg+7obtp0mktNRsg5AyZ8llmNYXxvaT+V2XHL5oNThZBE5+ij6+FOU29yrHTw4IBFwtH4K+SCqYig4RAISuIaR0v8svfNWzE7LlR9fYcoKq43vPv7LFSseKl8Ts48eX3SVTA2uEEe4k5IZxLtVJtwvA8Y+iQxNGCgX/FHLitDWJmZQXtuVgtQbOK3FX36JaUTeAAREzVq3t71W7Klp16hYq0loPMIppteffl9UcVAQMvcJVjMr/JMAR76IDNff30TbH29+/6SlLTRN0mcoQGos9U5QF+IQ8NSkhO0sNdAWgxOMAAJNgNch1WKNBUXtDtSpjcScJRdu0WmHOgkOcDeY/TNoyQP7X7fsDjTwzO9dlv33fKLu+SNsrs9i8Sd/EVCxpFmBvHk4R9VKdl+x9OgN4HfJ1cGj0AlW/CNi0WQQOD7KBoE7rhwLBl71U1hdjNaQYvEBw4cFI0qKabRRUecGOA5yJSb8AJm5HAKf7uyj69PdKCHq4Ui5AI4j9kI4Yfyn61cCYPkoXD7THfd3lvCW9dQPqiBYvZsqIxWzIvqrVVCVxFGUFGxNAt0/ZR+MF+Jz/ZW7aWzgVW8VhINh/AQQNZl5hLuClauD4JGu0CUCYavBbxZYARE/VN7ZW9++KG10nhktqpn9+CzQd5nUIpig20i/kmGtg8boWHqTrBR2vE6+4QHZQnRM0qUR75LWiOCew4y925IGsJhU+ynyQqJTlNAhtzH/h8NUqahp3f+42b8yq12F2buU943c/xH7a31Wfinjy2jRZo95J/8QLfP5LPYzFWDTnp78kF8w9HJSuHp2ySuFpWlSlACEVvSZ6ooQt9btcgLCTx1GRKaLrIJHhgm/Hmgq+0ngWm5mNTztrmua4ra1SlimHg4Bwm4IcRfgbH15q59vaj2MJbFgS5upA/WzmNeIJCorXmrNbeg1LtMyA5o/KfSQSiOqh0gEa3Q6iHg6ksbJ/SPoEVxQR9ejKiMZgeMKcqFIYhskoKzjcNAyz+ygsZQhXDG0SWe8v3VW2mCNdfkgiNzPghhMNE9Vo5oyQTlSn1+iHTgEreowEXss02AXQHocQEZvD7+9EOjwTlGgCOeXTpyQEoOmdVI0GERrz96JTCYRSmHpCBlb2eqBmlUCOyugbqzThBVPii6aNF3+tSP/Zv8KJ2DtQMe3QSP7U98QIdgyDAcXt3QTwmY8iqVsloLoJi2fkg7tszGBzQQbFSjagVR7MABjQCSIzVkY1FMtfdHD7JFrkanVQNF9kPvkKpUQGvlBX+3GBFaiR+oXYcr8J4GVzrZmxqxpbrN0uJJcx1rsdwzmDC61tDDbwnX0UTgtjt3pLQHTJdr1noiB7LqTRpmCDui3AxcJhzkhtrtDUpuaGYXew5e1hqTDvEY3g0CYnUwmt5Bis4JcslHdC0eEEdim2InTqqltUZz7srfixA+6p22HDeQRLghklGIv9Vo8DigmKzdOqGDFgLaXW3eeizTMH38kDdCwPvyTNJ8GZSne8T6lAq47QILHRr2jXKeCKzGhov0Az5fNVmjtA298FpXx98/eaC3DaAAuf7XhjwIkgz8s1T37SBiSfqhM2mZzPqgc7e/5KLXAT3br9Db6qq7NxDAIeehVmG0GvBa+7SII6qkY6nuVCM4sgvOx9vCi8BmJ8PB7CI9NVfezvbBmLpvDY72n+ZoOfNvIwV8/mi517evsq0fDehV/wCQpbhjMvi43QNfO3mEHT8b8RMLSbJcXO1YLkWm6q1L4p1KtaAWYeif1OMkDirR2q7AUMU7eAFN5F3NAzzkjUzqud4PsdRLqlF5ql8kAsa0mRr4nAieBEc0HTtn9o21BLMTSrWu0ET1zyUngsbvqr7H+HmGFINfTcXAk985xFUnS7DDQOF1Z8BsptEbrZjmZ9UDwfOaidp4yrTvSomtqGAgbx4XyTm/eAjNECNZzRUFszbX4uk53dmk5ri11N2bSNCtH1DmpLGUt3eMXNyRqcvNRFR0QiCOqyFpUqEJd2JtAzWHVbfOJQL42qeNoy4Ko7a/N781a8UZaeiqe2XRexQIVEq59/fIIzn26rSm2THGUEwDcorWwL53v5LTdIPKfchYrEmI84t71QauqZ38kg6t5Qs4ir71ST6uuqBv8RGq0q4tJ1X/ADWm980Qd1SQtfxJHv30S7n8UOZQODFobaLatQtc7dJIh3lqgAwQUKs6HAhBK1dlvpMMupkHLdIJ/cKz/CnAEYl78wGwTzJBhU78V4c51OuiuXwp2m1rqjSY3od5orrlRv0UNtTs5SqvFYCKjf1NMTyKk6+IbaSIi6jMRtLc/wAjPFT/AFxeB/uI4a8kU0ytugAytHbQnLNGD2vALTIN5CC3BQ6UGuGBLsrJmtiGtMEwTl94W7KcXVa7XbIGJDAXPZuuLg5hgzBCCUx1YEAA81F1blKdnLUywyS0kGbnqpCq3VERz6YlCpYfdAgnzM/VNucEBzxHL2UC+IHmqptsQYnKT/atOIqwCR7lVTb75dy6oIwLbDmHjj6aFaUystuZRFoqU9Nff2SeKpxp1GnVTFZgN8vvKjsW28W96IqAxBzST05iwkajryiMFyw4/T39F5zVhBq9q0y6IzxZAcg9vIdYSOi9vLJQE2Ts92Iqsoixe6OMcT6XTu1Nh1sPiN2lJNgCNUXYmOOFc+s0AncLWzP6on9ltW7cVnuBLA5wJOU6zl7yCC1YHsziq4FPFu3w10d3vkNIAkk7uZjK+i6RszZbaVIU2tDWARujL5rlGyviDiAQG4Zz3RoHfmOZykg8FaKHb7FOLYwNYDel0iPDFwJiSirJSwhw74FqJ/KP9T/r04KVYZURszbf4lrmOpvpubEtqCCJuOR6hStKnHNFerOhvko6oyRJTuKvAWgw++Q0D3xQQeNw5oUTXEbocA4amTmOd1rQxrKrA5hkH3BR/iFigylTw7SL+I+WXzn0XO8JjamFqeHI5smxHHkURdXU5KUrsgGy22dtinWHhMO1bqETFUyRysgjq1YQfpA/pVnbQurDjpiAdPVVvaRJOWvD5oEG5L0Stmm2fvityLc0F1fTmw09+iicbQMEx5KedIB5lIY3DWv1QU6vmetilCI5qQx7Idln6FJObxQDJHBYC3IQXlEa1H2QVkrzCg0heJustz815zr+/eaCy7AwRxFFzACYzA4/p+/orh2c7A0NwOcHbzXXM5xm3pJ+SovY7bfcYgBxhj7O4Toft5rtOy6gAkX066z6orNDs/uNhtR8gnN2mg8vomThAGg5mJJzNk2KnldGY1FJDDCxi/pbqt3eGU04pape3ogXfLnwM8v3UzgsKKbZOcXK1wGC3BP6jmVX+3XagUQMPTM1agv/ANLecanIdCgpfaHHd/iHVDkSYuPyAWt5KExhEm0yJtny5ZIm06mUOjS0659NfRR/4qXgznN+mSIx3W6ZBIdcza3ROUe1z2Oh3jFhJsUbvA7fI4C8ZEgZx9VAVaEtkC+f8++KC0PxrajZ4C4P0Vfxr84T/Zx4c3deBInztp5qVxHZ1tRpMRa3vggprTNv40W0W9++KnR2SMSHHjEcBOmaHW7NvafC5piOIvGV9UF3q4dI4zB2+tlYH0xKRxTYQc52tQg+ahalWbQrJt5h3pVfqU/7QDJ+XuyE9lkVzbIaIBuwsSiud6rQXlBq0havF1uBC0qIMBq6J2N7ZFre6fFgSHGb9eC5yHXTVKvui5yQd5wO3m1DY9cxBjnot8d23wuHaTVrMEGN0HedOZAaLz+4XANl0KuKrFlNxDn2FyBxg8rJZuzn953e6TU3tzdi+9MR1lFdld8VadZ4p4alUrVHndY2N0HmSdONtF0LY+DeGNNXdNQjxbs7oPBs3PU5qq/DXsCMFTFSqA7EvHiOe4P9G/c6q91Kga0ucQABJJyA1QRnaLbrcJRLzdxsxvE/suFY3a7q2Oe+S68TxDfPjZWHtj2l7+s95uxoIYLiwuPMm/8ASoWyxNyQDMyfeSCVxeNJsTvEHMGLDrnr7KSfWNjHCOvHJCfjHFxGZEi4vkc+cfRAFWDnrn70RE3gcWTIJg8JMmQQBmtH4jRscPfK0+vnF4XE7jwTbmM8wZHOYTONoP3hVg7jvzRaCLEWyv8AwipTZdeJHiuYkDUzqrBhcZugxMxBGQGmt8p9VXMPG7MRbmNdT/eamMDibzZwMO4mwvlrJ8kErjcQWsOhAJ5QMonM9UTBBrmB783cYj5yqvtDbBdW3Gg7jXAvGpIJgHlr+6sWHrsgEZH/AGJAynjHmgtbkviKchNuQ6psgp+28EL8+Xuyp+MbB/hdD2k0XVK2xR1Ai+XBBBvcEIiUV4sghyI1habqI5C3kGrmrR71s7JCqFBjfQK1SenBFLwUFwlBffhPs1u+7EVCGsp3LnGAABcknkuidm9mYLGYt+0MP4hO5dsDvAPFUAN5LSB6nVcNxm1XiiMMxxFP8zx/u7PxchYRlZWX4Zdtv+PrblQzh6pHea7h0eBrGRHDoEV9FsaudfEzttuE4Wkbj/7XDTUM+5Vo7V9pm4XCGs1zXOeAKV5Di4SCIzAHi6BcHrYsuku8TnEku1kySTxJlArtTHnu3SZ3gOPHPqh4CoG0wdctdfklNpu8Bicxnr1sj4anLRlfhnPEIgHeB2eehnT1WKVabReZnX+rrTFUS36+q0Y/j7/hAdrpInonsVtGpTqBjrM3W20Os5Z6eUJDBkySM2tJ9NR5Kb23hhXw7a7BcZgZgZnyB+RQFpHwlwIEACBGXGTzgTHFNYesREggZm/KCPnrlwUDsrF74LSJO6W34aWGd1JYuoBS3gIJBB4+76opfYBL6xOZJOfXPqru2iBSDmkTzbMHWBEDW8Kg9nHQ8R+bLl1K6ThWADeJhrch+WdBJzmD0lBZXuQK7iUy9qBVagi8awxKp+12kjI6n7K74hhIMKq7YoEh8Zx7KCn1qDgLggHIkQDHAmxQBSuugdjtt08ZhvwmIbLmyJOYi1joQovbfYqph/HIdTmJGnCQgqppWlJVHKaxOH8PvkoWq1EDm6G4SUUmM0uTJnn7lBlgWrWnNFA8PVGoMyHEoM7J2Q7FVqdBn53mJOgzJPICVLdsuw9TZwpku7xr5G8BEOGh9Z9V0v4P9hu4YcTWb/lqCGNP6WH7uj081JfFvD0f+Pf3g8W83uuPeftu708kVxKjjqz6bKb6jnMp726wkw2bmBoiGppmAPvGqHRaRfT7+S89scjPLhOnVEL7RtTHMynqNYbuemUcPeZ4pLaX5G+fvqm8I2WC2nvVACudMstfduiVez2EziG3gxIQHR6ICU6xGUQbHgRex1Vj7IuiWWc0zAdYyRBbORN5HVVt1MRZNsbVbSFWmSBTdJAJBE2njGhKAtfBmjiHCIg2FiM7cQU1tWsX0z6kQPX7H7I2H262u2Kg8eYcLGfceiVxxgbuZ5Sf55/0iovZ+ONJwcFc2drKdRoAne1JGueXBUOq2HQt6VI8ER9Ezml6qiPiLtepgaTKlN9Mhz9x0jecJBLS28fpOfJc82j8QGva4GtXeSDEAU2zoIbBRV67GbRrPqVm1I3qb3B0/mMH9I0Efwg9rtp0QHkOZ3lMw9pcGuInhNzBHzXH9l7dxFKqX0Xv7x1pu4n1zKntn/jcQ/cFKn3pMudV3Q8k3k95c9AEGcZjGtqd9hasvJBey9iZl06REldX7MOqV8PGJcx5eMmTG7zJzPRUr/4sx7qTicUwPeZNBhcGui4LiAGkzP6Tnmrb2I2ZXw1JrK15uBuiWmYLXGb8QcoQUvtfgzhqjqbsjdh4t/dU+pVldf8Aivs8VMEagA3qZDgeRO64fOfJcWJQZqVNFlogIYF0SMgiM1DkE5R0SNQ+JMh1kH0x2XxW/hKT/wDZjT8guO/FvtMcRje5af8AHh/D1qOjf9LN8irhsjtlTw+xGVd8F7GmmATc1QSGiPQ9FxRlYucXulziSSTqSSSUUyKvvkMlmpVm3E5zKBBOX01uI+q8HafyiNNoOlv389E/sgF1K0cCSRl55jj5JHEMJadYv/SZ2EfAeI0z59OKAWKcQYM2t9dDkhSDMwm8dS8VhH8/OLqPLT7/AGQEZEwDHJTmxcbueFxG4+xmI5qvDP6I9bEEMaRofsgk9r7G/Dv3qZmm4kscLxGbfJL1axIvnqn9n49tVm4+LgCcoPG2v7qP2hhzSeWm/AgWI0IlAhi3yZW9CvHXiEKuFvgKdMh/ePcxwA3AGbwcZAIJ3huwLgwZiLIO8YzYtCtarRpvg23mg/bmq/2oo4DCUXRQoNquY7u292ySYiRbTeCtIdc9VzD4h7cfTxzDSgOo0y0yA4HvQS6x/wCl2fPkioTsttX8HX/yMLDkd4QV1jAHC4x9OoAHVWXa8DxDk7Ujr8lx3E7ZbiZ7781rnkI9VjZG1a+Dqd5Qfn4YN5Eh0fIIO24nGVqNZo3CRuj8uROpvl05qeoYyWybHgqtsLbNfF06b61I0RE3/W42yza2Mic1L4amGm5Pnl5IAdtKfeYLENAv3ZIjlf7L59cF9B9ptpspYWq5xgGm4dSQQB8189PdZCtqWYRaYlw5IeHF5R8OLkogBd4yjlwEJJrvEUbEO8KAlfEnd7sGae8XgcyACf8A8oVA6ytANUemPogLSmFsGepssi3u6w11syLdEHnflI1PPTTzyWuwqkOI9/xomKLpEHy/mfJK4Bm7iA3nFvtIQSuMaI6e7++Kiyy5+al9qUhkDAFhlccPf8qGqSDkgw9ifwWzzVYQMxfyg8s7JDvFI7Gx/d72d4i+XXj/AAgWOFfRcI8lNMpsxFGCf8o/JzM3BnkMk86nTq0xy0zP9A/XmlcLhA13hMjXjOkAcwQiqvXBBg55EZIYF1O9odnW7xog5OA1GhVflEfQrTc9Suf/ABT2GWuZi2iQ6GVOTh+R3KRbyHFXumPEep+qaxOBZWovpVBvMe0tcLZHhz18kV88VazHiCACtcO8scHNORkSrl2j+F9bC/5MMTiGC5bujfH/AIj8w6eijOz+Nw9R4pV8My5gvBcxwznI+4RHUOyOBxT6DXPrsqUngOaDJfH+pJjloctFYjh3NHLhZV3Zex8LQLHNfUhn5R3pgg3AcBG8JuAZUltLbbaw7um6+rm/pGtxkik9udn/AMaO7c/d3rNAvGsriO08C6jVfTf+Zji09WmP3X0FsHABtRgFznvHPdESST5BcU7ZYptbF4io2N01XkHiN4wfNBC0AmsKbFK0Sm6IhjsvVERoKIKk+SGwfdbgAA8T8uqDYFbGpZDIIt74rLXhAdrvIwt3C2dv34oQCJvcAgLSdLuPvL+EDaDS2o1wMZX+qZwguLecZHIc1rtn8oMecZ8/RBKOILRABtyy14TYn0UXiWycoTmzcSTTgXMEaeufJbVjO8PlEX980EWGQj0aMgxnY26/ytXNTuyhLiM7XPKUAsPWc1wuI53uPum6GJIj6TpbTjZDxmDIJLQTreJzEG2eiVp0CfkgsRxYc3dABB46zawnIe84VT2jgu6qFumnP+lYNl1PEG6567s3jS4Plf0Q9vYcPaDnlGU6Tlpf5IrrLTd3U+/VOUKiiBX8ZHFxjndSVJ1kDr6i5n8WqFMdyWMaKzi5xeBB3WgZxncq+1a1lWNnV6eI25To1AHN7io0A8SN76AoOW0MVVeAN93DPJdL7A4R9Jju8bDXCQ4mZ+/kqT2n2N/x+0KlE/kmWnix12n7dQuvfD3ZTzh218SN1jRvMa7gBZ7pyEZDzQC7U7YGz8C+obYjEDuqQ1ay8nqAZPMtC4hVd4FP/EDtX+OxjntP+JngpD/pH6o4k36RwVcrG0IM0XJl5imeaVoC4RsU/wAEIhSnkmxTLgGbwDZ3stYAJtyAtySRJgJgPIKAwwdyJ3hxQXUITFPE393RHeI/flogUDbhZBjTz4hGcMoi3zWrIMiOeltPcoGcGfSOP2858lptGoO8bvDeEgkC28M45cJWMK8NmQZ5R+6xWZvVJvwg6XvrCAuExhdUfMbzichAvaAALAaAJmswhxnI+nu6jK1Du6gzh3KPf8qWFOWTGoQRj234Gc8k5sxwDriRGny8lq/Zz3mGMc//ALWl30lS+zexeLcRFJzebiG9czPyQYqu3neK2WQ0i8AwAROc8UvUwsDluz7+kq74P4d4hwG8Q3/2d9d0QYHop2h8PDA36hI8gTOc2NrorkTau7YW48+v1Tb6wdoAZ4kjKJz5LrVH4ZYaZe3evMS6OsSB8lNYPsthqI8FJrfID6BBUKg8Tv8Aud901hqhsJ4fQH7ry8gFjqpB8lQOy2Kd/wD0FAzc1S3yLXCPReXkHWO0XZehidqYd1Zm9uUXu3dHFj27u8NQN82S3xd2k+js8imd3vHCm7jumZA6xHQleXkHz4zNbYjMLy8iDYUXCzj/ANl5eQK0BLh5I1UQ6Oi8vINKbynGVDHmvLyDJCG4QPVYXkB6Lk5s9u+8NOUxbPPmvLyDo+E+H2FqMY6p3jzAMF8C4H+gCuOyuxmFa0btJojKwPzcCfmvLyKl27OpiAGhFFMAWAHReXkVsSsOXl5EbALWoLLy8iv/2Q=="/>
          <p:cNvSpPr>
            <a:spLocks noChangeAspect="1" noChangeArrowheads="1"/>
          </p:cNvSpPr>
          <p:nvPr/>
        </p:nvSpPr>
        <p:spPr bwMode="auto">
          <a:xfrm>
            <a:off x="71438" y="-728663"/>
            <a:ext cx="1276350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9712" name="Picture 22" descr="http://imagenpoliticadotcom.files.wordpress.com/2011/09/sigmund-freud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1341438"/>
            <a:ext cx="1647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AutoShape 24" descr="data:image/jpeg;base64,/9j/4AAQSkZJRgABAQAAAQABAAD/2wCEAAkGBhQSEBUUExMUFBUWFRQUFBUVFRQVFRQVFBQVFRcXFBUXHSYeFxkkGRUUHy8gIycpLCwsFR4xNTAqNSYrLCkBCQoKBQUFDQUFDSkYEhgpKSkpKSkpKSkpKSkpKSkpKSkpKSkpKSkpKSkpKSkpKSkpKSkpKSkpKSkpKSkpKSkpKf/AABEIAOAA3wMBIgACEQEDEQH/xAAcAAABBQEBAQAAAAAAAAAAAAACAQMFBgcEAAj/xAA9EAACAQIEBAQEBAUDAgcAAAABAhEAAwQSITEFBkFREyJhcQcygZEjQqGxFFJy0fBiweEVgiQzQ1OSsvH/xAAUAQEAAAAAAAAAAAAAAAAAAAAA/8QAFBEBAAAAAAAAAAAAAAAAAAAAAP/aAAwDAQACEQMRAD8Al/DHYfYUkDsPsK9nr1AgQen2o8o7D7UM0k0CkCgI9KM0hNB5RTgpoNRhqApr1JmrwNB6a9mpH9prmxmLS0he4wRR1bT7d6Dro8PZztGYA6DUxv0qr4zn7Dos2y1xp6Aquh3LnpUdc5qu37SfgFM9xBZYEncgn660GjXOBXPeuS7hmXdSKuGCtFUUMxYgAZiN/elvWA2jAEUFBS/JPbanZqT4pwYISybak/SoqNY66/pH96BWahDaUmalFARNIDS5hQqKA81DRdKQGgSjU0MUamg8DSljXppctAwKcApO1GBQJFeilNeC60CZaRhRGvEUDLKdIjfrTg2rxp3D4dnMATQNBa6cLw53PlU122bNq2R4hEn5RPXtHf8AtVgwj+XTYDcSI60EXY5ZAXM7SR+UVWOY+UH4ifCSLVhXEkgvcZhuV2Cj0INWvinNFu1ct2Jm6+pAIkJBJJJ0A9d9Kc4ZxtXygQpPyrHmIPcHWgr/AAP4T4XDDNk8e7MobplVM75QBpXuG/DFUxlm8zh/DZ71yAVBfZVVdgo0+1XhboJ27j29PeuVuIq0rbYHKYuGQcpHQ+tB13LX7D/DTDmvPxNSQB+Zo+gGprkGMViGBlSCR9GigrnOXH7VtDauMbbvpbbWGkaEMNB2171j6c44i1cy5tFY6HzE98xHSpTmXjxuC5ZuqWsgFkykZrV1rhEsT8yZlZY9qop2G8wZ31jqD2oNc4BzHbxSEjyuPmQ9PUH8wqYWsV4TxBrNwXEMFZ06EQJU+hrY+GYtbtpbinRlB9jQdSrSkUk0oagBgaRVMU9Qk+9AgHSiFDRLQLFLNCzV4GgRNh7UYFNW28o9h+tO5qBaEmjihYUCRtRA16KDBXUuOwLFQpCsx8qyezHQ0HFiuKqpICs+T58qkhM0RmPT/mu3mnma3gsL5MvjOPwh3MAlm11Aqg8z32wuNulcQLlu8ocMrj8pgKcoIkEH6UfGuFNxNcG6XCb1xmt+HcIACiQXXQQum9Bw3PiDiRaIn8R2zrcOUsia6IBtPWhwvxFx6kFbubKM5UqCCoic46nUU3xbgQbiC2LMlc9uwCVkHXI0d9VdvarPzFyNbwVl8oZmuwpKxKW1L3LrAdIXIs96CjrjcRi8UGJZ7txso7LJgR/KBmNdfDuZ72HvtcXK10g2sxbpbBUFT3MUxwBcSty4MPmAuRhmaJgXCYnuQELabQamz8Nb1y9eVTlsWCczMWzeXeAFli0aHpQR2N+IGOcR/EE65zk0jKdBoNBXLw3mfFpnNq86+fxXVNVJJgs31q+cd5XweCwKJ4ZZ/It64pOcOwNwoT0MDKPepzk/lSz/AAKIsB7qecsAxAkFUYHcRP3oKFiefcRJLkM/hFOmTM4KG5KnUasfqatnB+dUFs3WKKtu1bwyKJhCJzM39RhtKuuM5DsXbeVkUSwYlQoJA2EjpVZ4r8MLi4fwsKxWMzlyxjM51CpsCRHm6dBQYzxvF+LirzqRka5cKgzEZiwyj6E/Wm8ua1EFm+YHMMqr1zDvMVoF/wCCuIRWyMrEZY6a/mM03gvhpiFLeIy+EFCjLBPmILSI6EUFZ5e5YbE4e5dSZtELAHmum58uVjoPWOkVc+Qrx8F7bAzbuFdo0YZiIHqKLiIS14XD8OIHiW72IcyF/D2BA3+X0ru5ewOTxCGDqzwrRuoEb9RNBLmkIohSEUA16ly14rQJSZqIikUUBBqQ17LRKO9A2i+UewpwCvW9APYUSigIV6vV5aB61ZLNA7/pUtxDgFprSh5i2GaJygtlMFp3ia5lYYdAxYK7MqoIzMcx7dai+eRiMTcw2Gtk+FeuReZQT5UPmOmwAk/SgyHCcCuYi89pIfzxmBmc9zIPb5if+01rnLXBFGNv3RItYSymCstG5gm630nU1PcD5TtYK27KuZiQQYX5lBVdunnNBzFYK8PKB1TxGHivmCwhabrAbsYkad6CI5Y4P4t2xfy5VU37o01VSESz7/hQR6zTPN+N8fEFBbZlsjw2IkFrjgOyTsflRTpvcqx464bdq1bsL52BZQdIS2koCOnmNse00vDsELas+jsoKdTmvF5uNJ38+Uey0HPyZyNbwVtCwm7LXHaTHiXBDR0ML5R9aex/ECtyH1CsWcjTMxDFbQ180IM5NJxrmbwciAq1x3ybiEIXO7n0UdOpJqgcR51S3ikUMWt28LcuOCQS966kifuvtnIoJQcv/wAbdUXW0Be4yzKtddsxLBdTlzKonbLV94RwFbOw1016EjSq78OrZbDh8wZXLMmkFRnfQtuT/pq8BYA1igJLfelcV4d6KgED/PakbDjWdZ39feiSnDQV7Hck4W67XGtAMyFCQSJB7xUBiuXDhlCrJQCAd4HrWgUzeshtCPegzcpFAJmpjjfCzaaR8p/SosUCZaGnTTcUCUhpa9QeWkilzRSgUCW/lHsKMChtjyj2FOUCVKcEwWcljsv71FgVZMDhmS0ApAYmWPYetA1e4Wlu499iXu3CqLP5FX/2x+XSSae4Mrtbk5UPiXMgUzFvQLmJ67k+9d12wsACTkEe3czQDEZFIUTLZVmI19aBrj2N8K1ofMxS1b9LlxlUfvP/AG1Vua7atjcNaZ58S4lq1aGwsW28S67HoWdEH9NNca5jRsXZsqQfDz4q4RrOQMqKoPUmT9KgOQ+IXMdxS/jGRotWmSyCPKsmAvvQaNmNzFMD8qKNRvJYwg+4P/NRfFeLrhw13Mi4fDAgga57+pCDWPKSZPUn0NJiRedUtWrlu1euH/xVxfmtqo82Q9GmVHY61RPi5jkUWcMrMttbTuqLrmaYXP3G5J3JagqWI5te491jJNxWtqSRFtWbNcyx1JgVEq+bUkyTqTrvt1pbOGe4vlUnINIgBczEkMe5JMDc10nh5tOozKbmzIASE/qP8woNr+EjRgBrs7xO41Egem1aDEjWs9+E2Gb+CYEAqLjlGB3DEEx9qv8Ab0H1oCVIFFHXShM7UUa6bdaByiBpvPXgYoCJoTSFq8xoOTHYJbqQeu1UbGYY23K9jWg5ar/M3DtPEHTf1oKwppZpCKGaBSIoV3pSaSgLLXiIrwal60CW/lHsKMCgQ+UewpQ1A6iyQPWrlZUaAagDXudNKp1hvMv9QqzpiI1zADrJ7d6Dh5y5gTCYVrhMFnW2uussRJ+01UObufhZtPbsOq3FC5iVZgq3FnQjQOR0M9aiuaud7F/HYdSwNrDi5eugwc9yCQn3j7VQ+K8YfEXLhdwods5B+QBdh6t5f1NAOHxjXLr3blwhwqrbgQSxlVAjoAda2nlLg4wmAS1bKB2Ge5ekRnO5DHqO9Y5wnBgML17a2VuhTILjNMMw2Uj6npUzc41cxmWyxGFtOXbxmJVPCEyir+b3oNQscVwuHwvjBguHksXks91yTpJEuS2vbWsc5g4s/EcWbmusW7aaSqkwNBuY1jSpDj/FRjr9uzbbw8LaARJEBQqDMzDu0aTXXwzhD4i21nCKFsq6jxSsXbvcs/5VHYUEXgLowzsqKj3ToHOotMp3QN5Xf32qd4ZyW1xCXZjcuE+ZdVQsJZnbq/8ApFTnC+RTaUyLLFgPxCJ8KI+SdWY9Ogn3qWa/bS4lpRPgw2aR5iw8zZE3NBduC2wli2ixCooMaD120qUU6VBYa90+UbiNqmMPfBG9A8p6US7UI/zWlNAIoiKA670smg8xjXpQpeH9q81BmEj7UD5On7U1ibQZSp6ivK/6GkLz1oKDj8Pkcr2NctSnMV5BiCsjNvHUj2+9RrCgA7ULCiNDQeUU6KbWngKBu38o9hS0NlvKPYUc0BI0EHsRTPPXFzhuGSSHZ8yTov8A5gKye8A0Zqh/FfiBd8Pa08ql57ZiRtsdqCiJeGXTc7nf/wDKksNwW69u2wWFuHRjpmCncLuRoZIHSolwT7aem3fua6f+ouoBVmBC5AQYMGZHoD6UEpiOOK1q5bfM5zeVYgDLAnNvl00WuBC95gWbNoFVCQNzACDoJrissZHU/wC3b196kcNfYoUVLQzHW4/zARoCT8onXSgsWBxNpWyhYysAqXSotyP/AFLxGvsNqsWB5ptWoV3e+q5mRbYKWpY6hRoGE9e1RvCuSLPhq13E2wrAgswKj+pS8FvQGKPH8KTIRZt3HU5Qbl1GTOSdSpMBR5QdB9aBrH89G7cVspVEksttjAmcsn5QJ1nX5a4+X77NdQlgSbpOTORmJ1BuA66zIAOvQV3Yfl1LipaQi9dDy3hMuRANMtx+m+sDaKj8RlsXMjuC4LaWd0y9B69j0oNfwONOx1Y6mA2VB/KegPpvVhwl0ETP3qh8r3mvIhC5EAiOrEdTIk+5q64fQba6UEyu1JmmaYtsd6dE/rQETXpoXfT9/SofinMFmwhZ7gUD9aCWZtd/p/vXO95VOrCemomPbesx5l+KqZfw7dxkJBW5BUGDBEGJ96ynjvNt3E3jcdyeiAApC9BANB9H8T5mtWUlrqL1MsJI9qoKfFtPx5B0Pk7EAgftWLNimO5JHrJI+/Sm3djH+SKC2cd50bEYzxwxCoTkUSNJJ83pJM+kVo3BOIm/YS4VylhqOnpHpWZco8rris2Z2AUiQF0IMTqeugrVLNsKqquiqAAOkDSgfNIBSg0SigWlBr2WlFA1aHlHsKcFN2th7CnYoEaqL8ScASbV0ax5DptqSJ+9Xo1F8y4I3cM6KJb5lHWR2NBi18f52obTAa9iJHcTrT2LtQY67HQ01btQT1I69KA712WGgGvljoPWjDjWDB33MH0jvTYXfXoakOE8LuYm/btWlzO8KvaT1PoOtBJcFwN1wXRyuTUuzqkazlUgyW9KmMFw267Nkv8AkVSxe+uZMynUhTIJM9R0NaRhPhtgcLhlbFsGKiDddsigztl2MGIqS4RyhhbQLWgGRvMDJbbaG6+1BiHEOL3TaFo3yLUkFkVh4smew06fSmuDcMQ3U1MM8AxLRI1gaRV4+J+Bsi6gtqRcUFnVF0y6me28+ulRvBuC5r9hLTZi4zPpmCiRlBbvQaZwTC5bQXUHr39qnsNY00rn4DwfwrcMc5JJLREn+1TFq0AIHWgbtgrpvRl+vXtThQdqKgrvM/EzbwrspykK0kakeUkEA71gPGWvP4Uq3iy2VT57jgiVuG2R5ZrdOdeXsRiLeXDNbQ9TcEz0EdiKh+FfDKzh0DXc9/EGHa9JlWA1gHpQY9xblnE28KcReBUIyjIwIbzx5gIgCZ0qsrWi8+cfvANhv4tL1gtqCoN5Y6HT6VS+E8GfEXVtWlLM3boOpNA5y/wZ8RdW2q5pYA6gaH16VpXE/g01uyL9kh7qAM1lh5WCqJCEddatnIXJCYBSZBJIliPNsD9NavCvO3+f5FBmuDwwVFhQugkARrAmdN+n0p4LVk5i4SdbiD+oAfrVbZT3oFFeU0JNEDQGDSTSGvGgG3sPYUYFDZ6e1O5aBDQstERXgKDKOf8Ag5tYjMNFueYD9xVXddf8/etL+JmDLW7dz+Uwe2tUfiXDjay5lyh0V0k7hvzD0oI0DWtV+BWAHj4i8R8lsKCYMZjmMeuUR9ay8N96174MQ+DxlvNDt+xQhTPvQMcw8F4jxpTftlBYDOtm0WILKpK5yIgyR1qa5F5Y/gEspfvsl+/m/BzZgI6jsAB1pvnTiF3A8Dw1uw2QkJbZxII8gZoPqxrN+A8eNi499rjtdW06WZl/NcQgliflA1oL9wTiT4rH4m0HJVLmh1EZTlMHaDBmrnwblxLBkKJLswaJbXpPUUfIPDLFrAWblpVBuor3HOrM7asST61PW7mu8x95oDtiDEdKcUfYbUitoCes/rRZtNKBYMUjofavFoGtCz+9AirrRsunSgDdRQXL0AmgpHPXIlnFKzBLaNBm4FhtNQdtTJP3oeSuSrOGTy6uYLMd47VZMVdDiP8AaaW0sRH9qB82tCJ6j60doMPp+1RnDOK+PcuBSPDtNkJ/maAT9jpUwAInSdqB6dNRvoaq3HeC5POvyk6j+X2qw27xn0j6VDc6ccFjDHMMxYhUA2Zz096CuRSRXuleBoFivRSiloBtjSjJoFoqAhS0NemgaxWGW4uV1DKdCCJrOeZOWHRyozG2Fm1JnKoPygdpNaU1RmJD2sbYviTb1tXlPyw5GpHoQNaDHPCkzP06+sjprWifA7HBMe6HQXbRHuUbN16xNFxJlwWPN1bKXcPcJDSoPzEl1WeoJ0qt4C6qcQU2DAF1Wtl/LALbabaGKD6A5p4Nh7+FZMSwFoalpjJl6gnQVQOWvhlw69eLWsS2JRIzLpEnYEjfStGbCrfsZbwUqwh0JlTTfAOHYbCq1uyi2paSP5oGmvWgLEYNbNu3bt+RFBVVCyAI0FFgtRIkz6gT9KTiXGMqswdVW2CzsTMCDt21oeEx4KMApLLmB6kETJoO3MY100o7TUoQ+o0pLnSgcc7GdjXmXbvQP6fWnFM7HWgELpXNfYxXYW0qMv3fNFBwk6jpP2qN5i46MPhrlyRmA8oJA8x2FdGOv5d9NdD01qg8Xuf9Sx9rDW2Y21bPd1EQvU+tBYfhvx5LOCJxP4U3C3iXNFfPLTMd6rPPvxTuXvwcFmt2i0Nf2zkdLZ7VqRtWltm01tSqrAQidNtRWLfFDma3dZMLhgq27JbMqKoTMflyR9dKDu5c5ktcPcPd4jfvkAl8Ott2BcicudtBuNaieK/E18Rilu3LeZEP4NrNAQn8znq1R/LXALd/EHDYkPbZspXcN8paMx0G86g1Hc0cKtWL7IjXGAjKzBDOX5tQZoNU4Rxy1iVzW2BiMyz5lPYipAViXB+MXLDZrbZSdx+U+/pWxcGx5vWEuFcpI1Egj3B9aDvpaFacoGk2o1oEpwUHiKTLSk0k0AFabxNlmUhTB6HsemnWnc1eLaUGfc1Yu4jgaBpLSCcoaSfLm20ioK3dN1w8EnMoMRmJJjT1q7c3cBe9ke38wmdYzCCYNQnIHD2uYtQFgKwZtCQuUzoe9BteFUuiZhHlBIJ20A2ruuYIFR5QRGo6Ees1x2Hj7RUnhL8rFBR+Yfh0LqPkuOpc6rJNsDQwEmI+pq/YLCZbaKIhUVZ3JAAB1+lcWLnpoQdCPWuxL+3XKN/WgLN/gmkuMNO37V4mCSPqO80WbTT9aBDcAietEAO9Dn27+1EBQN3CRPSo2+Qeo/ea78QfWom+v9xHegiON3otkiCVBMbAH1qF5Us2uH2HxGIKi5dYAnUmCfKqmO+9TGOwbXDGwjppmk+YHvpFZ3zVxIM5zFrfhofDBkF1nJEbTOveg6OLc54q9dvph2aGCmyinMyAAMGAUArJO5Bn61VRylcu3PETNlzJ4rsAGtXXIzTO+U6/Wpflzi1vCW7gLj+IVsnhEeW+lyAJ/lI2zAg1ZsbzHbyzkhLtwW7mu+VdHyrqcpEe1BDcW5ZtycTfxTq6xbOUqz+Ivl1PSRlMdjVD49hjZxF20X8TIxGaN53mprjPMwujFAgOHxFplbUDyKyyq79F61AcWueIRdlSz5i6qD5WDdaDgQ960j4b8YZkayxHkAKDrl6/vWcJqauXw0wzHEMwUFQpDsTqJGkfUUGnAU4tCBRoJoGwaPLTYpwGgWKCjmvRQN5aRtAe0GacJr1m1mYk6II1P5vag48FhmbzeUwD4YOsSN2HXc1AfC17n8ZiEylhBLtDZQwOn1NXZSQrACI/NvGm8da4fgoimziwxBb+IYMY1iAR696C0oNa6LLQTRYrAshkaqevam51oOlrun+b9KbsARr36dab1kUDXiJAXqOveg61u6T7CnnuQNBO1cK4rKIgkCNzqSaf8cTA7A+g1oOofanbf1qPOInfTrB96QY3cHfpQLjbkHT+9QnEcWQpIBJGoG01JYi8s6kev/MVE4i31mNdCNooKJxX4iTZZUQh28gbNGXWCdOoiqnxG7bF221p2MqpLXAWVLmc5mf/AE+lLz1wlrNzMslH0zbSx1j1qsYbFMCTLQVynI0SD/tQSnDcOb+MBnTxgzXACs+cHNBMye3rXbjXt+E5W4Qbd0qrqWmLl26pYKdNUA/+VQ9nECzczpniM6CQT6AkdQNJ31oMdfQMxUFVYkm2D5Pm0A6kDT7UDLWwyFlgBCqkH5ofUH1YZdaZuiAsEEkSQCdiZ17a07hMOzuFUAliMomFY6wJnTc70N7DNLnJlAJDASVUjoTQcy/50rUPhpw50ttcK5VeNSfmIECB0EVTuVeWHxV0SIQas8dOw7zt9a2KxaCKqqIUAACNhQH9KJTFLmpKBuP3olNIevuf0ry0B16kzUxcDvKr5doY7Ge1A4GDNljTrXX4egVSAJiJ1Ov9648Ilu3+HqWUZmOp0PQmN657OHYXwylspl1aNPYyNKCVtXmIiQTLA6GD0GnQVU+VeNDh/G7tlyBaxRBnZQzEsCP2+tXBbw1O6yZnf6fWaonxY4YStu8oJKEhmHRTqpHsaDesoI1qNxXDo1Xaq38LOd1x2FVHb8e2AtxTuwHyuB1037VeQaCun1prPrpUzjOHyDl339KhmUiREGdZ6+1APhyDrTb3iPT66R3pSYrgx2L00EkbxGnse9ALcWAzSfl0LajbXUnTrXJd46ufIDqdwD5R6knaqxxzirAOcrMmUDNJ0JJ1ZBozDpt9apl7mw5mXKI8gIhvNl2MTH6UGr3uNqLrAugKgEAt0g/NNODEltZ+YZp0IPqo7ViB426s0NEmNNio6MZ696O7zPdB8rldCCFJOUHoCd/rQaTzXwpcWmUsQDDSCCAQYEjcddqzviXKt+w5y22uLMAwGJXoSq6j6114Tn26sDNm2+b5WC7Ajp1qxcO+IdooxYCYYmdAYXNBAknXQd6DPLCrI+ZJkkgzJB0AnbY03xHKxJUFRpExmY9S52n2qe5i5kt3lhLSBz8xCZYEzCgde569qrdxyxj7D+wFAWGBLqBMyAPcka6exrasJwK0toJ4awdSImT696pnJHJTZ1v31KhfMinRiehPYb1o9AFrDqohQB7AD9qcy0i0VB4ClpKWgbI1Puf/ALEV7DWjcnL9T69h3rst8PknN3Og/qPXrXZYVbYAUACdvfSgYt8MVNXMmNNI/ajySRto0+4p435UkLO8+kGN6jGPnzEdiSdARQR+OvhMXlDABpLK0xoQBHQHUmu1bim7JYGRAHmIAHYjT1pzi4WfEyqRkJBjNsP5RVdw3GAL1rNbMEwGCsqsSpMgdNOh70E6j5fLIZyTEaheo/Q7etLjkV7L2nI/FRlBOoBPX0pvDcSLExbZUB1ZiBp3U0QxAdSAyMxzZAwBB9YGw2oMWdr/AA/GHI5S7aJhxpKzIPqp7VvXw7+J9vHqLd2LeJESs+W4P5kP+1Zhzrwtb+H8dDnuWTluvHzrm0IH+mQJ9aoGHxLW3DIxVlOZWUwQe4NB9lU1fwoYaj+/3rK/hx8YhfC4fGsqXYAS7sjnQAN2b19q1YXKCB4lwsjUaj9qruMwwIYEqToQNta0CKjuIcBS5rEGR/mlBjPHeGlgQuhGp1CwAZInrv8ArVL4lwVhmIRsukk9Sdq3TivCMpm4DoYmJEExvt0rhxfB0uZpCkEqSY1JHr0FB8938OV6dfsR0plTWlc58vquVbdtQDmlvKPN3MDXbYGqfwPlPE4tytm0zRIZjoixuWY7UEH77V5WFJftlWZSZgkabaEj/am1oLHwEYECcS14n+REOUe5Bk1feB8S4btZNlDOzDK31LVj9FQfQ1q6DqNesgggijrBOH8ZvWDNq46egOn1U6RVw4J8UnWFxKZx/MmhHuOv3FBpYog2tR3CuNWcSuazcDdxPmHoy9PepBVoCmhY0VJloP/Z"/>
          <p:cNvSpPr>
            <a:spLocks noChangeAspect="1" noChangeArrowheads="1"/>
          </p:cNvSpPr>
          <p:nvPr/>
        </p:nvSpPr>
        <p:spPr bwMode="auto">
          <a:xfrm>
            <a:off x="71438" y="-1033463"/>
            <a:ext cx="212407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14" name="AutoShape 26" descr="data:image/jpeg;base64,/9j/4AAQSkZJRgABAQAAAQABAAD/2wCEAAkGBhQSEBUUExMUFBUWFRQUFBUVFRQVFRQVFBQVFRcXFBUXHSYeFxkkGRUUHy8gIycpLCwsFR4xNTAqNSYrLCkBCQoKBQUFDQUFDSkYEhgpKSkpKSkpKSkpKSkpKSkpKSkpKSkpKSkpKSkpKSkpKSkpKSkpKSkpKSkpKSkpKSkpKf/AABEIAOAA3wMBIgACEQEDEQH/xAAcAAABBQEBAQAAAAAAAAAAAAACAQMFBgcEAAj/xAA9EAACAQIEBAQEBAUDAgcAAAABAhEAAwQSITEFBkFREyJhcQcygZEjQqGxFFJy0fBiweEVgiQzQ1OSsvH/xAAUAQEAAAAAAAAAAAAAAAAAAAAA/8QAFBEBAAAAAAAAAAAAAAAAAAAAAP/aAAwDAQACEQMRAD8Al/DHYfYUkDsPsK9nr1AgQen2o8o7D7UM0k0CkCgI9KM0hNB5RTgpoNRhqApr1JmrwNB6a9mpH9prmxmLS0he4wRR1bT7d6Dro8PZztGYA6DUxv0qr4zn7Dos2y1xp6Aquh3LnpUdc5qu37SfgFM9xBZYEncgn660GjXOBXPeuS7hmXdSKuGCtFUUMxYgAZiN/elvWA2jAEUFBS/JPbanZqT4pwYISybak/SoqNY66/pH96BWahDaUmalFARNIDS5hQqKA81DRdKQGgSjU0MUamg8DSljXppctAwKcApO1GBQJFeilNeC60CZaRhRGvEUDLKdIjfrTg2rxp3D4dnMATQNBa6cLw53PlU122bNq2R4hEn5RPXtHf8AtVgwj+XTYDcSI60EXY5ZAXM7SR+UVWOY+UH4ifCSLVhXEkgvcZhuV2Cj0INWvinNFu1ct2Jm6+pAIkJBJJJ0A9d9Kc4ZxtXygQpPyrHmIPcHWgr/AAP4T4XDDNk8e7MobplVM75QBpXuG/DFUxlm8zh/DZ71yAVBfZVVdgo0+1XhboJ27j29PeuVuIq0rbYHKYuGQcpHQ+tB13LX7D/DTDmvPxNSQB+Zo+gGprkGMViGBlSCR9GigrnOXH7VtDauMbbvpbbWGkaEMNB2171j6c44i1cy5tFY6HzE98xHSpTmXjxuC5ZuqWsgFkykZrV1rhEsT8yZlZY9qop2G8wZ31jqD2oNc4BzHbxSEjyuPmQ9PUH8wqYWsV4TxBrNwXEMFZ06EQJU+hrY+GYtbtpbinRlB9jQdSrSkUk0oagBgaRVMU9Qk+9AgHSiFDRLQLFLNCzV4GgRNh7UYFNW28o9h+tO5qBaEmjihYUCRtRA16KDBXUuOwLFQpCsx8qyezHQ0HFiuKqpICs+T58qkhM0RmPT/mu3mnma3gsL5MvjOPwh3MAlm11Aqg8z32wuNulcQLlu8ocMrj8pgKcoIkEH6UfGuFNxNcG6XCb1xmt+HcIACiQXXQQum9Bw3PiDiRaIn8R2zrcOUsia6IBtPWhwvxFx6kFbubKM5UqCCoic46nUU3xbgQbiC2LMlc9uwCVkHXI0d9VdvarPzFyNbwVl8oZmuwpKxKW1L3LrAdIXIs96CjrjcRi8UGJZ7txso7LJgR/KBmNdfDuZ72HvtcXK10g2sxbpbBUFT3MUxwBcSty4MPmAuRhmaJgXCYnuQELabQamz8Nb1y9eVTlsWCczMWzeXeAFli0aHpQR2N+IGOcR/EE65zk0jKdBoNBXLw3mfFpnNq86+fxXVNVJJgs31q+cd5XweCwKJ4ZZ/It64pOcOwNwoT0MDKPepzk/lSz/AAKIsB7qecsAxAkFUYHcRP3oKFiefcRJLkM/hFOmTM4KG5KnUasfqatnB+dUFs3WKKtu1bwyKJhCJzM39RhtKuuM5DsXbeVkUSwYlQoJA2EjpVZ4r8MLi4fwsKxWMzlyxjM51CpsCRHm6dBQYzxvF+LirzqRka5cKgzEZiwyj6E/Wm8ua1EFm+YHMMqr1zDvMVoF/wCCuIRWyMrEZY6a/mM03gvhpiFLeIy+EFCjLBPmILSI6EUFZ5e5YbE4e5dSZtELAHmum58uVjoPWOkVc+Qrx8F7bAzbuFdo0YZiIHqKLiIS14XD8OIHiW72IcyF/D2BA3+X0ru5ewOTxCGDqzwrRuoEb9RNBLmkIohSEUA16ly14rQJSZqIikUUBBqQ17LRKO9A2i+UewpwCvW9APYUSigIV6vV5aB61ZLNA7/pUtxDgFprSh5i2GaJygtlMFp3ia5lYYdAxYK7MqoIzMcx7dai+eRiMTcw2Gtk+FeuReZQT5UPmOmwAk/SgyHCcCuYi89pIfzxmBmc9zIPb5if+01rnLXBFGNv3RItYSymCstG5gm630nU1PcD5TtYK27KuZiQQYX5lBVdunnNBzFYK8PKB1TxGHivmCwhabrAbsYkad6CI5Y4P4t2xfy5VU37o01VSESz7/hQR6zTPN+N8fEFBbZlsjw2IkFrjgOyTsflRTpvcqx464bdq1bsL52BZQdIS2koCOnmNse00vDsELas+jsoKdTmvF5uNJ38+Uey0HPyZyNbwVtCwm7LXHaTHiXBDR0ML5R9aex/ECtyH1CsWcjTMxDFbQ180IM5NJxrmbwciAq1x3ybiEIXO7n0UdOpJqgcR51S3ikUMWt28LcuOCQS966kifuvtnIoJQcv/wAbdUXW0Be4yzKtddsxLBdTlzKonbLV94RwFbOw1016EjSq78OrZbDh8wZXLMmkFRnfQtuT/pq8BYA1igJLfelcV4d6KgED/PakbDjWdZ39feiSnDQV7Hck4W67XGtAMyFCQSJB7xUBiuXDhlCrJQCAd4HrWgUzeshtCPegzcpFAJmpjjfCzaaR8p/SosUCZaGnTTcUCUhpa9QeWkilzRSgUCW/lHsKMChtjyj2FOUCVKcEwWcljsv71FgVZMDhmS0ApAYmWPYetA1e4Wlu499iXu3CqLP5FX/2x+XSSae4Mrtbk5UPiXMgUzFvQLmJ67k+9d12wsACTkEe3czQDEZFIUTLZVmI19aBrj2N8K1ofMxS1b9LlxlUfvP/AG1Vua7atjcNaZ58S4lq1aGwsW28S67HoWdEH9NNca5jRsXZsqQfDz4q4RrOQMqKoPUmT9KgOQ+IXMdxS/jGRotWmSyCPKsmAvvQaNmNzFMD8qKNRvJYwg+4P/NRfFeLrhw13Mi4fDAgga57+pCDWPKSZPUn0NJiRedUtWrlu1euH/xVxfmtqo82Q9GmVHY61RPi5jkUWcMrMttbTuqLrmaYXP3G5J3JagqWI5te491jJNxWtqSRFtWbNcyx1JgVEq+bUkyTqTrvt1pbOGe4vlUnINIgBczEkMe5JMDc10nh5tOozKbmzIASE/qP8woNr+EjRgBrs7xO41Egem1aDEjWs9+E2Gb+CYEAqLjlGB3DEEx9qv8Ab0H1oCVIFFHXShM7UUa6bdaByiBpvPXgYoCJoTSFq8xoOTHYJbqQeu1UbGYY23K9jWg5ar/M3DtPEHTf1oKwppZpCKGaBSIoV3pSaSgLLXiIrwal60CW/lHsKMCgQ+UewpQ1A6iyQPWrlZUaAagDXudNKp1hvMv9QqzpiI1zADrJ7d6Dh5y5gTCYVrhMFnW2uussRJ+01UObufhZtPbsOq3FC5iVZgq3FnQjQOR0M9aiuaud7F/HYdSwNrDi5eugwc9yCQn3j7VQ+K8YfEXLhdwods5B+QBdh6t5f1NAOHxjXLr3blwhwqrbgQSxlVAjoAda2nlLg4wmAS1bKB2Ge5ekRnO5DHqO9Y5wnBgML17a2VuhTILjNMMw2Uj6npUzc41cxmWyxGFtOXbxmJVPCEyir+b3oNQscVwuHwvjBguHksXks91yTpJEuS2vbWsc5g4s/EcWbmusW7aaSqkwNBuY1jSpDj/FRjr9uzbbw8LaARJEBQqDMzDu0aTXXwzhD4i21nCKFsq6jxSsXbvcs/5VHYUEXgLowzsqKj3ToHOotMp3QN5Xf32qd4ZyW1xCXZjcuE+ZdVQsJZnbq/8ApFTnC+RTaUyLLFgPxCJ8KI+SdWY9Ogn3qWa/bS4lpRPgw2aR5iw8zZE3NBduC2wli2ixCooMaD120qUU6VBYa90+UbiNqmMPfBG9A8p6US7UI/zWlNAIoiKA670smg8xjXpQpeH9q81BmEj7UD5On7U1ibQZSp6ivK/6GkLz1oKDj8Pkcr2NctSnMV5BiCsjNvHUj2+9RrCgA7ULCiNDQeUU6KbWngKBu38o9hS0NlvKPYUc0BI0EHsRTPPXFzhuGSSHZ8yTov8A5gKye8A0Zqh/FfiBd8Pa08ql57ZiRtsdqCiJeGXTc7nf/wDKksNwW69u2wWFuHRjpmCncLuRoZIHSolwT7aem3fua6f+ouoBVmBC5AQYMGZHoD6UEpiOOK1q5bfM5zeVYgDLAnNvl00WuBC95gWbNoFVCQNzACDoJrissZHU/wC3b196kcNfYoUVLQzHW4/zARoCT8onXSgsWBxNpWyhYysAqXSotyP/AFLxGvsNqsWB5ptWoV3e+q5mRbYKWpY6hRoGE9e1RvCuSLPhq13E2wrAgswKj+pS8FvQGKPH8KTIRZt3HU5Qbl1GTOSdSpMBR5QdB9aBrH89G7cVspVEksttjAmcsn5QJ1nX5a4+X77NdQlgSbpOTORmJ1BuA66zIAOvQV3Yfl1LipaQi9dDy3hMuRANMtx+m+sDaKj8RlsXMjuC4LaWd0y9B69j0oNfwONOx1Y6mA2VB/KegPpvVhwl0ETP3qh8r3mvIhC5EAiOrEdTIk+5q64fQba6UEyu1JmmaYtsd6dE/rQETXpoXfT9/SofinMFmwhZ7gUD9aCWZtd/p/vXO95VOrCemomPbesx5l+KqZfw7dxkJBW5BUGDBEGJ96ynjvNt3E3jcdyeiAApC9BANB9H8T5mtWUlrqL1MsJI9qoKfFtPx5B0Pk7EAgftWLNimO5JHrJI+/Sm3djH+SKC2cd50bEYzxwxCoTkUSNJJ83pJM+kVo3BOIm/YS4VylhqOnpHpWZco8rris2Z2AUiQF0IMTqeugrVLNsKqquiqAAOkDSgfNIBSg0SigWlBr2WlFA1aHlHsKcFN2th7CnYoEaqL8ScASbV0ax5DptqSJ+9Xo1F8y4I3cM6KJb5lHWR2NBi18f52obTAa9iJHcTrT2LtQY67HQ01btQT1I69KA712WGgGvljoPWjDjWDB33MH0jvTYXfXoakOE8LuYm/btWlzO8KvaT1PoOtBJcFwN1wXRyuTUuzqkazlUgyW9KmMFw267Nkv8AkVSxe+uZMynUhTIJM9R0NaRhPhtgcLhlbFsGKiDddsigztl2MGIqS4RyhhbQLWgGRvMDJbbaG6+1BiHEOL3TaFo3yLUkFkVh4smew06fSmuDcMQ3U1MM8AxLRI1gaRV4+J+Bsi6gtqRcUFnVF0y6me28+ulRvBuC5r9hLTZi4zPpmCiRlBbvQaZwTC5bQXUHr39qnsNY00rn4DwfwrcMc5JJLREn+1TFq0AIHWgbtgrpvRl+vXtThQdqKgrvM/EzbwrspykK0kakeUkEA71gPGWvP4Uq3iy2VT57jgiVuG2R5ZrdOdeXsRiLeXDNbQ9TcEz0EdiKh+FfDKzh0DXc9/EGHa9JlWA1gHpQY9xblnE28KcReBUIyjIwIbzx5gIgCZ0qsrWi8+cfvANhv4tL1gtqCoN5Y6HT6VS+E8GfEXVtWlLM3boOpNA5y/wZ8RdW2q5pYA6gaH16VpXE/g01uyL9kh7qAM1lh5WCqJCEddatnIXJCYBSZBJIliPNsD9NavCvO3+f5FBmuDwwVFhQugkARrAmdN+n0p4LVk5i4SdbiD+oAfrVbZT3oFFeU0JNEDQGDSTSGvGgG3sPYUYFDZ6e1O5aBDQstERXgKDKOf8Ag5tYjMNFueYD9xVXddf8/etL+JmDLW7dz+Uwe2tUfiXDjay5lyh0V0k7hvzD0oI0DWtV+BWAHj4i8R8lsKCYMZjmMeuUR9ay8N96174MQ+DxlvNDt+xQhTPvQMcw8F4jxpTftlBYDOtm0WILKpK5yIgyR1qa5F5Y/gEspfvsl+/m/BzZgI6jsAB1pvnTiF3A8Dw1uw2QkJbZxII8gZoPqxrN+A8eNi499rjtdW06WZl/NcQgliflA1oL9wTiT4rH4m0HJVLmh1EZTlMHaDBmrnwblxLBkKJLswaJbXpPUUfIPDLFrAWblpVBuor3HOrM7asST61PW7mu8x95oDtiDEdKcUfYbUitoCes/rRZtNKBYMUjofavFoGtCz+9AirrRsunSgDdRQXL0AmgpHPXIlnFKzBLaNBm4FhtNQdtTJP3oeSuSrOGTy6uYLMd47VZMVdDiP8AaaW0sRH9qB82tCJ6j60doMPp+1RnDOK+PcuBSPDtNkJ/maAT9jpUwAInSdqB6dNRvoaq3HeC5POvyk6j+X2qw27xn0j6VDc6ccFjDHMMxYhUA2Zz096CuRSRXuleBoFivRSiloBtjSjJoFoqAhS0NemgaxWGW4uV1DKdCCJrOeZOWHRyozG2Fm1JnKoPygdpNaU1RmJD2sbYviTb1tXlPyw5GpHoQNaDHPCkzP06+sjprWifA7HBMe6HQXbRHuUbN16xNFxJlwWPN1bKXcPcJDSoPzEl1WeoJ0qt4C6qcQU2DAF1Wtl/LALbabaGKD6A5p4Nh7+FZMSwFoalpjJl6gnQVQOWvhlw69eLWsS2JRIzLpEnYEjfStGbCrfsZbwUqwh0JlTTfAOHYbCq1uyi2paSP5oGmvWgLEYNbNu3bt+RFBVVCyAI0FFgtRIkz6gT9KTiXGMqswdVW2CzsTMCDt21oeEx4KMApLLmB6kETJoO3MY100o7TUoQ+o0pLnSgcc7GdjXmXbvQP6fWnFM7HWgELpXNfYxXYW0qMv3fNFBwk6jpP2qN5i46MPhrlyRmA8oJA8x2FdGOv5d9NdD01qg8Xuf9Sx9rDW2Y21bPd1EQvU+tBYfhvx5LOCJxP4U3C3iXNFfPLTMd6rPPvxTuXvwcFmt2i0Nf2zkdLZ7VqRtWltm01tSqrAQidNtRWLfFDma3dZMLhgq27JbMqKoTMflyR9dKDu5c5ktcPcPd4jfvkAl8Ott2BcicudtBuNaieK/E18Rilu3LeZEP4NrNAQn8znq1R/LXALd/EHDYkPbZspXcN8paMx0G86g1Hc0cKtWL7IjXGAjKzBDOX5tQZoNU4Rxy1iVzW2BiMyz5lPYipAViXB+MXLDZrbZSdx+U+/pWxcGx5vWEuFcpI1Egj3B9aDvpaFacoGk2o1oEpwUHiKTLSk0k0AFabxNlmUhTB6HsemnWnc1eLaUGfc1Yu4jgaBpLSCcoaSfLm20ioK3dN1w8EnMoMRmJJjT1q7c3cBe9ke38wmdYzCCYNQnIHD2uYtQFgKwZtCQuUzoe9BteFUuiZhHlBIJ20A2ruuYIFR5QRGo6Ees1x2Hj7RUnhL8rFBR+Yfh0LqPkuOpc6rJNsDQwEmI+pq/YLCZbaKIhUVZ3JAAB1+lcWLnpoQdCPWuxL+3XKN/WgLN/gmkuMNO37V4mCSPqO80WbTT9aBDcAietEAO9Dn27+1EBQN3CRPSo2+Qeo/ea78QfWom+v9xHegiON3otkiCVBMbAH1qF5Us2uH2HxGIKi5dYAnUmCfKqmO+9TGOwbXDGwjppmk+YHvpFZ3zVxIM5zFrfhofDBkF1nJEbTOveg6OLc54q9dvph2aGCmyinMyAAMGAUArJO5Bn61VRylcu3PETNlzJ4rsAGtXXIzTO+U6/Wpflzi1vCW7gLj+IVsnhEeW+lyAJ/lI2zAg1ZsbzHbyzkhLtwW7mu+VdHyrqcpEe1BDcW5ZtycTfxTq6xbOUqz+Ivl1PSRlMdjVD49hjZxF20X8TIxGaN53mprjPMwujFAgOHxFplbUDyKyyq79F61AcWueIRdlSz5i6qD5WDdaDgQ960j4b8YZkayxHkAKDrl6/vWcJqauXw0wzHEMwUFQpDsTqJGkfUUGnAU4tCBRoJoGwaPLTYpwGgWKCjmvRQN5aRtAe0GacJr1m1mYk6II1P5vag48FhmbzeUwD4YOsSN2HXc1AfC17n8ZiEylhBLtDZQwOn1NXZSQrACI/NvGm8da4fgoimziwxBb+IYMY1iAR696C0oNa6LLQTRYrAshkaqevam51oOlrun+b9KbsARr36dab1kUDXiJAXqOveg61u6T7CnnuQNBO1cK4rKIgkCNzqSaf8cTA7A+g1oOofanbf1qPOInfTrB96QY3cHfpQLjbkHT+9QnEcWQpIBJGoG01JYi8s6kev/MVE4i31mNdCNooKJxX4iTZZUQh28gbNGXWCdOoiqnxG7bF221p2MqpLXAWVLmc5mf/AE+lLz1wlrNzMslH0zbSx1j1qsYbFMCTLQVynI0SD/tQSnDcOb+MBnTxgzXACs+cHNBMye3rXbjXt+E5W4Qbd0qrqWmLl26pYKdNUA/+VQ9nECzczpniM6CQT6AkdQNJ31oMdfQMxUFVYkm2D5Pm0A6kDT7UDLWwyFlgBCqkH5ofUH1YZdaZuiAsEEkSQCdiZ17a07hMOzuFUAliMomFY6wJnTc70N7DNLnJlAJDASVUjoTQcy/50rUPhpw50ttcK5VeNSfmIECB0EVTuVeWHxV0SIQas8dOw7zt9a2KxaCKqqIUAACNhQH9KJTFLmpKBuP3olNIevuf0ry0B16kzUxcDvKr5doY7Ge1A4GDNljTrXX4egVSAJiJ1Ov9648Ilu3+HqWUZmOp0PQmN657OHYXwylspl1aNPYyNKCVtXmIiQTLA6GD0GnQVU+VeNDh/G7tlyBaxRBnZQzEsCP2+tXBbw1O6yZnf6fWaonxY4YStu8oJKEhmHRTqpHsaDesoI1qNxXDo1Xaq38LOd1x2FVHb8e2AtxTuwHyuB1037VeQaCun1prPrpUzjOHyDl339KhmUiREGdZ6+1APhyDrTb3iPT66R3pSYrgx2L00EkbxGnse9ALcWAzSfl0LajbXUnTrXJd46ufIDqdwD5R6knaqxxzirAOcrMmUDNJ0JJ1ZBozDpt9apl7mw5mXKI8gIhvNl2MTH6UGr3uNqLrAugKgEAt0g/NNODEltZ+YZp0IPqo7ViB426s0NEmNNio6MZ696O7zPdB8rldCCFJOUHoCd/rQaTzXwpcWmUsQDDSCCAQYEjcddqzviXKt+w5y22uLMAwGJXoSq6j6114Tn26sDNm2+b5WC7Ajp1qxcO+IdooxYCYYmdAYXNBAknXQd6DPLCrI+ZJkkgzJB0AnbY03xHKxJUFRpExmY9S52n2qe5i5kt3lhLSBz8xCZYEzCgde569qrdxyxj7D+wFAWGBLqBMyAPcka6exrasJwK0toJ4awdSImT696pnJHJTZ1v31KhfMinRiehPYb1o9AFrDqohQB7AD9qcy0i0VB4ClpKWgbI1Puf/ALEV7DWjcnL9T69h3rst8PknN3Og/qPXrXZYVbYAUACdvfSgYt8MVNXMmNNI/ajySRto0+4p435UkLO8+kGN6jGPnzEdiSdARQR+OvhMXlDABpLK0xoQBHQHUmu1bim7JYGRAHmIAHYjT1pzi4WfEyqRkJBjNsP5RVdw3GAL1rNbMEwGCsqsSpMgdNOh70E6j5fLIZyTEaheo/Q7etLjkV7L2nI/FRlBOoBPX0pvDcSLExbZUB1ZiBp3U0QxAdSAyMxzZAwBB9YGw2oMWdr/AA/GHI5S7aJhxpKzIPqp7VvXw7+J9vHqLd2LeJESs+W4P5kP+1Zhzrwtb+H8dDnuWTluvHzrm0IH+mQJ9aoGHxLW3DIxVlOZWUwQe4NB9lU1fwoYaj+/3rK/hx8YhfC4fGsqXYAS7sjnQAN2b19q1YXKCB4lwsjUaj9qruMwwIYEqToQNta0CKjuIcBS5rEGR/mlBjPHeGlgQuhGp1CwAZInrv8ArVL4lwVhmIRsukk9Sdq3TivCMpm4DoYmJEExvt0rhxfB0uZpCkEqSY1JHr0FB8938OV6dfsR0plTWlc58vquVbdtQDmlvKPN3MDXbYGqfwPlPE4tytm0zRIZjoixuWY7UEH77V5WFJftlWZSZgkabaEj/am1oLHwEYECcS14n+REOUe5Bk1feB8S4btZNlDOzDK31LVj9FQfQ1q6DqNesgggijrBOH8ZvWDNq46egOn1U6RVw4J8UnWFxKZx/MmhHuOv3FBpYog2tR3CuNWcSuazcDdxPmHoy9PepBVoCmhY0VJloP/Z"/>
          <p:cNvSpPr>
            <a:spLocks noChangeAspect="1" noChangeArrowheads="1"/>
          </p:cNvSpPr>
          <p:nvPr/>
        </p:nvSpPr>
        <p:spPr bwMode="auto">
          <a:xfrm>
            <a:off x="71438" y="-1033463"/>
            <a:ext cx="212407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9715" name="Picture 28" descr="http://t3.gstatic.com/images?q=tbn:ANd9GcQbPpLH8y_I_oXstSLqGiToJHFPpi8JtGMfX8E7ffZOdUv3jXUH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1341438"/>
            <a:ext cx="1543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179388" y="342900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EINSTEIN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124075" y="3429000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FREUD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140200" y="3429000"/>
            <a:ext cx="2087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NIETSZSCHE</a:t>
            </a:r>
          </a:p>
        </p:txBody>
      </p:sp>
      <p:pic>
        <p:nvPicPr>
          <p:cNvPr id="29719" name="Picture 30" descr="http://t2.gstatic.com/images?q=tbn:ANd9GcR4weU1Uizw6HzeHQClEo_CSjRjb6-FbHJt-KcHIp8wXHfuNCl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1341438"/>
            <a:ext cx="1600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6372225" y="3429000"/>
            <a:ext cx="2087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SCHOPENHAUER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4511684"/>
          </a:xfrm>
        </p:spPr>
        <p:txBody>
          <a:bodyPr/>
          <a:lstStyle/>
          <a:p>
            <a:r>
              <a:rPr lang="es-ES" dirty="0" smtClean="0"/>
              <a:t>MODERNISMO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Una serie de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tendencias  europeas y americanas surgidas en los últimos años del siglo XIX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Rasgos comunes: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a. Anticonformismo. 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b. Deseo de renovación.</a:t>
            </a:r>
          </a:p>
          <a:p>
            <a:pPr lvl="1"/>
            <a:r>
              <a:rPr lang="es-ES" sz="2800" dirty="0" smtClean="0">
                <a:latin typeface="Arial" pitchFamily="34" charset="0"/>
                <a:cs typeface="Arial" pitchFamily="34" charset="0"/>
              </a:rPr>
              <a:t>c. Oposición a las tendencias artísticas vigentes (realismo y naturalismo).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MODERNISMO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7855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sz="2800" dirty="0" smtClean="0">
                <a:latin typeface="Arial" pitchFamily="34" charset="0"/>
                <a:cs typeface="Arial" pitchFamily="34" charset="0"/>
              </a:rPr>
              <a:t>A) 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ovimiento literario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bien definido que se desarrolla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entre 1855 y 1915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y que se define por el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esteticismo y el escapismo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2800" dirty="0" smtClean="0">
                <a:latin typeface="Arial" pitchFamily="34" charset="0"/>
                <a:cs typeface="Arial" pitchFamily="34" charset="0"/>
              </a:rPr>
              <a:t> B) Ricardo Gullón: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no es un movimiento literario, sino una época y una actitud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que incluye múltiples y diferentes manifestaciones, unas marcadas por el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esteticismo y escapismo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pero otras no. 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C) Fernando Lázaro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Carreter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 “Cabría definir el Modernismo Literario como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un movimiento de ruptura con la estética vigente, que se inicia en torno a 1880 y cuyo desarrollo fundamental alcanza hasta la Primera Guerra Mundia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l”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07EF7-6075-4EAC-962D-A75A3378D370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Según algunas teoría, el Modernismo es: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3147</Words>
  <Application>Microsoft Office PowerPoint</Application>
  <PresentationFormat>Presentación en pantalla (4:3)</PresentationFormat>
  <Paragraphs>690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Concurrencia</vt:lpstr>
      <vt:lpstr>MODERNISMO Y GENERACIÓN DEL 98</vt:lpstr>
      <vt:lpstr>CONTEXTO HISTÓRICO</vt:lpstr>
      <vt:lpstr>  SITUACIÓN EN ESPAÑA La Restauración borbónica (1875), tras el fracaso del Sexenio Revolucionario, no trajo consigo la prosperidad deseada ni apaciguó los ánimos entre los conservadores y los liberales.</vt:lpstr>
      <vt:lpstr>CONTEXTO HISTÓRICO</vt:lpstr>
      <vt:lpstr>CONTEXTO HISTÓRICO</vt:lpstr>
      <vt:lpstr>Es necesario un cambio radical, el Regeneracionismo, influido por el nuevo contexto científico y cultural…</vt:lpstr>
      <vt:lpstr>MODERNISMO</vt:lpstr>
      <vt:lpstr>MODERNISMO</vt:lpstr>
      <vt:lpstr>Según algunas teoría, el Modernismo es:</vt:lpstr>
      <vt:lpstr>Los Orígenes del Modernismo.- </vt:lpstr>
      <vt:lpstr>PARNASIANISMO</vt:lpstr>
      <vt:lpstr>SIMBOLISMO</vt:lpstr>
      <vt:lpstr>TEMÁTICA DEL MODERNISMO</vt:lpstr>
      <vt:lpstr>ESTILO</vt:lpstr>
      <vt:lpstr>Fases del Modernismo.- </vt:lpstr>
      <vt:lpstr>AUTORES</vt:lpstr>
      <vt:lpstr>AUTORES MODERNISTAS 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GENERACIÓN DEL 98</vt:lpstr>
      <vt:lpstr>AUTORES</vt:lpstr>
      <vt:lpstr>CONCEPTO DE GENERACIÓN DEL 98</vt:lpstr>
      <vt:lpstr>CONCEPTO DE GENERACIÓN DEL 98</vt:lpstr>
      <vt:lpstr>CONCEPTO DE GENERACIÓN DEL 98</vt:lpstr>
      <vt:lpstr>CONCEPTO DE GENERACIÓN DEL 98</vt:lpstr>
      <vt:lpstr>EVOLUCIÓN IDEOLÓGICA DEL 98</vt:lpstr>
      <vt:lpstr>EVOLUCIÓN IDEOLÓGICA DEL 98</vt:lpstr>
      <vt:lpstr>EVOLUCIÓN IDEOLÓGICA DEL 98</vt:lpstr>
      <vt:lpstr>Estética del 98 </vt:lpstr>
      <vt:lpstr>Temas del 98</vt:lpstr>
      <vt:lpstr>La novela del 98.- </vt:lpstr>
      <vt:lpstr>AUTORES NOVENTAYOCHISTAS</vt:lpstr>
      <vt:lpstr>Cuadro comparativo del  Modernismo y la Generación del 98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VÍDEOS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MODERNISMO Y GENERACIÓN DEL 98</dc:title>
  <dc:creator>Francisco</dc:creator>
  <cp:lastModifiedBy>Francisco</cp:lastModifiedBy>
  <cp:revision>26</cp:revision>
  <dcterms:created xsi:type="dcterms:W3CDTF">2012-02-22T22:12:11Z</dcterms:created>
  <dcterms:modified xsi:type="dcterms:W3CDTF">2012-02-23T18:53:44Z</dcterms:modified>
</cp:coreProperties>
</file>