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CC7689-883B-4C8C-A570-16FE252518A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FA061DB-4D01-4DD5-8398-8737E1660CA8}">
      <dgm:prSet phldrT="[Texto]"/>
      <dgm:spPr/>
      <dgm:t>
        <a:bodyPr/>
        <a:lstStyle/>
        <a:p>
          <a:r>
            <a:rPr lang="es-ES" dirty="0" smtClean="0"/>
            <a:t>Género lírico</a:t>
          </a:r>
          <a:endParaRPr lang="es-ES" dirty="0"/>
        </a:p>
      </dgm:t>
    </dgm:pt>
    <dgm:pt modelId="{9AA1CB48-9CEE-48E5-B58E-A7C746987EC9}" type="parTrans" cxnId="{7DD98CB6-AD6F-4D50-B93F-9DBFFE1FF74D}">
      <dgm:prSet/>
      <dgm:spPr/>
      <dgm:t>
        <a:bodyPr/>
        <a:lstStyle/>
        <a:p>
          <a:endParaRPr lang="es-ES"/>
        </a:p>
      </dgm:t>
    </dgm:pt>
    <dgm:pt modelId="{F7840FC9-5310-4888-BA63-6404FDE27432}" type="sibTrans" cxnId="{7DD98CB6-AD6F-4D50-B93F-9DBFFE1FF74D}">
      <dgm:prSet/>
      <dgm:spPr/>
      <dgm:t>
        <a:bodyPr/>
        <a:lstStyle/>
        <a:p>
          <a:endParaRPr lang="es-ES"/>
        </a:p>
      </dgm:t>
    </dgm:pt>
    <dgm:pt modelId="{FE62207D-3700-492D-B353-E634A0428EC8}">
      <dgm:prSet phldrT="[Texto]" custT="1"/>
      <dgm:spPr/>
      <dgm:t>
        <a:bodyPr/>
        <a:lstStyle/>
        <a:p>
          <a:r>
            <a:rPr lang="es-ES" sz="3200" dirty="0" smtClean="0">
              <a:latin typeface="Century Schoolbook" pitchFamily="18" charset="0"/>
            </a:rPr>
            <a:t>Cuya finalidad es estética.</a:t>
          </a:r>
          <a:endParaRPr lang="es-ES" sz="3200" dirty="0">
            <a:latin typeface="Century Schoolbook" pitchFamily="18" charset="0"/>
          </a:endParaRPr>
        </a:p>
      </dgm:t>
    </dgm:pt>
    <dgm:pt modelId="{33A6BD5B-BB0E-4199-B15F-BFE95099C225}" type="parTrans" cxnId="{FE186AFC-8A17-4A70-B3CD-9B72C3FEA562}">
      <dgm:prSet/>
      <dgm:spPr/>
      <dgm:t>
        <a:bodyPr/>
        <a:lstStyle/>
        <a:p>
          <a:endParaRPr lang="es-ES"/>
        </a:p>
      </dgm:t>
    </dgm:pt>
    <dgm:pt modelId="{FEA3D073-91F1-4AF4-B520-A91D04E7DF6F}" type="sibTrans" cxnId="{FE186AFC-8A17-4A70-B3CD-9B72C3FEA562}">
      <dgm:prSet/>
      <dgm:spPr/>
      <dgm:t>
        <a:bodyPr/>
        <a:lstStyle/>
        <a:p>
          <a:endParaRPr lang="es-ES"/>
        </a:p>
      </dgm:t>
    </dgm:pt>
    <dgm:pt modelId="{7949CDA7-EED1-474B-B30A-B75F4CD5834C}">
      <dgm:prSet phldrT="[Texto]"/>
      <dgm:spPr/>
      <dgm:t>
        <a:bodyPr/>
        <a:lstStyle/>
        <a:p>
          <a:r>
            <a:rPr lang="es-ES" dirty="0" smtClean="0"/>
            <a:t>Poema de carácter culto</a:t>
          </a:r>
          <a:endParaRPr lang="es-ES" dirty="0"/>
        </a:p>
      </dgm:t>
    </dgm:pt>
    <dgm:pt modelId="{44874845-C1EA-47C7-8849-D53C1EB1F21A}" type="parTrans" cxnId="{9DA142DE-699B-48F3-A9C2-7494542675EC}">
      <dgm:prSet/>
      <dgm:spPr/>
      <dgm:t>
        <a:bodyPr/>
        <a:lstStyle/>
        <a:p>
          <a:endParaRPr lang="es-ES"/>
        </a:p>
      </dgm:t>
    </dgm:pt>
    <dgm:pt modelId="{74A7AA4F-7C39-4F0C-B304-4F778E754B0F}" type="sibTrans" cxnId="{9DA142DE-699B-48F3-A9C2-7494542675EC}">
      <dgm:prSet/>
      <dgm:spPr/>
      <dgm:t>
        <a:bodyPr/>
        <a:lstStyle/>
        <a:p>
          <a:endParaRPr lang="es-ES"/>
        </a:p>
      </dgm:t>
    </dgm:pt>
    <dgm:pt modelId="{2E69536F-53E5-42AA-8044-FD325BBFEDA1}">
      <dgm:prSet phldrT="[Texto]"/>
      <dgm:spPr/>
      <dgm:t>
        <a:bodyPr/>
        <a:lstStyle/>
        <a:p>
          <a:r>
            <a:rPr lang="es-ES" dirty="0" smtClean="0">
              <a:latin typeface="Century Schoolbook" pitchFamily="18" charset="0"/>
            </a:rPr>
            <a:t>Muestra la fusión de las formas refinadas renacentistas y de la poesía tradicional de cancionera. </a:t>
          </a:r>
          <a:endParaRPr lang="es-ES" dirty="0">
            <a:latin typeface="Century Schoolbook" pitchFamily="18" charset="0"/>
          </a:endParaRPr>
        </a:p>
      </dgm:t>
    </dgm:pt>
    <dgm:pt modelId="{2E66E549-897B-451C-91DB-C4CF2ACB4137}" type="parTrans" cxnId="{E2094945-5FE9-4678-A6CB-753471D902AB}">
      <dgm:prSet/>
      <dgm:spPr/>
      <dgm:t>
        <a:bodyPr/>
        <a:lstStyle/>
        <a:p>
          <a:endParaRPr lang="es-ES"/>
        </a:p>
      </dgm:t>
    </dgm:pt>
    <dgm:pt modelId="{61A631E3-93D8-438D-BFFD-6482A857457E}" type="sibTrans" cxnId="{E2094945-5FE9-4678-A6CB-753471D902AB}">
      <dgm:prSet/>
      <dgm:spPr/>
      <dgm:t>
        <a:bodyPr/>
        <a:lstStyle/>
        <a:p>
          <a:endParaRPr lang="es-ES"/>
        </a:p>
      </dgm:t>
    </dgm:pt>
    <dgm:pt modelId="{CB2EBEFC-56B0-4795-8325-3176D1283B8C}" type="pres">
      <dgm:prSet presAssocID="{35CC7689-883B-4C8C-A570-16FE252518A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25EC461-DCF3-4E2A-85B6-78C0D6DC19BB}" type="pres">
      <dgm:prSet presAssocID="{9FA061DB-4D01-4DD5-8398-8737E1660CA8}" presName="linNode" presStyleCnt="0"/>
      <dgm:spPr/>
    </dgm:pt>
    <dgm:pt modelId="{3EBD5A36-BCFB-446F-A9F7-DD4EFF70C294}" type="pres">
      <dgm:prSet presAssocID="{9FA061DB-4D01-4DD5-8398-8737E1660CA8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D7E4D7-04E9-4219-A0AA-E542162A2230}" type="pres">
      <dgm:prSet presAssocID="{9FA061DB-4D01-4DD5-8398-8737E1660CA8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A54401-64B5-4EFB-85EF-541DCA5B0522}" type="pres">
      <dgm:prSet presAssocID="{F7840FC9-5310-4888-BA63-6404FDE27432}" presName="spacing" presStyleCnt="0"/>
      <dgm:spPr/>
    </dgm:pt>
    <dgm:pt modelId="{E990BFA5-8B74-48E8-9593-4973C1B7026F}" type="pres">
      <dgm:prSet presAssocID="{7949CDA7-EED1-474B-B30A-B75F4CD5834C}" presName="linNode" presStyleCnt="0"/>
      <dgm:spPr/>
    </dgm:pt>
    <dgm:pt modelId="{9F8BAF9F-66E9-4A84-9B3A-E6EE51BFF73D}" type="pres">
      <dgm:prSet presAssocID="{7949CDA7-EED1-474B-B30A-B75F4CD5834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56474A2-7A2A-4774-A764-1C9C4B957A3A}" type="pres">
      <dgm:prSet presAssocID="{7949CDA7-EED1-474B-B30A-B75F4CD5834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B472A92-6637-4B71-BA4D-3A079B36822C}" type="presOf" srcId="{7949CDA7-EED1-474B-B30A-B75F4CD5834C}" destId="{9F8BAF9F-66E9-4A84-9B3A-E6EE51BFF73D}" srcOrd="0" destOrd="0" presId="urn:microsoft.com/office/officeart/2005/8/layout/vList6"/>
    <dgm:cxn modelId="{E2094945-5FE9-4678-A6CB-753471D902AB}" srcId="{7949CDA7-EED1-474B-B30A-B75F4CD5834C}" destId="{2E69536F-53E5-42AA-8044-FD325BBFEDA1}" srcOrd="0" destOrd="0" parTransId="{2E66E549-897B-451C-91DB-C4CF2ACB4137}" sibTransId="{61A631E3-93D8-438D-BFFD-6482A857457E}"/>
    <dgm:cxn modelId="{FE186AFC-8A17-4A70-B3CD-9B72C3FEA562}" srcId="{9FA061DB-4D01-4DD5-8398-8737E1660CA8}" destId="{FE62207D-3700-492D-B353-E634A0428EC8}" srcOrd="0" destOrd="0" parTransId="{33A6BD5B-BB0E-4199-B15F-BFE95099C225}" sibTransId="{FEA3D073-91F1-4AF4-B520-A91D04E7DF6F}"/>
    <dgm:cxn modelId="{BA5DBC90-0F06-4414-83EA-4609D9072645}" type="presOf" srcId="{2E69536F-53E5-42AA-8044-FD325BBFEDA1}" destId="{E56474A2-7A2A-4774-A764-1C9C4B957A3A}" srcOrd="0" destOrd="0" presId="urn:microsoft.com/office/officeart/2005/8/layout/vList6"/>
    <dgm:cxn modelId="{9DA142DE-699B-48F3-A9C2-7494542675EC}" srcId="{35CC7689-883B-4C8C-A570-16FE252518A1}" destId="{7949CDA7-EED1-474B-B30A-B75F4CD5834C}" srcOrd="1" destOrd="0" parTransId="{44874845-C1EA-47C7-8849-D53C1EB1F21A}" sibTransId="{74A7AA4F-7C39-4F0C-B304-4F778E754B0F}"/>
    <dgm:cxn modelId="{0AC9C43E-ABA6-4067-9A90-3FC79C017647}" type="presOf" srcId="{9FA061DB-4D01-4DD5-8398-8737E1660CA8}" destId="{3EBD5A36-BCFB-446F-A9F7-DD4EFF70C294}" srcOrd="0" destOrd="0" presId="urn:microsoft.com/office/officeart/2005/8/layout/vList6"/>
    <dgm:cxn modelId="{62F64BB1-4812-4793-BB0D-00676ADC28D4}" type="presOf" srcId="{FE62207D-3700-492D-B353-E634A0428EC8}" destId="{8BD7E4D7-04E9-4219-A0AA-E542162A2230}" srcOrd="0" destOrd="0" presId="urn:microsoft.com/office/officeart/2005/8/layout/vList6"/>
    <dgm:cxn modelId="{7DD98CB6-AD6F-4D50-B93F-9DBFFE1FF74D}" srcId="{35CC7689-883B-4C8C-A570-16FE252518A1}" destId="{9FA061DB-4D01-4DD5-8398-8737E1660CA8}" srcOrd="0" destOrd="0" parTransId="{9AA1CB48-9CEE-48E5-B58E-A7C746987EC9}" sibTransId="{F7840FC9-5310-4888-BA63-6404FDE27432}"/>
    <dgm:cxn modelId="{2FF181C7-69DE-416F-818A-D9CBBFFF2587}" type="presOf" srcId="{35CC7689-883B-4C8C-A570-16FE252518A1}" destId="{CB2EBEFC-56B0-4795-8325-3176D1283B8C}" srcOrd="0" destOrd="0" presId="urn:microsoft.com/office/officeart/2005/8/layout/vList6"/>
    <dgm:cxn modelId="{FD8458AA-DA4C-4BEF-BB6A-A1DF7C74B915}" type="presParOf" srcId="{CB2EBEFC-56B0-4795-8325-3176D1283B8C}" destId="{225EC461-DCF3-4E2A-85B6-78C0D6DC19BB}" srcOrd="0" destOrd="0" presId="urn:microsoft.com/office/officeart/2005/8/layout/vList6"/>
    <dgm:cxn modelId="{1F69C729-8785-4D35-9F66-A2ED3523782E}" type="presParOf" srcId="{225EC461-DCF3-4E2A-85B6-78C0D6DC19BB}" destId="{3EBD5A36-BCFB-446F-A9F7-DD4EFF70C294}" srcOrd="0" destOrd="0" presId="urn:microsoft.com/office/officeart/2005/8/layout/vList6"/>
    <dgm:cxn modelId="{0D8F65EC-6FBE-4AAC-890C-83FC642C2577}" type="presParOf" srcId="{225EC461-DCF3-4E2A-85B6-78C0D6DC19BB}" destId="{8BD7E4D7-04E9-4219-A0AA-E542162A2230}" srcOrd="1" destOrd="0" presId="urn:microsoft.com/office/officeart/2005/8/layout/vList6"/>
    <dgm:cxn modelId="{7135F8FD-3F24-49A2-AD89-C98372142FD9}" type="presParOf" srcId="{CB2EBEFC-56B0-4795-8325-3176D1283B8C}" destId="{21A54401-64B5-4EFB-85EF-541DCA5B0522}" srcOrd="1" destOrd="0" presId="urn:microsoft.com/office/officeart/2005/8/layout/vList6"/>
    <dgm:cxn modelId="{7B6AB873-7AEC-4E2F-85E2-DAC3A8EEA18F}" type="presParOf" srcId="{CB2EBEFC-56B0-4795-8325-3176D1283B8C}" destId="{E990BFA5-8B74-48E8-9593-4973C1B7026F}" srcOrd="2" destOrd="0" presId="urn:microsoft.com/office/officeart/2005/8/layout/vList6"/>
    <dgm:cxn modelId="{222D13D0-CA39-4564-9096-E88EA90CD17B}" type="presParOf" srcId="{E990BFA5-8B74-48E8-9593-4973C1B7026F}" destId="{9F8BAF9F-66E9-4A84-9B3A-E6EE51BFF73D}" srcOrd="0" destOrd="0" presId="urn:microsoft.com/office/officeart/2005/8/layout/vList6"/>
    <dgm:cxn modelId="{449BAD74-D82A-4EE6-8B54-A75E9F69ED03}" type="presParOf" srcId="{E990BFA5-8B74-48E8-9593-4973C1B7026F}" destId="{E56474A2-7A2A-4774-A764-1C9C4B957A3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023871-96A4-474F-8787-11F12A0A5E8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E7B1CD7-05AA-477A-8513-A75D846B8983}">
      <dgm:prSet phldrT="[Texto]"/>
      <dgm:spPr/>
      <dgm:t>
        <a:bodyPr/>
        <a:lstStyle/>
        <a:p>
          <a:r>
            <a:rPr lang="es-ES" dirty="0" smtClean="0"/>
            <a:t>Primer cuartero</a:t>
          </a:r>
          <a:endParaRPr lang="es-ES" dirty="0"/>
        </a:p>
      </dgm:t>
    </dgm:pt>
    <dgm:pt modelId="{F7F50A4F-A0DA-488B-837A-16BDB602C9AC}" type="parTrans" cxnId="{FD07ABF4-D7CE-4DB7-B854-8828B214C4CF}">
      <dgm:prSet/>
      <dgm:spPr/>
      <dgm:t>
        <a:bodyPr/>
        <a:lstStyle/>
        <a:p>
          <a:endParaRPr lang="es-ES"/>
        </a:p>
      </dgm:t>
    </dgm:pt>
    <dgm:pt modelId="{1F1B00D8-29CD-48C4-9797-DC3801DAC3E8}" type="sibTrans" cxnId="{FD07ABF4-D7CE-4DB7-B854-8828B214C4CF}">
      <dgm:prSet/>
      <dgm:spPr/>
      <dgm:t>
        <a:bodyPr/>
        <a:lstStyle/>
        <a:p>
          <a:endParaRPr lang="es-ES"/>
        </a:p>
      </dgm:t>
    </dgm:pt>
    <dgm:pt modelId="{DE22E2AA-1B46-4C4F-89F3-9F4F8AE25517}">
      <dgm:prSet phldrT="[Texto]" custT="1"/>
      <dgm:spPr/>
      <dgm:t>
        <a:bodyPr/>
        <a:lstStyle/>
        <a:p>
          <a:r>
            <a:rPr lang="es-ES" sz="1800" dirty="0" smtClean="0"/>
            <a:t>Suelta mi manso, mayoral extr</a:t>
          </a:r>
          <a:r>
            <a:rPr lang="es-ES" sz="1800" b="1" dirty="0" smtClean="0">
              <a:solidFill>
                <a:schemeClr val="accent2">
                  <a:lumMod val="75000"/>
                </a:schemeClr>
              </a:solidFill>
            </a:rPr>
            <a:t>año</a:t>
          </a:r>
          <a:r>
            <a:rPr lang="es-ES" sz="1800" dirty="0" smtClean="0"/>
            <a:t>, </a:t>
          </a:r>
          <a:r>
            <a:rPr lang="es-ES" sz="1800" b="1" dirty="0" smtClean="0"/>
            <a:t>11A</a:t>
          </a:r>
          <a:r>
            <a:rPr lang="es-ES" sz="1800" dirty="0" smtClean="0"/>
            <a:t/>
          </a:r>
          <a:br>
            <a:rPr lang="es-ES" sz="1800" dirty="0" smtClean="0"/>
          </a:br>
          <a:r>
            <a:rPr lang="es-ES" sz="1800" dirty="0" smtClean="0"/>
            <a:t>pues otro tienes tú de igual dec</a:t>
          </a:r>
          <a:r>
            <a:rPr lang="es-ES" sz="1800" b="1" dirty="0" smtClean="0">
              <a:solidFill>
                <a:schemeClr val="bg2">
                  <a:lumMod val="50000"/>
                </a:schemeClr>
              </a:solidFill>
            </a:rPr>
            <a:t>oro</a:t>
          </a:r>
          <a:r>
            <a:rPr lang="es-ES" sz="1800" dirty="0" smtClean="0"/>
            <a:t>, </a:t>
          </a:r>
          <a:r>
            <a:rPr lang="es-ES" sz="1800" b="1" dirty="0" smtClean="0"/>
            <a:t>11B</a:t>
          </a:r>
          <a:r>
            <a:rPr lang="es-ES" sz="1800" dirty="0" smtClean="0"/>
            <a:t/>
          </a:r>
          <a:br>
            <a:rPr lang="es-ES" sz="1800" dirty="0" smtClean="0"/>
          </a:br>
          <a:r>
            <a:rPr lang="es-ES" sz="1800" dirty="0" smtClean="0"/>
            <a:t>deja la prenda que en el alma ad</a:t>
          </a:r>
          <a:r>
            <a:rPr lang="es-ES" sz="1800" b="1" dirty="0" smtClean="0">
              <a:solidFill>
                <a:schemeClr val="bg2">
                  <a:lumMod val="50000"/>
                </a:schemeClr>
              </a:solidFill>
            </a:rPr>
            <a:t>oro</a:t>
          </a:r>
          <a:r>
            <a:rPr lang="es-ES" sz="1800" dirty="0" smtClean="0"/>
            <a:t>, </a:t>
          </a:r>
          <a:r>
            <a:rPr lang="es-ES" sz="1800" b="1" dirty="0" smtClean="0"/>
            <a:t>11B</a:t>
          </a:r>
          <a:r>
            <a:rPr lang="es-ES" sz="1800" dirty="0" smtClean="0"/>
            <a:t/>
          </a:r>
          <a:br>
            <a:rPr lang="es-ES" sz="1800" dirty="0" smtClean="0"/>
          </a:br>
          <a:r>
            <a:rPr lang="es-ES" sz="1800" dirty="0" smtClean="0"/>
            <a:t>perdida por tu bien y por mi d</a:t>
          </a:r>
          <a:r>
            <a:rPr lang="es-ES" sz="1800" b="1" dirty="0" smtClean="0"/>
            <a:t>año</a:t>
          </a:r>
          <a:r>
            <a:rPr lang="es-ES" sz="1800" dirty="0" smtClean="0"/>
            <a:t>. </a:t>
          </a:r>
          <a:r>
            <a:rPr lang="es-ES" sz="1800" b="1" dirty="0" smtClean="0"/>
            <a:t>11A</a:t>
          </a:r>
          <a:endParaRPr lang="es-ES" sz="1800" dirty="0"/>
        </a:p>
      </dgm:t>
    </dgm:pt>
    <dgm:pt modelId="{14C4640B-224C-42E2-90C2-CA32B02E0634}" type="parTrans" cxnId="{C4C09F84-9E69-42EA-9D50-231A105C4D2F}">
      <dgm:prSet/>
      <dgm:spPr/>
      <dgm:t>
        <a:bodyPr/>
        <a:lstStyle/>
        <a:p>
          <a:endParaRPr lang="es-ES"/>
        </a:p>
      </dgm:t>
    </dgm:pt>
    <dgm:pt modelId="{CB232013-F76A-4F5F-A530-43E41EFC7F2A}" type="sibTrans" cxnId="{C4C09F84-9E69-42EA-9D50-231A105C4D2F}">
      <dgm:prSet/>
      <dgm:spPr/>
      <dgm:t>
        <a:bodyPr/>
        <a:lstStyle/>
        <a:p>
          <a:endParaRPr lang="es-ES"/>
        </a:p>
      </dgm:t>
    </dgm:pt>
    <dgm:pt modelId="{3FB7C454-E694-4E1F-9E2C-927CAC7BBA85}">
      <dgm:prSet phldrT="[Texto]"/>
      <dgm:spPr/>
      <dgm:t>
        <a:bodyPr/>
        <a:lstStyle/>
        <a:p>
          <a:r>
            <a:rPr lang="es-ES" dirty="0" smtClean="0"/>
            <a:t>Segundo cuartero</a:t>
          </a:r>
          <a:endParaRPr lang="es-ES" dirty="0"/>
        </a:p>
      </dgm:t>
    </dgm:pt>
    <dgm:pt modelId="{6B038FBB-34BB-4328-8D0D-2B00EB421646}" type="parTrans" cxnId="{FF546760-AD4A-42F4-AAC9-644CF0EF483F}">
      <dgm:prSet/>
      <dgm:spPr/>
      <dgm:t>
        <a:bodyPr/>
        <a:lstStyle/>
        <a:p>
          <a:endParaRPr lang="es-ES"/>
        </a:p>
      </dgm:t>
    </dgm:pt>
    <dgm:pt modelId="{F2D1B3F5-A58F-416A-9204-7A27BD310F65}" type="sibTrans" cxnId="{FF546760-AD4A-42F4-AAC9-644CF0EF483F}">
      <dgm:prSet/>
      <dgm:spPr/>
      <dgm:t>
        <a:bodyPr/>
        <a:lstStyle/>
        <a:p>
          <a:endParaRPr lang="es-ES"/>
        </a:p>
      </dgm:t>
    </dgm:pt>
    <dgm:pt modelId="{5892732B-41D7-42AB-B08F-E5EDA95EC277}">
      <dgm:prSet phldrT="[Texto]" custT="1"/>
      <dgm:spPr/>
      <dgm:t>
        <a:bodyPr/>
        <a:lstStyle/>
        <a:p>
          <a:r>
            <a:rPr lang="es-ES" sz="1800" dirty="0" smtClean="0"/>
            <a:t>Ponle su esquila de labrado est</a:t>
          </a:r>
          <a:r>
            <a:rPr lang="es-ES" sz="1800" b="1" dirty="0" smtClean="0">
              <a:solidFill>
                <a:schemeClr val="accent2">
                  <a:lumMod val="75000"/>
                </a:schemeClr>
              </a:solidFill>
            </a:rPr>
            <a:t>año </a:t>
          </a:r>
          <a:r>
            <a:rPr lang="es-ES" sz="1800" b="1" dirty="0" smtClean="0"/>
            <a:t>11A</a:t>
          </a:r>
          <a:r>
            <a:rPr lang="es-ES" sz="1800" dirty="0" smtClean="0"/>
            <a:t/>
          </a:r>
          <a:br>
            <a:rPr lang="es-ES" sz="1800" dirty="0" smtClean="0"/>
          </a:br>
          <a:r>
            <a:rPr lang="es-ES" sz="1800" dirty="0" smtClean="0"/>
            <a:t>y no le engañen tus collares de </a:t>
          </a:r>
          <a:r>
            <a:rPr lang="es-ES" sz="1800" b="1" dirty="0" smtClean="0">
              <a:solidFill>
                <a:schemeClr val="bg2">
                  <a:lumMod val="50000"/>
                </a:schemeClr>
              </a:solidFill>
            </a:rPr>
            <a:t>oro</a:t>
          </a:r>
          <a:r>
            <a:rPr lang="es-ES" sz="1800" dirty="0" smtClean="0"/>
            <a:t>;</a:t>
          </a:r>
          <a:r>
            <a:rPr lang="es-ES" sz="1800" b="1" dirty="0" smtClean="0"/>
            <a:t> 11B</a:t>
          </a:r>
          <a:r>
            <a:rPr lang="es-ES" sz="1800" dirty="0" smtClean="0"/>
            <a:t/>
          </a:r>
          <a:br>
            <a:rPr lang="es-ES" sz="1800" dirty="0" smtClean="0"/>
          </a:br>
          <a:r>
            <a:rPr lang="es-ES" sz="1800" dirty="0" smtClean="0"/>
            <a:t>toma en albricias este blanco t</a:t>
          </a:r>
          <a:r>
            <a:rPr lang="es-ES" sz="1800" b="1" dirty="0" smtClean="0">
              <a:solidFill>
                <a:schemeClr val="bg2">
                  <a:lumMod val="50000"/>
                </a:schemeClr>
              </a:solidFill>
            </a:rPr>
            <a:t>oro </a:t>
          </a:r>
          <a:r>
            <a:rPr lang="es-ES" sz="1800" b="1" dirty="0" smtClean="0"/>
            <a:t>11B</a:t>
          </a:r>
          <a:r>
            <a:rPr lang="es-ES" sz="1800" dirty="0" smtClean="0"/>
            <a:t/>
          </a:r>
          <a:br>
            <a:rPr lang="es-ES" sz="1800" dirty="0" smtClean="0"/>
          </a:br>
          <a:r>
            <a:rPr lang="es-ES" sz="1800" dirty="0" smtClean="0"/>
            <a:t>que a las primeras yerbas cumple un </a:t>
          </a:r>
          <a:r>
            <a:rPr lang="es-ES" sz="1800" b="1" dirty="0" smtClean="0">
              <a:solidFill>
                <a:schemeClr val="accent2">
                  <a:lumMod val="75000"/>
                </a:schemeClr>
              </a:solidFill>
            </a:rPr>
            <a:t>año</a:t>
          </a:r>
          <a:r>
            <a:rPr lang="es-ES" sz="1800" dirty="0" smtClean="0"/>
            <a:t>.</a:t>
          </a:r>
          <a:r>
            <a:rPr lang="es-ES" sz="1800" b="1" dirty="0" smtClean="0"/>
            <a:t> 11A</a:t>
          </a:r>
          <a:endParaRPr lang="es-ES" sz="1800" dirty="0"/>
        </a:p>
      </dgm:t>
    </dgm:pt>
    <dgm:pt modelId="{DB200289-ADC9-4F47-8D8C-8B7C9F5CC496}" type="parTrans" cxnId="{BE3EE782-DB98-43FF-BD64-506C87D3FBB0}">
      <dgm:prSet/>
      <dgm:spPr/>
      <dgm:t>
        <a:bodyPr/>
        <a:lstStyle/>
        <a:p>
          <a:endParaRPr lang="es-ES"/>
        </a:p>
      </dgm:t>
    </dgm:pt>
    <dgm:pt modelId="{292B2958-A417-42D4-AB8C-97CFB6C2D35A}" type="sibTrans" cxnId="{BE3EE782-DB98-43FF-BD64-506C87D3FBB0}">
      <dgm:prSet/>
      <dgm:spPr/>
      <dgm:t>
        <a:bodyPr/>
        <a:lstStyle/>
        <a:p>
          <a:endParaRPr lang="es-ES"/>
        </a:p>
      </dgm:t>
    </dgm:pt>
    <dgm:pt modelId="{7A42E00E-C508-4067-BE5C-E16E188A2657}">
      <dgm:prSet phldrT="[Texto]"/>
      <dgm:spPr/>
      <dgm:t>
        <a:bodyPr/>
        <a:lstStyle/>
        <a:p>
          <a:r>
            <a:rPr lang="es-ES" dirty="0" smtClean="0"/>
            <a:t>Primer terceto</a:t>
          </a:r>
          <a:endParaRPr lang="es-ES" dirty="0"/>
        </a:p>
      </dgm:t>
    </dgm:pt>
    <dgm:pt modelId="{65873E85-BB62-4A3A-A62D-0FB8089660AC}" type="parTrans" cxnId="{05C2BFD6-0777-4968-ADED-87C2FC827A32}">
      <dgm:prSet/>
      <dgm:spPr/>
      <dgm:t>
        <a:bodyPr/>
        <a:lstStyle/>
        <a:p>
          <a:endParaRPr lang="es-ES"/>
        </a:p>
      </dgm:t>
    </dgm:pt>
    <dgm:pt modelId="{5206F7A7-0EA1-4000-BCEF-76124559CCF0}" type="sibTrans" cxnId="{05C2BFD6-0777-4968-ADED-87C2FC827A32}">
      <dgm:prSet/>
      <dgm:spPr/>
      <dgm:t>
        <a:bodyPr/>
        <a:lstStyle/>
        <a:p>
          <a:endParaRPr lang="es-ES"/>
        </a:p>
      </dgm:t>
    </dgm:pt>
    <dgm:pt modelId="{E9B709F7-2628-4C03-AADF-A4EEF3D8F225}">
      <dgm:prSet phldrT="[Texto]"/>
      <dgm:spPr/>
      <dgm:t>
        <a:bodyPr/>
        <a:lstStyle/>
        <a:p>
          <a:r>
            <a:rPr lang="es-ES" dirty="0" smtClean="0"/>
            <a:t>Segundo terceto</a:t>
          </a:r>
          <a:endParaRPr lang="es-ES" dirty="0"/>
        </a:p>
      </dgm:t>
    </dgm:pt>
    <dgm:pt modelId="{CEB6B831-765C-456B-8A63-ADAE1A19CEE1}" type="parTrans" cxnId="{338C248E-AE70-465F-A18C-FEBED438FB63}">
      <dgm:prSet/>
      <dgm:spPr/>
      <dgm:t>
        <a:bodyPr/>
        <a:lstStyle/>
        <a:p>
          <a:endParaRPr lang="es-ES"/>
        </a:p>
      </dgm:t>
    </dgm:pt>
    <dgm:pt modelId="{FC78CF9C-A08C-4C56-A837-96A9DC7A9C45}" type="sibTrans" cxnId="{338C248E-AE70-465F-A18C-FEBED438FB63}">
      <dgm:prSet/>
      <dgm:spPr/>
      <dgm:t>
        <a:bodyPr/>
        <a:lstStyle/>
        <a:p>
          <a:endParaRPr lang="es-ES"/>
        </a:p>
      </dgm:t>
    </dgm:pt>
    <dgm:pt modelId="{4D0E7AAC-49A4-4CC6-97AB-4164F2F470ED}">
      <dgm:prSet/>
      <dgm:spPr/>
      <dgm:t>
        <a:bodyPr/>
        <a:lstStyle/>
        <a:p>
          <a:endParaRPr lang="es-ES" sz="1100"/>
        </a:p>
      </dgm:t>
    </dgm:pt>
    <dgm:pt modelId="{3AA45CB2-F540-4FB0-9554-FD755980D71F}" type="parTrans" cxnId="{EC4AAD10-808A-485E-AE05-F61A5D9BF171}">
      <dgm:prSet/>
      <dgm:spPr/>
      <dgm:t>
        <a:bodyPr/>
        <a:lstStyle/>
        <a:p>
          <a:endParaRPr lang="es-ES"/>
        </a:p>
      </dgm:t>
    </dgm:pt>
    <dgm:pt modelId="{95A5E869-4293-411E-8BB3-131DB7E95B28}" type="sibTrans" cxnId="{EC4AAD10-808A-485E-AE05-F61A5D9BF171}">
      <dgm:prSet/>
      <dgm:spPr/>
      <dgm:t>
        <a:bodyPr/>
        <a:lstStyle/>
        <a:p>
          <a:endParaRPr lang="es-ES"/>
        </a:p>
      </dgm:t>
    </dgm:pt>
    <dgm:pt modelId="{6CCC4FA5-A447-476D-ACFA-EF75C9E1B74B}">
      <dgm:prSet custT="1"/>
      <dgm:spPr/>
      <dgm:t>
        <a:bodyPr/>
        <a:lstStyle/>
        <a:p>
          <a:r>
            <a:rPr lang="es-ES" sz="1800" dirty="0" smtClean="0"/>
            <a:t>Si pides señas, tiene el velloc</a:t>
          </a:r>
          <a:r>
            <a:rPr lang="es-ES" sz="1800" b="1" dirty="0" smtClean="0">
              <a:solidFill>
                <a:srgbClr val="00B050"/>
              </a:solidFill>
            </a:rPr>
            <a:t>ino </a:t>
          </a:r>
          <a:r>
            <a:rPr lang="es-ES" sz="1800" b="1" dirty="0" smtClean="0"/>
            <a:t>11C</a:t>
          </a:r>
          <a:r>
            <a:rPr lang="es-ES" sz="1800" dirty="0" smtClean="0"/>
            <a:t/>
          </a:r>
          <a:br>
            <a:rPr lang="es-ES" sz="1800" dirty="0" smtClean="0"/>
          </a:br>
          <a:r>
            <a:rPr lang="es-ES" sz="1800" dirty="0" smtClean="0"/>
            <a:t>pardo, encrespado, y los ojuelos ti</a:t>
          </a:r>
          <a:r>
            <a:rPr lang="es-ES" sz="1800" b="1" dirty="0" smtClean="0">
              <a:solidFill>
                <a:schemeClr val="accent1">
                  <a:lumMod val="60000"/>
                  <a:lumOff val="40000"/>
                </a:schemeClr>
              </a:solidFill>
            </a:rPr>
            <a:t>ene </a:t>
          </a:r>
          <a:r>
            <a:rPr lang="es-ES" sz="1800" b="1" dirty="0" smtClean="0"/>
            <a:t>11D</a:t>
          </a:r>
          <a:r>
            <a:rPr lang="es-ES" sz="1800" dirty="0" smtClean="0"/>
            <a:t/>
          </a:r>
          <a:br>
            <a:rPr lang="es-ES" sz="1800" dirty="0" smtClean="0"/>
          </a:br>
          <a:r>
            <a:rPr lang="es-ES" sz="1800" dirty="0" smtClean="0"/>
            <a:t>corno durmiendo en regalado s</a:t>
          </a:r>
          <a:r>
            <a:rPr lang="es-ES" sz="1800" b="1" dirty="0" smtClean="0">
              <a:solidFill>
                <a:srgbClr val="FF0000"/>
              </a:solidFill>
            </a:rPr>
            <a:t>ueñ</a:t>
          </a:r>
          <a:r>
            <a:rPr lang="es-ES" sz="1800" dirty="0" smtClean="0"/>
            <a:t>o. 11</a:t>
          </a:r>
          <a:r>
            <a:rPr lang="es-ES" sz="1800" b="1" dirty="0" smtClean="0"/>
            <a:t>C</a:t>
          </a:r>
          <a:endParaRPr lang="es-ES" sz="1800" dirty="0"/>
        </a:p>
      </dgm:t>
    </dgm:pt>
    <dgm:pt modelId="{D81714D8-0FE8-472D-A4CA-2FE627D0F6B3}" type="parTrans" cxnId="{20F517F8-3B04-41AF-A661-44D0FA6E2D6F}">
      <dgm:prSet/>
      <dgm:spPr/>
      <dgm:t>
        <a:bodyPr/>
        <a:lstStyle/>
        <a:p>
          <a:endParaRPr lang="es-ES"/>
        </a:p>
      </dgm:t>
    </dgm:pt>
    <dgm:pt modelId="{9055C6CE-ADAB-4AD2-968E-0D130805C463}" type="sibTrans" cxnId="{20F517F8-3B04-41AF-A661-44D0FA6E2D6F}">
      <dgm:prSet/>
      <dgm:spPr/>
      <dgm:t>
        <a:bodyPr/>
        <a:lstStyle/>
        <a:p>
          <a:endParaRPr lang="es-ES"/>
        </a:p>
      </dgm:t>
    </dgm:pt>
    <dgm:pt modelId="{AC08EC38-F361-4DDC-9088-F16D58211FEE}">
      <dgm:prSet custT="1"/>
      <dgm:spPr/>
      <dgm:t>
        <a:bodyPr/>
        <a:lstStyle/>
        <a:p>
          <a:r>
            <a:rPr lang="es-ES" sz="1800" dirty="0" smtClean="0"/>
            <a:t>Si piensas que no soy su dueño, Alc</a:t>
          </a:r>
          <a:r>
            <a:rPr lang="es-ES" sz="1800" dirty="0" smtClean="0">
              <a:solidFill>
                <a:srgbClr val="00B050"/>
              </a:solidFill>
            </a:rPr>
            <a:t>ino</a:t>
          </a:r>
          <a:r>
            <a:rPr lang="es-ES" sz="1800" dirty="0" smtClean="0"/>
            <a:t>, </a:t>
          </a:r>
          <a:r>
            <a:rPr lang="es-ES" sz="1800" b="1" dirty="0" smtClean="0"/>
            <a:t>11C</a:t>
          </a:r>
          <a:endParaRPr lang="es-ES" sz="1800" dirty="0"/>
        </a:p>
      </dgm:t>
    </dgm:pt>
    <dgm:pt modelId="{0C6C6DE0-C336-43E1-A546-C12723017A57}" type="parTrans" cxnId="{06916A0F-B907-40A7-92A4-8DBAF69072AA}">
      <dgm:prSet/>
      <dgm:spPr/>
      <dgm:t>
        <a:bodyPr/>
        <a:lstStyle/>
        <a:p>
          <a:endParaRPr lang="es-ES"/>
        </a:p>
      </dgm:t>
    </dgm:pt>
    <dgm:pt modelId="{CC59B3C1-C615-4960-8005-24C1C6C4B8CB}" type="sibTrans" cxnId="{06916A0F-B907-40A7-92A4-8DBAF69072AA}">
      <dgm:prSet/>
      <dgm:spPr/>
      <dgm:t>
        <a:bodyPr/>
        <a:lstStyle/>
        <a:p>
          <a:endParaRPr lang="es-ES"/>
        </a:p>
      </dgm:t>
    </dgm:pt>
    <dgm:pt modelId="{48B430EF-88DD-4985-9548-07F5038520F6}">
      <dgm:prSet custT="1"/>
      <dgm:spPr/>
      <dgm:t>
        <a:bodyPr/>
        <a:lstStyle/>
        <a:p>
          <a:r>
            <a:rPr lang="es-ES" sz="1800" dirty="0" smtClean="0"/>
            <a:t>suelta y </a:t>
          </a:r>
          <a:r>
            <a:rPr lang="es-ES" sz="1800" dirty="0" err="1" smtClean="0"/>
            <a:t>verásle</a:t>
          </a:r>
          <a:r>
            <a:rPr lang="es-ES" sz="1800" dirty="0" smtClean="0"/>
            <a:t> si a mi choza vi</a:t>
          </a:r>
          <a:r>
            <a:rPr lang="es-ES" sz="1800" b="1" dirty="0" smtClean="0"/>
            <a:t>ene</a:t>
          </a:r>
          <a:r>
            <a:rPr lang="es-ES" sz="1800" dirty="0" smtClean="0"/>
            <a:t>, </a:t>
          </a:r>
          <a:r>
            <a:rPr lang="es-ES" sz="1800" b="1" dirty="0" smtClean="0"/>
            <a:t>11D</a:t>
          </a:r>
          <a:r>
            <a:rPr lang="es-ES" sz="1800" dirty="0" smtClean="0"/>
            <a:t/>
          </a:r>
          <a:br>
            <a:rPr lang="es-ES" sz="1800" dirty="0" smtClean="0"/>
          </a:br>
          <a:r>
            <a:rPr lang="es-ES" sz="1800" dirty="0" smtClean="0"/>
            <a:t>que aún tienen sal las manos de su d</a:t>
          </a:r>
          <a:r>
            <a:rPr lang="es-ES" sz="1800" b="1" dirty="0" smtClean="0">
              <a:solidFill>
                <a:srgbClr val="FF0000"/>
              </a:solidFill>
            </a:rPr>
            <a:t>ueño</a:t>
          </a:r>
          <a:r>
            <a:rPr lang="es-ES" sz="1800" dirty="0" smtClean="0"/>
            <a:t>.</a:t>
          </a:r>
          <a:r>
            <a:rPr lang="es-ES" sz="1800" b="1" dirty="0" smtClean="0"/>
            <a:t> 11C</a:t>
          </a:r>
        </a:p>
      </dgm:t>
    </dgm:pt>
    <dgm:pt modelId="{DE47ECEA-D6E4-470B-A224-97BFF71C4247}" type="parTrans" cxnId="{D7D9B980-D382-411C-AC60-8A1E4E1499E9}">
      <dgm:prSet/>
      <dgm:spPr/>
      <dgm:t>
        <a:bodyPr/>
        <a:lstStyle/>
        <a:p>
          <a:endParaRPr lang="es-ES"/>
        </a:p>
      </dgm:t>
    </dgm:pt>
    <dgm:pt modelId="{4688AC04-2CF3-4485-A451-A3D6D7AE4C43}" type="sibTrans" cxnId="{D7D9B980-D382-411C-AC60-8A1E4E1499E9}">
      <dgm:prSet/>
      <dgm:spPr/>
      <dgm:t>
        <a:bodyPr/>
        <a:lstStyle/>
        <a:p>
          <a:endParaRPr lang="es-ES"/>
        </a:p>
      </dgm:t>
    </dgm:pt>
    <dgm:pt modelId="{97A1B808-D8C6-49E0-9225-C2D0766AE2BF}">
      <dgm:prSet phldrT="[Texto]" custT="1"/>
      <dgm:spPr/>
      <dgm:t>
        <a:bodyPr/>
        <a:lstStyle/>
        <a:p>
          <a:endParaRPr lang="es-ES" sz="1800" dirty="0"/>
        </a:p>
      </dgm:t>
    </dgm:pt>
    <dgm:pt modelId="{49EE6189-8C82-40AD-A995-3F731BFF538B}" type="parTrans" cxnId="{AE54E71A-EB09-4107-8982-6F2EDBA39114}">
      <dgm:prSet/>
      <dgm:spPr/>
      <dgm:t>
        <a:bodyPr/>
        <a:lstStyle/>
        <a:p>
          <a:endParaRPr lang="es-ES"/>
        </a:p>
      </dgm:t>
    </dgm:pt>
    <dgm:pt modelId="{4CCDD15C-8D30-487E-BB29-EEF58CC6D36E}" type="sibTrans" cxnId="{AE54E71A-EB09-4107-8982-6F2EDBA39114}">
      <dgm:prSet/>
      <dgm:spPr/>
      <dgm:t>
        <a:bodyPr/>
        <a:lstStyle/>
        <a:p>
          <a:endParaRPr lang="es-ES"/>
        </a:p>
      </dgm:t>
    </dgm:pt>
    <dgm:pt modelId="{5FBC287B-42FF-42D6-9DB5-E4A023DDCD02}" type="pres">
      <dgm:prSet presAssocID="{0E023871-96A4-474F-8787-11F12A0A5E8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6C3BDA4-C9D3-4FA2-A9EB-B0B2FA4690D2}" type="pres">
      <dgm:prSet presAssocID="{9E7B1CD7-05AA-477A-8513-A75D846B8983}" presName="composite" presStyleCnt="0"/>
      <dgm:spPr/>
    </dgm:pt>
    <dgm:pt modelId="{B48DA923-6F65-4320-BE16-CCED6E19AF3F}" type="pres">
      <dgm:prSet presAssocID="{9E7B1CD7-05AA-477A-8513-A75D846B8983}" presName="parentText" presStyleLbl="alignNode1" presStyleIdx="0" presStyleCnt="4" custScaleY="11368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5E07571-A275-4D40-90A0-84E86C3C31CE}" type="pres">
      <dgm:prSet presAssocID="{9E7B1CD7-05AA-477A-8513-A75D846B8983}" presName="descendantText" presStyleLbl="alignAcc1" presStyleIdx="0" presStyleCnt="4" custScaleX="95545" custScaleY="11627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679589-5BBF-45BD-B611-BD52C6441022}" type="pres">
      <dgm:prSet presAssocID="{1F1B00D8-29CD-48C4-9797-DC3801DAC3E8}" presName="sp" presStyleCnt="0"/>
      <dgm:spPr/>
    </dgm:pt>
    <dgm:pt modelId="{5F07A39A-0E24-45ED-9A86-7EEACD1C3144}" type="pres">
      <dgm:prSet presAssocID="{3FB7C454-E694-4E1F-9E2C-927CAC7BBA85}" presName="composite" presStyleCnt="0"/>
      <dgm:spPr/>
    </dgm:pt>
    <dgm:pt modelId="{81322A3C-86FB-42F2-9D38-9B9122A71135}" type="pres">
      <dgm:prSet presAssocID="{3FB7C454-E694-4E1F-9E2C-927CAC7BBA85}" presName="parentText" presStyleLbl="alignNode1" presStyleIdx="1" presStyleCnt="4" custScaleY="11032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0208BDA-4853-44FD-87A3-BA6581D66131}" type="pres">
      <dgm:prSet presAssocID="{3FB7C454-E694-4E1F-9E2C-927CAC7BBA85}" presName="descendantText" presStyleLbl="alignAcc1" presStyleIdx="1" presStyleCnt="4" custScaleX="96162" custScaleY="126066" custLinFactNeighborX="-563" custLinFactNeighborY="991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067C914-86FE-4F97-84FC-F86E61C1C453}" type="pres">
      <dgm:prSet presAssocID="{F2D1B3F5-A58F-416A-9204-7A27BD310F65}" presName="sp" presStyleCnt="0"/>
      <dgm:spPr/>
    </dgm:pt>
    <dgm:pt modelId="{9AB4833C-60DB-4937-8D8F-364E6DF9CF50}" type="pres">
      <dgm:prSet presAssocID="{7A42E00E-C508-4067-BE5C-E16E188A2657}" presName="composite" presStyleCnt="0"/>
      <dgm:spPr/>
    </dgm:pt>
    <dgm:pt modelId="{04EF343A-4543-4C41-84AD-009E8CF72212}" type="pres">
      <dgm:prSet presAssocID="{7A42E00E-C508-4067-BE5C-E16E188A2657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4E2FCF9-37CA-444B-8819-EFC2AF66E2BD}" type="pres">
      <dgm:prSet presAssocID="{7A42E00E-C508-4067-BE5C-E16E188A2657}" presName="descendantText" presStyleLbl="alignAcc1" presStyleIdx="2" presStyleCnt="4" custScaleX="97288" custLinFactNeighborX="671" custLinFactNeighborY="521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E6B9C74-7CA7-4CF8-BA98-E1817F62C8BA}" type="pres">
      <dgm:prSet presAssocID="{5206F7A7-0EA1-4000-BCEF-76124559CCF0}" presName="sp" presStyleCnt="0"/>
      <dgm:spPr/>
    </dgm:pt>
    <dgm:pt modelId="{C2E06D40-5872-4C12-B162-0170698131D9}" type="pres">
      <dgm:prSet presAssocID="{E9B709F7-2628-4C03-AADF-A4EEF3D8F225}" presName="composite" presStyleCnt="0"/>
      <dgm:spPr/>
    </dgm:pt>
    <dgm:pt modelId="{99E530FF-7969-411E-8009-30DDD4AAB84D}" type="pres">
      <dgm:prSet presAssocID="{E9B709F7-2628-4C03-AADF-A4EEF3D8F225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EECF08-8AF1-4B2F-B0D7-F5062B2C40AA}" type="pres">
      <dgm:prSet presAssocID="{E9B709F7-2628-4C03-AADF-A4EEF3D8F225}" presName="descendantText" presStyleLbl="alignAcc1" presStyleIdx="3" presStyleCnt="4" custScaleX="96162" custLinFactNeighborX="-563" custLinFactNeighborY="51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C4AAD10-808A-485E-AE05-F61A5D9BF171}" srcId="{3FB7C454-E694-4E1F-9E2C-927CAC7BBA85}" destId="{4D0E7AAC-49A4-4CC6-97AB-4164F2F470ED}" srcOrd="2" destOrd="0" parTransId="{3AA45CB2-F540-4FB0-9554-FD755980D71F}" sibTransId="{95A5E869-4293-411E-8BB3-131DB7E95B28}"/>
    <dgm:cxn modelId="{06916A0F-B907-40A7-92A4-8DBAF69072AA}" srcId="{E9B709F7-2628-4C03-AADF-A4EEF3D8F225}" destId="{AC08EC38-F361-4DDC-9088-F16D58211FEE}" srcOrd="0" destOrd="0" parTransId="{0C6C6DE0-C336-43E1-A546-C12723017A57}" sibTransId="{CC59B3C1-C615-4960-8005-24C1C6C4B8CB}"/>
    <dgm:cxn modelId="{47E8C8C8-700F-444A-804B-2633C00D32B1}" type="presOf" srcId="{48B430EF-88DD-4985-9548-07F5038520F6}" destId="{34EECF08-8AF1-4B2F-B0D7-F5062B2C40AA}" srcOrd="0" destOrd="1" presId="urn:microsoft.com/office/officeart/2005/8/layout/chevron2"/>
    <dgm:cxn modelId="{14BBD1B3-A189-4F1F-A854-A6B97C298340}" type="presOf" srcId="{9E7B1CD7-05AA-477A-8513-A75D846B8983}" destId="{B48DA923-6F65-4320-BE16-CCED6E19AF3F}" srcOrd="0" destOrd="0" presId="urn:microsoft.com/office/officeart/2005/8/layout/chevron2"/>
    <dgm:cxn modelId="{D7D9B980-D382-411C-AC60-8A1E4E1499E9}" srcId="{E9B709F7-2628-4C03-AADF-A4EEF3D8F225}" destId="{48B430EF-88DD-4985-9548-07F5038520F6}" srcOrd="1" destOrd="0" parTransId="{DE47ECEA-D6E4-470B-A224-97BFF71C4247}" sibTransId="{4688AC04-2CF3-4485-A451-A3D6D7AE4C43}"/>
    <dgm:cxn modelId="{FD07ABF4-D7CE-4DB7-B854-8828B214C4CF}" srcId="{0E023871-96A4-474F-8787-11F12A0A5E83}" destId="{9E7B1CD7-05AA-477A-8513-A75D846B8983}" srcOrd="0" destOrd="0" parTransId="{F7F50A4F-A0DA-488B-837A-16BDB602C9AC}" sibTransId="{1F1B00D8-29CD-48C4-9797-DC3801DAC3E8}"/>
    <dgm:cxn modelId="{BCE0F5F7-26BD-44DE-AC40-3D1CE961C89E}" type="presOf" srcId="{E9B709F7-2628-4C03-AADF-A4EEF3D8F225}" destId="{99E530FF-7969-411E-8009-30DDD4AAB84D}" srcOrd="0" destOrd="0" presId="urn:microsoft.com/office/officeart/2005/8/layout/chevron2"/>
    <dgm:cxn modelId="{1C7233D2-C0AF-43FA-92CA-E9962D1516C6}" type="presOf" srcId="{6CCC4FA5-A447-476D-ACFA-EF75C9E1B74B}" destId="{84E2FCF9-37CA-444B-8819-EFC2AF66E2BD}" srcOrd="0" destOrd="0" presId="urn:microsoft.com/office/officeart/2005/8/layout/chevron2"/>
    <dgm:cxn modelId="{FE7DC93F-AC6E-4905-BC0E-24F771DE7DD0}" type="presOf" srcId="{DE22E2AA-1B46-4C4F-89F3-9F4F8AE25517}" destId="{A5E07571-A275-4D40-90A0-84E86C3C31CE}" srcOrd="0" destOrd="0" presId="urn:microsoft.com/office/officeart/2005/8/layout/chevron2"/>
    <dgm:cxn modelId="{DFE3DBE2-CE38-46A9-BA95-A91E27581CC4}" type="presOf" srcId="{7A42E00E-C508-4067-BE5C-E16E188A2657}" destId="{04EF343A-4543-4C41-84AD-009E8CF72212}" srcOrd="0" destOrd="0" presId="urn:microsoft.com/office/officeart/2005/8/layout/chevron2"/>
    <dgm:cxn modelId="{338C248E-AE70-465F-A18C-FEBED438FB63}" srcId="{0E023871-96A4-474F-8787-11F12A0A5E83}" destId="{E9B709F7-2628-4C03-AADF-A4EEF3D8F225}" srcOrd="3" destOrd="0" parTransId="{CEB6B831-765C-456B-8A63-ADAE1A19CEE1}" sibTransId="{FC78CF9C-A08C-4C56-A837-96A9DC7A9C45}"/>
    <dgm:cxn modelId="{6675DE88-96FB-4FD9-B4FF-37B927B9DDD1}" type="presOf" srcId="{0E023871-96A4-474F-8787-11F12A0A5E83}" destId="{5FBC287B-42FF-42D6-9DB5-E4A023DDCD02}" srcOrd="0" destOrd="0" presId="urn:microsoft.com/office/officeart/2005/8/layout/chevron2"/>
    <dgm:cxn modelId="{20F517F8-3B04-41AF-A661-44D0FA6E2D6F}" srcId="{7A42E00E-C508-4067-BE5C-E16E188A2657}" destId="{6CCC4FA5-A447-476D-ACFA-EF75C9E1B74B}" srcOrd="0" destOrd="0" parTransId="{D81714D8-0FE8-472D-A4CA-2FE627D0F6B3}" sibTransId="{9055C6CE-ADAB-4AD2-968E-0D130805C463}"/>
    <dgm:cxn modelId="{129B9016-EB53-48C6-9C61-11768E042C2E}" type="presOf" srcId="{4D0E7AAC-49A4-4CC6-97AB-4164F2F470ED}" destId="{50208BDA-4853-44FD-87A3-BA6581D66131}" srcOrd="0" destOrd="2" presId="urn:microsoft.com/office/officeart/2005/8/layout/chevron2"/>
    <dgm:cxn modelId="{AE54E71A-EB09-4107-8982-6F2EDBA39114}" srcId="{3FB7C454-E694-4E1F-9E2C-927CAC7BBA85}" destId="{97A1B808-D8C6-49E0-9225-C2D0766AE2BF}" srcOrd="0" destOrd="0" parTransId="{49EE6189-8C82-40AD-A995-3F731BFF538B}" sibTransId="{4CCDD15C-8D30-487E-BB29-EEF58CC6D36E}"/>
    <dgm:cxn modelId="{C4C09F84-9E69-42EA-9D50-231A105C4D2F}" srcId="{9E7B1CD7-05AA-477A-8513-A75D846B8983}" destId="{DE22E2AA-1B46-4C4F-89F3-9F4F8AE25517}" srcOrd="0" destOrd="0" parTransId="{14C4640B-224C-42E2-90C2-CA32B02E0634}" sibTransId="{CB232013-F76A-4F5F-A530-43E41EFC7F2A}"/>
    <dgm:cxn modelId="{C6BBE236-A602-418F-BD60-5197A0B902BC}" type="presOf" srcId="{3FB7C454-E694-4E1F-9E2C-927CAC7BBA85}" destId="{81322A3C-86FB-42F2-9D38-9B9122A71135}" srcOrd="0" destOrd="0" presId="urn:microsoft.com/office/officeart/2005/8/layout/chevron2"/>
    <dgm:cxn modelId="{462E8D4F-49B0-4958-9827-9BE6B8FB261C}" type="presOf" srcId="{AC08EC38-F361-4DDC-9088-F16D58211FEE}" destId="{34EECF08-8AF1-4B2F-B0D7-F5062B2C40AA}" srcOrd="0" destOrd="0" presId="urn:microsoft.com/office/officeart/2005/8/layout/chevron2"/>
    <dgm:cxn modelId="{FF546760-AD4A-42F4-AAC9-644CF0EF483F}" srcId="{0E023871-96A4-474F-8787-11F12A0A5E83}" destId="{3FB7C454-E694-4E1F-9E2C-927CAC7BBA85}" srcOrd="1" destOrd="0" parTransId="{6B038FBB-34BB-4328-8D0D-2B00EB421646}" sibTransId="{F2D1B3F5-A58F-416A-9204-7A27BD310F65}"/>
    <dgm:cxn modelId="{BE3EE782-DB98-43FF-BD64-506C87D3FBB0}" srcId="{3FB7C454-E694-4E1F-9E2C-927CAC7BBA85}" destId="{5892732B-41D7-42AB-B08F-E5EDA95EC277}" srcOrd="1" destOrd="0" parTransId="{DB200289-ADC9-4F47-8D8C-8B7C9F5CC496}" sibTransId="{292B2958-A417-42D4-AB8C-97CFB6C2D35A}"/>
    <dgm:cxn modelId="{B9C6EFB7-02D6-4289-854C-A03990737E87}" type="presOf" srcId="{97A1B808-D8C6-49E0-9225-C2D0766AE2BF}" destId="{50208BDA-4853-44FD-87A3-BA6581D66131}" srcOrd="0" destOrd="0" presId="urn:microsoft.com/office/officeart/2005/8/layout/chevron2"/>
    <dgm:cxn modelId="{C44260A4-2837-4BD2-A3A7-9E6E125F928B}" type="presOf" srcId="{5892732B-41D7-42AB-B08F-E5EDA95EC277}" destId="{50208BDA-4853-44FD-87A3-BA6581D66131}" srcOrd="0" destOrd="1" presId="urn:microsoft.com/office/officeart/2005/8/layout/chevron2"/>
    <dgm:cxn modelId="{05C2BFD6-0777-4968-ADED-87C2FC827A32}" srcId="{0E023871-96A4-474F-8787-11F12A0A5E83}" destId="{7A42E00E-C508-4067-BE5C-E16E188A2657}" srcOrd="2" destOrd="0" parTransId="{65873E85-BB62-4A3A-A62D-0FB8089660AC}" sibTransId="{5206F7A7-0EA1-4000-BCEF-76124559CCF0}"/>
    <dgm:cxn modelId="{F9C177C1-3B7B-48F1-AC3E-A351384C84C1}" type="presParOf" srcId="{5FBC287B-42FF-42D6-9DB5-E4A023DDCD02}" destId="{56C3BDA4-C9D3-4FA2-A9EB-B0B2FA4690D2}" srcOrd="0" destOrd="0" presId="urn:microsoft.com/office/officeart/2005/8/layout/chevron2"/>
    <dgm:cxn modelId="{A15824AE-F018-4998-8B04-DE5225CD20C7}" type="presParOf" srcId="{56C3BDA4-C9D3-4FA2-A9EB-B0B2FA4690D2}" destId="{B48DA923-6F65-4320-BE16-CCED6E19AF3F}" srcOrd="0" destOrd="0" presId="urn:microsoft.com/office/officeart/2005/8/layout/chevron2"/>
    <dgm:cxn modelId="{6F0C68E9-90C5-47E0-BE6F-A42D23118D47}" type="presParOf" srcId="{56C3BDA4-C9D3-4FA2-A9EB-B0B2FA4690D2}" destId="{A5E07571-A275-4D40-90A0-84E86C3C31CE}" srcOrd="1" destOrd="0" presId="urn:microsoft.com/office/officeart/2005/8/layout/chevron2"/>
    <dgm:cxn modelId="{3C4C60B9-93FD-4ABB-A889-00E4B57DDE20}" type="presParOf" srcId="{5FBC287B-42FF-42D6-9DB5-E4A023DDCD02}" destId="{A8679589-5BBF-45BD-B611-BD52C6441022}" srcOrd="1" destOrd="0" presId="urn:microsoft.com/office/officeart/2005/8/layout/chevron2"/>
    <dgm:cxn modelId="{522AA51A-2614-43D5-A4BF-BE0E48179084}" type="presParOf" srcId="{5FBC287B-42FF-42D6-9DB5-E4A023DDCD02}" destId="{5F07A39A-0E24-45ED-9A86-7EEACD1C3144}" srcOrd="2" destOrd="0" presId="urn:microsoft.com/office/officeart/2005/8/layout/chevron2"/>
    <dgm:cxn modelId="{252821A5-FD82-4848-A3AB-091363DD0C35}" type="presParOf" srcId="{5F07A39A-0E24-45ED-9A86-7EEACD1C3144}" destId="{81322A3C-86FB-42F2-9D38-9B9122A71135}" srcOrd="0" destOrd="0" presId="urn:microsoft.com/office/officeart/2005/8/layout/chevron2"/>
    <dgm:cxn modelId="{F2B84114-B99B-445C-89C4-22710C79DC23}" type="presParOf" srcId="{5F07A39A-0E24-45ED-9A86-7EEACD1C3144}" destId="{50208BDA-4853-44FD-87A3-BA6581D66131}" srcOrd="1" destOrd="0" presId="urn:microsoft.com/office/officeart/2005/8/layout/chevron2"/>
    <dgm:cxn modelId="{23FEECC6-2000-4B41-8BDD-C2A5ABD877CA}" type="presParOf" srcId="{5FBC287B-42FF-42D6-9DB5-E4A023DDCD02}" destId="{9067C914-86FE-4F97-84FC-F86E61C1C453}" srcOrd="3" destOrd="0" presId="urn:microsoft.com/office/officeart/2005/8/layout/chevron2"/>
    <dgm:cxn modelId="{B37CA202-8BE6-4D9E-BFA3-AAC7DD2F053E}" type="presParOf" srcId="{5FBC287B-42FF-42D6-9DB5-E4A023DDCD02}" destId="{9AB4833C-60DB-4937-8D8F-364E6DF9CF50}" srcOrd="4" destOrd="0" presId="urn:microsoft.com/office/officeart/2005/8/layout/chevron2"/>
    <dgm:cxn modelId="{59E2958A-55EE-48E2-A872-84CF5AACBDF6}" type="presParOf" srcId="{9AB4833C-60DB-4937-8D8F-364E6DF9CF50}" destId="{04EF343A-4543-4C41-84AD-009E8CF72212}" srcOrd="0" destOrd="0" presId="urn:microsoft.com/office/officeart/2005/8/layout/chevron2"/>
    <dgm:cxn modelId="{008C4689-681C-487D-ABB7-395829D5DEC6}" type="presParOf" srcId="{9AB4833C-60DB-4937-8D8F-364E6DF9CF50}" destId="{84E2FCF9-37CA-444B-8819-EFC2AF66E2BD}" srcOrd="1" destOrd="0" presId="urn:microsoft.com/office/officeart/2005/8/layout/chevron2"/>
    <dgm:cxn modelId="{D548E7FE-28CB-4814-BD06-DF8E3394994C}" type="presParOf" srcId="{5FBC287B-42FF-42D6-9DB5-E4A023DDCD02}" destId="{9E6B9C74-7CA7-4CF8-BA98-E1817F62C8BA}" srcOrd="5" destOrd="0" presId="urn:microsoft.com/office/officeart/2005/8/layout/chevron2"/>
    <dgm:cxn modelId="{3D6FF042-0C03-441B-A93C-15078C756D2A}" type="presParOf" srcId="{5FBC287B-42FF-42D6-9DB5-E4A023DDCD02}" destId="{C2E06D40-5872-4C12-B162-0170698131D9}" srcOrd="6" destOrd="0" presId="urn:microsoft.com/office/officeart/2005/8/layout/chevron2"/>
    <dgm:cxn modelId="{F7257210-CE69-4947-917F-56C94F1690D0}" type="presParOf" srcId="{C2E06D40-5872-4C12-B162-0170698131D9}" destId="{99E530FF-7969-411E-8009-30DDD4AAB84D}" srcOrd="0" destOrd="0" presId="urn:microsoft.com/office/officeart/2005/8/layout/chevron2"/>
    <dgm:cxn modelId="{134819BA-6954-4572-B0E3-BDA520CDC0ED}" type="presParOf" srcId="{C2E06D40-5872-4C12-B162-0170698131D9}" destId="{34EECF08-8AF1-4B2F-B0D7-F5062B2C40A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9E0342-564D-4939-AD66-49A095AD2796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s-ES"/>
        </a:p>
      </dgm:t>
    </dgm:pt>
    <dgm:pt modelId="{E43F857D-4247-4F75-ABFA-D156CE0ABBEF}" type="pres">
      <dgm:prSet presAssocID="{259E0342-564D-4939-AD66-49A095AD2796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</dgm:ptLst>
  <dgm:cxnLst>
    <dgm:cxn modelId="{0877B871-CEB0-482F-872C-9E7DD74CF578}" type="presOf" srcId="{259E0342-564D-4939-AD66-49A095AD2796}" destId="{E43F857D-4247-4F75-ABFA-D156CE0ABBEF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D7E4D7-04E9-4219-A0AA-E542162A2230}">
      <dsp:nvSpPr>
        <dsp:cNvPr id="0" name=""/>
        <dsp:cNvSpPr/>
      </dsp:nvSpPr>
      <dsp:spPr>
        <a:xfrm>
          <a:off x="3063251" y="577"/>
          <a:ext cx="4594876" cy="22537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3200" kern="1200" dirty="0" smtClean="0">
              <a:latin typeface="Century Schoolbook" pitchFamily="18" charset="0"/>
            </a:rPr>
            <a:t>Cuya finalidad es estética.</a:t>
          </a:r>
          <a:endParaRPr lang="es-ES" sz="3200" kern="1200" dirty="0">
            <a:latin typeface="Century Schoolbook" pitchFamily="18" charset="0"/>
          </a:endParaRPr>
        </a:p>
      </dsp:txBody>
      <dsp:txXfrm>
        <a:off x="3063251" y="577"/>
        <a:ext cx="4594876" cy="2253706"/>
      </dsp:txXfrm>
    </dsp:sp>
    <dsp:sp modelId="{3EBD5A36-BCFB-446F-A9F7-DD4EFF70C294}">
      <dsp:nvSpPr>
        <dsp:cNvPr id="0" name=""/>
        <dsp:cNvSpPr/>
      </dsp:nvSpPr>
      <dsp:spPr>
        <a:xfrm>
          <a:off x="0" y="577"/>
          <a:ext cx="3063251" cy="22537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400" kern="1200" dirty="0" smtClean="0"/>
            <a:t>Género lírico</a:t>
          </a:r>
          <a:endParaRPr lang="es-ES" sz="4400" kern="1200" dirty="0"/>
        </a:p>
      </dsp:txBody>
      <dsp:txXfrm>
        <a:off x="0" y="577"/>
        <a:ext cx="3063251" cy="2253706"/>
      </dsp:txXfrm>
    </dsp:sp>
    <dsp:sp modelId="{E56474A2-7A2A-4774-A764-1C9C4B957A3A}">
      <dsp:nvSpPr>
        <dsp:cNvPr id="0" name=""/>
        <dsp:cNvSpPr/>
      </dsp:nvSpPr>
      <dsp:spPr>
        <a:xfrm>
          <a:off x="3063251" y="2479655"/>
          <a:ext cx="4594876" cy="225370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400" kern="1200" dirty="0" smtClean="0">
              <a:latin typeface="Century Schoolbook" pitchFamily="18" charset="0"/>
            </a:rPr>
            <a:t>Muestra la fusión de las formas refinadas renacentistas y de la poesía tradicional de cancionera. </a:t>
          </a:r>
          <a:endParaRPr lang="es-ES" sz="2400" kern="1200" dirty="0">
            <a:latin typeface="Century Schoolbook" pitchFamily="18" charset="0"/>
          </a:endParaRPr>
        </a:p>
      </dsp:txBody>
      <dsp:txXfrm>
        <a:off x="3063251" y="2479655"/>
        <a:ext cx="4594876" cy="2253706"/>
      </dsp:txXfrm>
    </dsp:sp>
    <dsp:sp modelId="{9F8BAF9F-66E9-4A84-9B3A-E6EE51BFF73D}">
      <dsp:nvSpPr>
        <dsp:cNvPr id="0" name=""/>
        <dsp:cNvSpPr/>
      </dsp:nvSpPr>
      <dsp:spPr>
        <a:xfrm>
          <a:off x="0" y="2479655"/>
          <a:ext cx="3063251" cy="22537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400" kern="1200" dirty="0" smtClean="0"/>
            <a:t>Poema de carácter culto</a:t>
          </a:r>
          <a:endParaRPr lang="es-ES" sz="4400" kern="1200" dirty="0"/>
        </a:p>
      </dsp:txBody>
      <dsp:txXfrm>
        <a:off x="0" y="2479655"/>
        <a:ext cx="3063251" cy="225370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8DA923-6F65-4320-BE16-CCED6E19AF3F}">
      <dsp:nvSpPr>
        <dsp:cNvPr id="0" name=""/>
        <dsp:cNvSpPr/>
      </dsp:nvSpPr>
      <dsp:spPr>
        <a:xfrm rot="5400000">
          <a:off x="-258816" y="315229"/>
          <a:ext cx="1554161" cy="9569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Primer cuartero</a:t>
          </a:r>
          <a:endParaRPr lang="es-ES" sz="1400" kern="1200" dirty="0"/>
        </a:p>
      </dsp:txBody>
      <dsp:txXfrm rot="5400000">
        <a:off x="-258816" y="315229"/>
        <a:ext cx="1554161" cy="956962"/>
      </dsp:txXfrm>
    </dsp:sp>
    <dsp:sp modelId="{A5E07571-A275-4D40-90A0-84E86C3C31CE}">
      <dsp:nvSpPr>
        <dsp:cNvPr id="0" name=""/>
        <dsp:cNvSpPr/>
      </dsp:nvSpPr>
      <dsp:spPr>
        <a:xfrm rot="5400000">
          <a:off x="3413998" y="-2248677"/>
          <a:ext cx="1033192" cy="560629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Suelta mi manso, mayoral extr</a:t>
          </a:r>
          <a:r>
            <a:rPr lang="es-ES" sz="1800" b="1" kern="1200" dirty="0" smtClean="0">
              <a:solidFill>
                <a:schemeClr val="accent2">
                  <a:lumMod val="75000"/>
                </a:schemeClr>
              </a:solidFill>
            </a:rPr>
            <a:t>año</a:t>
          </a:r>
          <a:r>
            <a:rPr lang="es-ES" sz="1800" kern="1200" dirty="0" smtClean="0"/>
            <a:t>, </a:t>
          </a:r>
          <a:r>
            <a:rPr lang="es-ES" sz="1800" b="1" kern="1200" dirty="0" smtClean="0"/>
            <a:t>11A</a:t>
          </a:r>
          <a:r>
            <a:rPr lang="es-ES" sz="1800" kern="1200" dirty="0" smtClean="0"/>
            <a:t/>
          </a:r>
          <a:br>
            <a:rPr lang="es-ES" sz="1800" kern="1200" dirty="0" smtClean="0"/>
          </a:br>
          <a:r>
            <a:rPr lang="es-ES" sz="1800" kern="1200" dirty="0" smtClean="0"/>
            <a:t>pues otro tienes tú de igual dec</a:t>
          </a:r>
          <a:r>
            <a:rPr lang="es-ES" sz="1800" b="1" kern="1200" dirty="0" smtClean="0">
              <a:solidFill>
                <a:schemeClr val="bg2">
                  <a:lumMod val="50000"/>
                </a:schemeClr>
              </a:solidFill>
            </a:rPr>
            <a:t>oro</a:t>
          </a:r>
          <a:r>
            <a:rPr lang="es-ES" sz="1800" kern="1200" dirty="0" smtClean="0"/>
            <a:t>, </a:t>
          </a:r>
          <a:r>
            <a:rPr lang="es-ES" sz="1800" b="1" kern="1200" dirty="0" smtClean="0"/>
            <a:t>11B</a:t>
          </a:r>
          <a:r>
            <a:rPr lang="es-ES" sz="1800" kern="1200" dirty="0" smtClean="0"/>
            <a:t/>
          </a:r>
          <a:br>
            <a:rPr lang="es-ES" sz="1800" kern="1200" dirty="0" smtClean="0"/>
          </a:br>
          <a:r>
            <a:rPr lang="es-ES" sz="1800" kern="1200" dirty="0" smtClean="0"/>
            <a:t>deja la prenda que en el alma ad</a:t>
          </a:r>
          <a:r>
            <a:rPr lang="es-ES" sz="1800" b="1" kern="1200" dirty="0" smtClean="0">
              <a:solidFill>
                <a:schemeClr val="bg2">
                  <a:lumMod val="50000"/>
                </a:schemeClr>
              </a:solidFill>
            </a:rPr>
            <a:t>oro</a:t>
          </a:r>
          <a:r>
            <a:rPr lang="es-ES" sz="1800" kern="1200" dirty="0" smtClean="0"/>
            <a:t>, </a:t>
          </a:r>
          <a:r>
            <a:rPr lang="es-ES" sz="1800" b="1" kern="1200" dirty="0" smtClean="0"/>
            <a:t>11B</a:t>
          </a:r>
          <a:r>
            <a:rPr lang="es-ES" sz="1800" kern="1200" dirty="0" smtClean="0"/>
            <a:t/>
          </a:r>
          <a:br>
            <a:rPr lang="es-ES" sz="1800" kern="1200" dirty="0" smtClean="0"/>
          </a:br>
          <a:r>
            <a:rPr lang="es-ES" sz="1800" kern="1200" dirty="0" smtClean="0"/>
            <a:t>perdida por tu bien y por mi d</a:t>
          </a:r>
          <a:r>
            <a:rPr lang="es-ES" sz="1800" b="1" kern="1200" dirty="0" smtClean="0"/>
            <a:t>año</a:t>
          </a:r>
          <a:r>
            <a:rPr lang="es-ES" sz="1800" kern="1200" dirty="0" smtClean="0"/>
            <a:t>. </a:t>
          </a:r>
          <a:r>
            <a:rPr lang="es-ES" sz="1800" b="1" kern="1200" dirty="0" smtClean="0"/>
            <a:t>11A</a:t>
          </a:r>
          <a:endParaRPr lang="es-ES" sz="1800" kern="1200" dirty="0"/>
        </a:p>
      </dsp:txBody>
      <dsp:txXfrm rot="5400000">
        <a:off x="3413998" y="-2248677"/>
        <a:ext cx="1033192" cy="5606293"/>
      </dsp:txXfrm>
    </dsp:sp>
    <dsp:sp modelId="{81322A3C-86FB-42F2-9D38-9B9122A71135}">
      <dsp:nvSpPr>
        <dsp:cNvPr id="0" name=""/>
        <dsp:cNvSpPr/>
      </dsp:nvSpPr>
      <dsp:spPr>
        <a:xfrm rot="5400000">
          <a:off x="-235849" y="1757877"/>
          <a:ext cx="1508226" cy="9569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Segundo cuartero</a:t>
          </a:r>
          <a:endParaRPr lang="es-ES" sz="1400" kern="1200" dirty="0"/>
        </a:p>
      </dsp:txBody>
      <dsp:txXfrm rot="5400000">
        <a:off x="-235849" y="1757877"/>
        <a:ext cx="1508226" cy="956962"/>
      </dsp:txXfrm>
    </dsp:sp>
    <dsp:sp modelId="{50208BDA-4853-44FD-87A3-BA6581D66131}">
      <dsp:nvSpPr>
        <dsp:cNvPr id="0" name=""/>
        <dsp:cNvSpPr/>
      </dsp:nvSpPr>
      <dsp:spPr>
        <a:xfrm rot="5400000">
          <a:off x="3337443" y="-736070"/>
          <a:ext cx="1120232" cy="56424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Ponle su esquila de labrado est</a:t>
          </a:r>
          <a:r>
            <a:rPr lang="es-ES" sz="1800" b="1" kern="1200" dirty="0" smtClean="0">
              <a:solidFill>
                <a:schemeClr val="accent2">
                  <a:lumMod val="75000"/>
                </a:schemeClr>
              </a:solidFill>
            </a:rPr>
            <a:t>año </a:t>
          </a:r>
          <a:r>
            <a:rPr lang="es-ES" sz="1800" b="1" kern="1200" dirty="0" smtClean="0"/>
            <a:t>11A</a:t>
          </a:r>
          <a:r>
            <a:rPr lang="es-ES" sz="1800" kern="1200" dirty="0" smtClean="0"/>
            <a:t/>
          </a:r>
          <a:br>
            <a:rPr lang="es-ES" sz="1800" kern="1200" dirty="0" smtClean="0"/>
          </a:br>
          <a:r>
            <a:rPr lang="es-ES" sz="1800" kern="1200" dirty="0" smtClean="0"/>
            <a:t>y no le engañen tus collares de </a:t>
          </a:r>
          <a:r>
            <a:rPr lang="es-ES" sz="1800" b="1" kern="1200" dirty="0" smtClean="0">
              <a:solidFill>
                <a:schemeClr val="bg2">
                  <a:lumMod val="50000"/>
                </a:schemeClr>
              </a:solidFill>
            </a:rPr>
            <a:t>oro</a:t>
          </a:r>
          <a:r>
            <a:rPr lang="es-ES" sz="1800" kern="1200" dirty="0" smtClean="0"/>
            <a:t>;</a:t>
          </a:r>
          <a:r>
            <a:rPr lang="es-ES" sz="1800" b="1" kern="1200" dirty="0" smtClean="0"/>
            <a:t> 11B</a:t>
          </a:r>
          <a:r>
            <a:rPr lang="es-ES" sz="1800" kern="1200" dirty="0" smtClean="0"/>
            <a:t/>
          </a:r>
          <a:br>
            <a:rPr lang="es-ES" sz="1800" kern="1200" dirty="0" smtClean="0"/>
          </a:br>
          <a:r>
            <a:rPr lang="es-ES" sz="1800" kern="1200" dirty="0" smtClean="0"/>
            <a:t>toma en albricias este blanco t</a:t>
          </a:r>
          <a:r>
            <a:rPr lang="es-ES" sz="1800" b="1" kern="1200" dirty="0" smtClean="0">
              <a:solidFill>
                <a:schemeClr val="bg2">
                  <a:lumMod val="50000"/>
                </a:schemeClr>
              </a:solidFill>
            </a:rPr>
            <a:t>oro </a:t>
          </a:r>
          <a:r>
            <a:rPr lang="es-ES" sz="1800" b="1" kern="1200" dirty="0" smtClean="0"/>
            <a:t>11B</a:t>
          </a:r>
          <a:r>
            <a:rPr lang="es-ES" sz="1800" kern="1200" dirty="0" smtClean="0"/>
            <a:t/>
          </a:r>
          <a:br>
            <a:rPr lang="es-ES" sz="1800" kern="1200" dirty="0" smtClean="0"/>
          </a:br>
          <a:r>
            <a:rPr lang="es-ES" sz="1800" kern="1200" dirty="0" smtClean="0"/>
            <a:t>que a las primeras yerbas cumple un </a:t>
          </a:r>
          <a:r>
            <a:rPr lang="es-ES" sz="1800" b="1" kern="1200" dirty="0" smtClean="0">
              <a:solidFill>
                <a:schemeClr val="accent2">
                  <a:lumMod val="75000"/>
                </a:schemeClr>
              </a:solidFill>
            </a:rPr>
            <a:t>año</a:t>
          </a:r>
          <a:r>
            <a:rPr lang="es-ES" sz="1800" kern="1200" dirty="0" smtClean="0"/>
            <a:t>.</a:t>
          </a:r>
          <a:r>
            <a:rPr lang="es-ES" sz="1800" b="1" kern="1200" dirty="0" smtClean="0"/>
            <a:t> 11A</a:t>
          </a:r>
          <a:endParaRPr lang="es-ES" sz="18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100" kern="1200"/>
        </a:p>
      </dsp:txBody>
      <dsp:txXfrm rot="5400000">
        <a:off x="3337443" y="-736070"/>
        <a:ext cx="1120232" cy="5642497"/>
      </dsp:txXfrm>
    </dsp:sp>
    <dsp:sp modelId="{04EF343A-4543-4C41-84AD-009E8CF72212}">
      <dsp:nvSpPr>
        <dsp:cNvPr id="0" name=""/>
        <dsp:cNvSpPr/>
      </dsp:nvSpPr>
      <dsp:spPr>
        <a:xfrm rot="5400000">
          <a:off x="-165280" y="3061745"/>
          <a:ext cx="1367088" cy="9569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Primer terceto</a:t>
          </a:r>
          <a:endParaRPr lang="es-ES" sz="1400" kern="1200" dirty="0"/>
        </a:p>
      </dsp:txBody>
      <dsp:txXfrm rot="5400000">
        <a:off x="-165280" y="3061745"/>
        <a:ext cx="1367088" cy="956962"/>
      </dsp:txXfrm>
    </dsp:sp>
    <dsp:sp modelId="{84E2FCF9-37CA-444B-8819-EFC2AF66E2BD}">
      <dsp:nvSpPr>
        <dsp:cNvPr id="0" name=""/>
        <dsp:cNvSpPr/>
      </dsp:nvSpPr>
      <dsp:spPr>
        <a:xfrm rot="5400000">
          <a:off x="3525663" y="493016"/>
          <a:ext cx="888607" cy="57085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Si pides señas, tiene el velloc</a:t>
          </a:r>
          <a:r>
            <a:rPr lang="es-ES" sz="1800" b="1" kern="1200" dirty="0" smtClean="0">
              <a:solidFill>
                <a:srgbClr val="00B050"/>
              </a:solidFill>
            </a:rPr>
            <a:t>ino </a:t>
          </a:r>
          <a:r>
            <a:rPr lang="es-ES" sz="1800" b="1" kern="1200" dirty="0" smtClean="0"/>
            <a:t>11C</a:t>
          </a:r>
          <a:r>
            <a:rPr lang="es-ES" sz="1800" kern="1200" dirty="0" smtClean="0"/>
            <a:t/>
          </a:r>
          <a:br>
            <a:rPr lang="es-ES" sz="1800" kern="1200" dirty="0" smtClean="0"/>
          </a:br>
          <a:r>
            <a:rPr lang="es-ES" sz="1800" kern="1200" dirty="0" smtClean="0"/>
            <a:t>pardo, encrespado, y los ojuelos ti</a:t>
          </a:r>
          <a:r>
            <a:rPr lang="es-ES" sz="1800" b="1" kern="1200" dirty="0" smtClean="0">
              <a:solidFill>
                <a:schemeClr val="accent1">
                  <a:lumMod val="60000"/>
                  <a:lumOff val="40000"/>
                </a:schemeClr>
              </a:solidFill>
            </a:rPr>
            <a:t>ene </a:t>
          </a:r>
          <a:r>
            <a:rPr lang="es-ES" sz="1800" b="1" kern="1200" dirty="0" smtClean="0"/>
            <a:t>11D</a:t>
          </a:r>
          <a:r>
            <a:rPr lang="es-ES" sz="1800" kern="1200" dirty="0" smtClean="0"/>
            <a:t/>
          </a:r>
          <a:br>
            <a:rPr lang="es-ES" sz="1800" kern="1200" dirty="0" smtClean="0"/>
          </a:br>
          <a:r>
            <a:rPr lang="es-ES" sz="1800" kern="1200" dirty="0" smtClean="0"/>
            <a:t>corno durmiendo en regalado s</a:t>
          </a:r>
          <a:r>
            <a:rPr lang="es-ES" sz="1800" b="1" kern="1200" dirty="0" smtClean="0">
              <a:solidFill>
                <a:srgbClr val="FF0000"/>
              </a:solidFill>
            </a:rPr>
            <a:t>ueñ</a:t>
          </a:r>
          <a:r>
            <a:rPr lang="es-ES" sz="1800" kern="1200" dirty="0" smtClean="0"/>
            <a:t>o. 11</a:t>
          </a:r>
          <a:r>
            <a:rPr lang="es-ES" sz="1800" b="1" kern="1200" dirty="0" smtClean="0"/>
            <a:t>C</a:t>
          </a:r>
          <a:endParaRPr lang="es-ES" sz="1800" kern="1200" dirty="0"/>
        </a:p>
      </dsp:txBody>
      <dsp:txXfrm rot="5400000">
        <a:off x="3525663" y="493016"/>
        <a:ext cx="888607" cy="5708567"/>
      </dsp:txXfrm>
    </dsp:sp>
    <dsp:sp modelId="{99E530FF-7969-411E-8009-30DDD4AAB84D}">
      <dsp:nvSpPr>
        <dsp:cNvPr id="0" name=""/>
        <dsp:cNvSpPr/>
      </dsp:nvSpPr>
      <dsp:spPr>
        <a:xfrm rot="5400000">
          <a:off x="-165280" y="4295044"/>
          <a:ext cx="1367088" cy="9569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Segundo terceto</a:t>
          </a:r>
          <a:endParaRPr lang="es-ES" sz="1400" kern="1200" dirty="0"/>
        </a:p>
      </dsp:txBody>
      <dsp:txXfrm rot="5400000">
        <a:off x="-165280" y="4295044"/>
        <a:ext cx="1367088" cy="956962"/>
      </dsp:txXfrm>
    </dsp:sp>
    <dsp:sp modelId="{34EECF08-8AF1-4B2F-B0D7-F5062B2C40AA}">
      <dsp:nvSpPr>
        <dsp:cNvPr id="0" name=""/>
        <dsp:cNvSpPr/>
      </dsp:nvSpPr>
      <dsp:spPr>
        <a:xfrm rot="5400000">
          <a:off x="3453256" y="1717595"/>
          <a:ext cx="888607" cy="56424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Si piensas que no soy su dueño, Alc</a:t>
          </a:r>
          <a:r>
            <a:rPr lang="es-ES" sz="1800" kern="1200" dirty="0" smtClean="0">
              <a:solidFill>
                <a:srgbClr val="00B050"/>
              </a:solidFill>
            </a:rPr>
            <a:t>ino</a:t>
          </a:r>
          <a:r>
            <a:rPr lang="es-ES" sz="1800" kern="1200" dirty="0" smtClean="0"/>
            <a:t>, </a:t>
          </a:r>
          <a:r>
            <a:rPr lang="es-ES" sz="1800" b="1" kern="1200" dirty="0" smtClean="0"/>
            <a:t>11C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suelta y </a:t>
          </a:r>
          <a:r>
            <a:rPr lang="es-ES" sz="1800" kern="1200" dirty="0" err="1" smtClean="0"/>
            <a:t>verásle</a:t>
          </a:r>
          <a:r>
            <a:rPr lang="es-ES" sz="1800" kern="1200" dirty="0" smtClean="0"/>
            <a:t> si a mi choza vi</a:t>
          </a:r>
          <a:r>
            <a:rPr lang="es-ES" sz="1800" b="1" kern="1200" dirty="0" smtClean="0"/>
            <a:t>ene</a:t>
          </a:r>
          <a:r>
            <a:rPr lang="es-ES" sz="1800" kern="1200" dirty="0" smtClean="0"/>
            <a:t>, </a:t>
          </a:r>
          <a:r>
            <a:rPr lang="es-ES" sz="1800" b="1" kern="1200" dirty="0" smtClean="0"/>
            <a:t>11D</a:t>
          </a:r>
          <a:r>
            <a:rPr lang="es-ES" sz="1800" kern="1200" dirty="0" smtClean="0"/>
            <a:t/>
          </a:r>
          <a:br>
            <a:rPr lang="es-ES" sz="1800" kern="1200" dirty="0" smtClean="0"/>
          </a:br>
          <a:r>
            <a:rPr lang="es-ES" sz="1800" kern="1200" dirty="0" smtClean="0"/>
            <a:t>que aún tienen sal las manos de su d</a:t>
          </a:r>
          <a:r>
            <a:rPr lang="es-ES" sz="1800" b="1" kern="1200" dirty="0" smtClean="0">
              <a:solidFill>
                <a:srgbClr val="FF0000"/>
              </a:solidFill>
            </a:rPr>
            <a:t>ueño</a:t>
          </a:r>
          <a:r>
            <a:rPr lang="es-ES" sz="1800" kern="1200" dirty="0" smtClean="0"/>
            <a:t>.</a:t>
          </a:r>
          <a:r>
            <a:rPr lang="es-ES" sz="1800" b="1" kern="1200" dirty="0" smtClean="0"/>
            <a:t> 11C</a:t>
          </a:r>
        </a:p>
      </dsp:txBody>
      <dsp:txXfrm rot="5400000">
        <a:off x="3453256" y="1717595"/>
        <a:ext cx="888607" cy="564249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BF2B51F-4CA7-483D-9AB5-8EE14EC99A51}" type="datetimeFigureOut">
              <a:rPr lang="es-ES" smtClean="0"/>
              <a:pPr/>
              <a:t>17/11/2011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5595A5-94D0-4467-8A1C-6CD992BE86A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00232" y="1142984"/>
            <a:ext cx="6915144" cy="2243152"/>
          </a:xfrm>
        </p:spPr>
        <p:txBody>
          <a:bodyPr>
            <a:normAutofit fontScale="90000"/>
          </a:bodyPr>
          <a:lstStyle/>
          <a:p>
            <a:r>
              <a:rPr lang="es-ES_tradnl" sz="4400" b="1" dirty="0"/>
              <a:t>Lope de Vega, </a:t>
            </a:r>
            <a:r>
              <a:rPr lang="es-ES_tradnl" sz="4400" b="1" i="1" dirty="0"/>
              <a:t>“Suelta mi manso, mayoral extraño”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14744" y="4714884"/>
            <a:ext cx="5000628" cy="2143116"/>
          </a:xfrm>
        </p:spPr>
        <p:txBody>
          <a:bodyPr>
            <a:normAutofit/>
          </a:bodyPr>
          <a:lstStyle/>
          <a:p>
            <a:pPr algn="r"/>
            <a:r>
              <a:rPr lang="es-ES" dirty="0" smtClean="0"/>
              <a:t>Sonia Giner </a:t>
            </a:r>
            <a:r>
              <a:rPr lang="es-ES" dirty="0" err="1" smtClean="0"/>
              <a:t>Baiges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Lorena Castillo Prieto</a:t>
            </a:r>
            <a:br>
              <a:rPr lang="es-ES" dirty="0" smtClean="0"/>
            </a:br>
            <a:r>
              <a:rPr lang="es-ES" dirty="0" smtClean="0"/>
              <a:t>2n Bachillerato A</a:t>
            </a:r>
            <a:br>
              <a:rPr lang="es-ES" dirty="0" smtClean="0"/>
            </a:br>
            <a:r>
              <a:rPr lang="es-ES" dirty="0" smtClean="0"/>
              <a:t>Literatura Castellana</a:t>
            </a:r>
            <a:br>
              <a:rPr lang="es-ES" dirty="0" smtClean="0"/>
            </a:br>
            <a:r>
              <a:rPr lang="es-ES" dirty="0" smtClean="0"/>
              <a:t>Fina Martínez 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CONCLUSIÓN</a:t>
            </a:r>
            <a:endParaRPr lang="es-ES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sz="2000" dirty="0" smtClean="0"/>
              <a:t>En conclusión, el autor mediante metáforas, muestra su sentimiento hacia Elena y el odio que siente hacia el amante. Por lo tanto, se trata de una obra sincera que brota de sus sentimientos y circunstancias personales. 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ransition>
    <p:wheel spokes="3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1285860"/>
            <a:ext cx="7358114" cy="2214578"/>
          </a:xfrm>
        </p:spPr>
        <p:txBody>
          <a:bodyPr>
            <a:normAutofit/>
          </a:bodyPr>
          <a:lstStyle/>
          <a:p>
            <a:r>
              <a:rPr lang="es-ES" sz="4400" b="1" dirty="0" smtClean="0">
                <a:latin typeface="+mn-lt"/>
              </a:rPr>
              <a:t>MUCHAS GRACIAS POR VUESTRA ATENCIÓN </a:t>
            </a:r>
            <a:r>
              <a:rPr lang="es-ES" sz="4400" b="1" dirty="0" smtClean="0">
                <a:latin typeface="+mn-lt"/>
                <a:sym typeface="Wingdings" pitchFamily="2" charset="2"/>
              </a:rPr>
              <a:t> </a:t>
            </a:r>
            <a:endParaRPr lang="es-ES" sz="4400" b="1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357166"/>
            <a:ext cx="7467600" cy="1500174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 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_tradnl" b="1" dirty="0" smtClean="0">
                <a:latin typeface="Century Schoolbook" pitchFamily="18" charset="0"/>
              </a:rPr>
              <a:t>Lope de Vega, </a:t>
            </a:r>
            <a:r>
              <a:rPr lang="es-ES_tradnl" b="1" i="1" dirty="0" smtClean="0">
                <a:latin typeface="Century Schoolbook" pitchFamily="18" charset="0"/>
              </a:rPr>
              <a:t>“Suelta mi manso, mayoral extraño”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28662" y="1357298"/>
            <a:ext cx="6000792" cy="5214950"/>
          </a:xfrm>
        </p:spPr>
        <p:txBody>
          <a:bodyPr>
            <a:noAutofit/>
          </a:bodyPr>
          <a:lstStyle/>
          <a:p>
            <a:r>
              <a:rPr lang="es-ES" sz="1800" dirty="0" smtClean="0">
                <a:latin typeface="Century Schoolbook" pitchFamily="18" charset="0"/>
              </a:rPr>
              <a:t>Suelta mi manso, mayoral extraño,</a:t>
            </a:r>
            <a:br>
              <a:rPr lang="es-ES" sz="1800" dirty="0" smtClean="0">
                <a:latin typeface="Century Schoolbook" pitchFamily="18" charset="0"/>
              </a:rPr>
            </a:br>
            <a:r>
              <a:rPr lang="es-ES" sz="1800" dirty="0" smtClean="0">
                <a:latin typeface="Century Schoolbook" pitchFamily="18" charset="0"/>
              </a:rPr>
              <a:t>pues otro tienes tú de igual decoro,</a:t>
            </a:r>
            <a:br>
              <a:rPr lang="es-ES" sz="1800" dirty="0" smtClean="0">
                <a:latin typeface="Century Schoolbook" pitchFamily="18" charset="0"/>
              </a:rPr>
            </a:br>
            <a:r>
              <a:rPr lang="es-ES" sz="1800" dirty="0" smtClean="0">
                <a:latin typeface="Century Schoolbook" pitchFamily="18" charset="0"/>
              </a:rPr>
              <a:t>deja la prenda que en el alma adoro,</a:t>
            </a:r>
            <a:br>
              <a:rPr lang="es-ES" sz="1800" dirty="0" smtClean="0">
                <a:latin typeface="Century Schoolbook" pitchFamily="18" charset="0"/>
              </a:rPr>
            </a:br>
            <a:r>
              <a:rPr lang="es-ES" sz="1800" dirty="0" smtClean="0">
                <a:latin typeface="Century Schoolbook" pitchFamily="18" charset="0"/>
              </a:rPr>
              <a:t>perdida por tu bien y por mi daño.</a:t>
            </a:r>
          </a:p>
          <a:p>
            <a:pPr>
              <a:buNone/>
            </a:pPr>
            <a:endParaRPr lang="es-ES" sz="1800" dirty="0" smtClean="0">
              <a:latin typeface="Century Schoolbook" pitchFamily="18" charset="0"/>
            </a:endParaRPr>
          </a:p>
          <a:p>
            <a:r>
              <a:rPr lang="es-ES" sz="1800" dirty="0" smtClean="0">
                <a:latin typeface="Century Schoolbook" pitchFamily="18" charset="0"/>
              </a:rPr>
              <a:t>Ponle su esquila de labrado estaño</a:t>
            </a:r>
            <a:br>
              <a:rPr lang="es-ES" sz="1800" dirty="0" smtClean="0">
                <a:latin typeface="Century Schoolbook" pitchFamily="18" charset="0"/>
              </a:rPr>
            </a:br>
            <a:r>
              <a:rPr lang="es-ES" sz="1800" dirty="0" smtClean="0">
                <a:latin typeface="Century Schoolbook" pitchFamily="18" charset="0"/>
              </a:rPr>
              <a:t>y no le engañen tus collares de oro;</a:t>
            </a:r>
            <a:br>
              <a:rPr lang="es-ES" sz="1800" dirty="0" smtClean="0">
                <a:latin typeface="Century Schoolbook" pitchFamily="18" charset="0"/>
              </a:rPr>
            </a:br>
            <a:r>
              <a:rPr lang="es-ES" sz="1800" dirty="0" smtClean="0">
                <a:latin typeface="Century Schoolbook" pitchFamily="18" charset="0"/>
              </a:rPr>
              <a:t>toma en albricias este blanco toro</a:t>
            </a:r>
            <a:br>
              <a:rPr lang="es-ES" sz="1800" dirty="0" smtClean="0">
                <a:latin typeface="Century Schoolbook" pitchFamily="18" charset="0"/>
              </a:rPr>
            </a:br>
            <a:r>
              <a:rPr lang="es-ES" sz="1800" dirty="0" smtClean="0">
                <a:latin typeface="Century Schoolbook" pitchFamily="18" charset="0"/>
              </a:rPr>
              <a:t>que a las primeras yerbas cumple un año.</a:t>
            </a:r>
          </a:p>
          <a:p>
            <a:pPr>
              <a:buNone/>
            </a:pPr>
            <a:r>
              <a:rPr lang="es-ES" sz="1800" dirty="0" smtClean="0">
                <a:latin typeface="Century Schoolbook" pitchFamily="18" charset="0"/>
              </a:rPr>
              <a:t> </a:t>
            </a:r>
          </a:p>
          <a:p>
            <a:r>
              <a:rPr lang="es-ES" sz="1800" dirty="0" smtClean="0">
                <a:latin typeface="Century Schoolbook" pitchFamily="18" charset="0"/>
              </a:rPr>
              <a:t>Si pides señas, tiene el vellocino</a:t>
            </a:r>
            <a:br>
              <a:rPr lang="es-ES" sz="1800" dirty="0" smtClean="0">
                <a:latin typeface="Century Schoolbook" pitchFamily="18" charset="0"/>
              </a:rPr>
            </a:br>
            <a:r>
              <a:rPr lang="es-ES" sz="1800" dirty="0" smtClean="0">
                <a:latin typeface="Century Schoolbook" pitchFamily="18" charset="0"/>
              </a:rPr>
              <a:t>pardo, encrespado, y los ojuelos tiene</a:t>
            </a:r>
            <a:br>
              <a:rPr lang="es-ES" sz="1800" dirty="0" smtClean="0">
                <a:latin typeface="Century Schoolbook" pitchFamily="18" charset="0"/>
              </a:rPr>
            </a:br>
            <a:r>
              <a:rPr lang="es-ES" sz="1800" dirty="0" smtClean="0">
                <a:latin typeface="Century Schoolbook" pitchFamily="18" charset="0"/>
              </a:rPr>
              <a:t>corno durmiendo en regalado sueño.</a:t>
            </a:r>
          </a:p>
          <a:p>
            <a:pPr>
              <a:buNone/>
            </a:pPr>
            <a:endParaRPr lang="es-ES" sz="1800" dirty="0" smtClean="0">
              <a:latin typeface="Century Schoolbook" pitchFamily="18" charset="0"/>
            </a:endParaRPr>
          </a:p>
          <a:p>
            <a:r>
              <a:rPr lang="es-ES" sz="1800" dirty="0" smtClean="0">
                <a:latin typeface="Century Schoolbook" pitchFamily="18" charset="0"/>
              </a:rPr>
              <a:t>Si piensas que no soy su dueño, Alcino, </a:t>
            </a:r>
          </a:p>
          <a:p>
            <a:pPr>
              <a:buNone/>
            </a:pPr>
            <a:r>
              <a:rPr lang="es-ES" sz="1800" dirty="0" smtClean="0">
                <a:latin typeface="Century Schoolbook" pitchFamily="18" charset="0"/>
              </a:rPr>
              <a:t>    suelta y </a:t>
            </a:r>
            <a:r>
              <a:rPr lang="es-ES" sz="1800" dirty="0" err="1" smtClean="0">
                <a:latin typeface="Century Schoolbook" pitchFamily="18" charset="0"/>
              </a:rPr>
              <a:t>verásle</a:t>
            </a:r>
            <a:r>
              <a:rPr lang="es-ES" sz="1800" dirty="0" smtClean="0">
                <a:latin typeface="Century Schoolbook" pitchFamily="18" charset="0"/>
              </a:rPr>
              <a:t> si a mi choza viene,</a:t>
            </a:r>
            <a:br>
              <a:rPr lang="es-ES" sz="1800" dirty="0" smtClean="0">
                <a:latin typeface="Century Schoolbook" pitchFamily="18" charset="0"/>
              </a:rPr>
            </a:br>
            <a:r>
              <a:rPr lang="es-ES" sz="1800" dirty="0" smtClean="0">
                <a:latin typeface="Century Schoolbook" pitchFamily="18" charset="0"/>
              </a:rPr>
              <a:t>que aún tienen sal las manos de su dueño</a:t>
            </a:r>
            <a:r>
              <a:rPr lang="es-ES" sz="2000" dirty="0" smtClean="0">
                <a:latin typeface="Century Schoolbook" pitchFamily="18" charset="0"/>
              </a:rPr>
              <a:t>.</a:t>
            </a:r>
            <a:endParaRPr lang="es-ES" sz="2000" dirty="0">
              <a:latin typeface="Century Schoolbook" pitchFamily="18" charset="0"/>
            </a:endParaRPr>
          </a:p>
        </p:txBody>
      </p:sp>
    </p:spTree>
  </p:cSld>
  <p:clrMapOvr>
    <a:masterClrMapping/>
  </p:clrMapOvr>
  <p:transition>
    <p:comb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latin typeface="Century Schoolbook" pitchFamily="18" charset="0"/>
              </a:rPr>
              <a:t>AUTOR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>
          <a:xfrm>
            <a:off x="914400" y="1142984"/>
            <a:ext cx="4800608" cy="4929222"/>
          </a:xfrm>
        </p:spPr>
        <p:txBody>
          <a:bodyPr>
            <a:normAutofit/>
          </a:bodyPr>
          <a:lstStyle/>
          <a:p>
            <a:r>
              <a:rPr lang="es-ES" sz="2000" dirty="0" smtClean="0">
                <a:latin typeface="Century Schoolbook" pitchFamily="18" charset="0"/>
              </a:rPr>
              <a:t>Félix Lope de Vega y Carpio (Madrid-25 de noviembre de 1562-27 de agosto  de 1635)</a:t>
            </a:r>
          </a:p>
          <a:p>
            <a:r>
              <a:rPr lang="es-ES_tradnl" sz="2000" dirty="0" smtClean="0">
                <a:latin typeface="Century Schoolbook" pitchFamily="18" charset="0"/>
              </a:rPr>
              <a:t>Fue uno de los más importantes </a:t>
            </a:r>
            <a:r>
              <a:rPr lang="es-ES" sz="2000" dirty="0" smtClean="0">
                <a:latin typeface="Century Schoolbook" pitchFamily="18" charset="0"/>
              </a:rPr>
              <a:t>poetas y dramaturgos del Siglo de Oro español, exactamente del Barroco.</a:t>
            </a:r>
          </a:p>
          <a:p>
            <a:r>
              <a:rPr lang="es-ES" sz="2000" dirty="0" smtClean="0">
                <a:latin typeface="Century Schoolbook" pitchFamily="18" charset="0"/>
              </a:rPr>
              <a:t>Se le atribuyen unos 3.000 sonetos, 3 novelas, 4 novelas cortas, 9 epopeyas, 3 poemas didácticos, y varios centenares de comedias.</a:t>
            </a:r>
          </a:p>
          <a:p>
            <a:r>
              <a:rPr lang="es-ES" sz="2000" dirty="0" smtClean="0">
                <a:latin typeface="Century Schoolbook" pitchFamily="18" charset="0"/>
              </a:rPr>
              <a:t>Amigo de Quevedo y de Juan Ruiz de Alarcón, enemistado con Góngora y envidiado por Cervantes.</a:t>
            </a:r>
            <a:endParaRPr lang="es-ES" sz="2000" dirty="0">
              <a:latin typeface="Century Schoolbook" pitchFamily="18" charset="0"/>
            </a:endParaRPr>
          </a:p>
        </p:txBody>
      </p:sp>
      <p:pic>
        <p:nvPicPr>
          <p:cNvPr id="6" name="5 Marcador de contenido" descr="220px-LopedeVega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5857884" y="1000108"/>
            <a:ext cx="2857520" cy="3714776"/>
          </a:xfrm>
        </p:spPr>
      </p:pic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latin typeface="Century Schoolbook" pitchFamily="18" charset="0"/>
              </a:rPr>
              <a:t>INTRODUCCIÓN</a:t>
            </a:r>
            <a:endParaRPr lang="es-ES" sz="3600" b="1" dirty="0">
              <a:latin typeface="Century Schoolbook" pitchFamily="18" charset="0"/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914400" y="1285860"/>
          <a:ext cx="7658128" cy="4733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latin typeface="Century Schoolbook" pitchFamily="18" charset="0"/>
              </a:rPr>
              <a:t>TEMA</a:t>
            </a:r>
            <a:endParaRPr lang="es-ES" sz="3600" b="1" dirty="0">
              <a:latin typeface="Century Schoolboo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>
                <a:latin typeface="Century Schoolbook" pitchFamily="18" charset="0"/>
              </a:rPr>
              <a:t>El tema principal es el </a:t>
            </a:r>
            <a:r>
              <a:rPr lang="es-ES" b="1" dirty="0" smtClean="0">
                <a:latin typeface="Century Schoolbook" pitchFamily="18" charset="0"/>
              </a:rPr>
              <a:t>lamento por la pérdida </a:t>
            </a:r>
            <a:r>
              <a:rPr lang="es-ES" dirty="0" smtClean="0">
                <a:latin typeface="Century Schoolbook" pitchFamily="18" charset="0"/>
              </a:rPr>
              <a:t>de su amada Elena de Osorio y el </a:t>
            </a:r>
            <a:r>
              <a:rPr lang="es-ES" b="1" dirty="0" smtClean="0">
                <a:latin typeface="Century Schoolbook" pitchFamily="18" charset="0"/>
              </a:rPr>
              <a:t>odio</a:t>
            </a:r>
            <a:r>
              <a:rPr lang="es-ES" dirty="0" smtClean="0">
                <a:latin typeface="Century Schoolbook" pitchFamily="18" charset="0"/>
              </a:rPr>
              <a:t> que siente hacia el Conde Francisco </a:t>
            </a:r>
            <a:r>
              <a:rPr lang="es-ES" dirty="0" err="1" smtClean="0">
                <a:latin typeface="Century Schoolbook" pitchFamily="18" charset="0"/>
              </a:rPr>
              <a:t>Perrenot</a:t>
            </a:r>
            <a:r>
              <a:rPr lang="es-ES" dirty="0" smtClean="0">
                <a:latin typeface="Century Schoolbook" pitchFamily="18" charset="0"/>
              </a:rPr>
              <a:t> de </a:t>
            </a:r>
            <a:r>
              <a:rPr lang="es-ES" dirty="0" err="1" smtClean="0">
                <a:latin typeface="Century Schoolbook" pitchFamily="18" charset="0"/>
              </a:rPr>
              <a:t>Granvela</a:t>
            </a:r>
            <a:r>
              <a:rPr lang="es-ES" dirty="0" smtClean="0">
                <a:latin typeface="Century Schoolbook" pitchFamily="18" charset="0"/>
              </a:rPr>
              <a:t>, quién se la quitó.</a:t>
            </a:r>
            <a:endParaRPr lang="es-ES" dirty="0">
              <a:latin typeface="Century Schoolbook" pitchFamily="18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10800000" flipV="1">
            <a:off x="500034" y="285727"/>
            <a:ext cx="7467600" cy="642943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ESTRUCTURA EXTERNA</a:t>
            </a:r>
            <a:endParaRPr lang="es-ES" sz="3600" b="1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1000100" y="1142984"/>
          <a:ext cx="6824662" cy="5473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3 Diagrama"/>
          <p:cNvGraphicFramePr/>
          <p:nvPr/>
        </p:nvGraphicFramePr>
        <p:xfrm>
          <a:off x="1524000" y="4143380"/>
          <a:ext cx="619108" cy="1317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1143000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ESTRUCTURA INTERNA</a:t>
            </a:r>
            <a:endParaRPr lang="es-ES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rmAutofit/>
          </a:bodyPr>
          <a:lstStyle/>
          <a:p>
            <a:r>
              <a:rPr lang="es-ES" sz="2000" dirty="0" smtClean="0"/>
              <a:t>Para determinar la estructura interna hay que dividir el poema en dos partes:</a:t>
            </a:r>
          </a:p>
          <a:p>
            <a:endParaRPr lang="es-ES" sz="2000" b="1" dirty="0" smtClean="0">
              <a:solidFill>
                <a:schemeClr val="accent1"/>
              </a:solidFill>
            </a:endParaRPr>
          </a:p>
          <a:p>
            <a:endParaRPr lang="es-ES" sz="2000" b="1" dirty="0" smtClean="0">
              <a:solidFill>
                <a:schemeClr val="accent1"/>
              </a:solidFill>
            </a:endParaRPr>
          </a:p>
          <a:p>
            <a:r>
              <a:rPr lang="es-ES" sz="2000" b="1" dirty="0" smtClean="0">
                <a:solidFill>
                  <a:schemeClr val="accent1"/>
                </a:solidFill>
              </a:rPr>
              <a:t>PRIMERA PARTE               </a:t>
            </a:r>
            <a:r>
              <a:rPr lang="es-ES" sz="2000" b="1" u="sng" dirty="0" smtClean="0"/>
              <a:t>Dos cuartetos:  </a:t>
            </a:r>
            <a:r>
              <a:rPr lang="es-ES" sz="2000" dirty="0" smtClean="0"/>
              <a:t>Lope de Vega ordena a </a:t>
            </a:r>
            <a:r>
              <a:rPr lang="es-ES" sz="2000" dirty="0" err="1" smtClean="0"/>
              <a:t>Gandela</a:t>
            </a:r>
            <a:r>
              <a:rPr lang="es-ES" sz="2000" dirty="0" smtClean="0"/>
              <a:t> que suelte a su amada Elena y que no la engañe con dinero ya que ella es joven y no tiene experiencia.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b="1" dirty="0" smtClean="0">
                <a:solidFill>
                  <a:schemeClr val="accent1"/>
                </a:solidFill>
              </a:rPr>
              <a:t>SEGUNDA PARTE</a:t>
            </a:r>
            <a:r>
              <a:rPr lang="es-ES" sz="2000" dirty="0" smtClean="0"/>
              <a:t>                </a:t>
            </a:r>
            <a:r>
              <a:rPr lang="es-ES" sz="2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Dos tercetos: </a:t>
            </a:r>
            <a:r>
              <a:rPr lang="es-ES" sz="2000" dirty="0" smtClean="0"/>
              <a:t>Lope le describe a su amada para demostrarle que es suya y que si aún así no se lo cree, que la deje ir y verá como ella, por su propio pie, volverá a su hogar.                                </a:t>
            </a:r>
            <a:endParaRPr lang="es-ES" sz="20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357554" y="285749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3357554" y="457200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000108"/>
          </a:xfrm>
        </p:spPr>
        <p:txBody>
          <a:bodyPr>
            <a:normAutofit/>
          </a:bodyPr>
          <a:lstStyle/>
          <a:p>
            <a:r>
              <a:rPr lang="es-ES" sz="3600" b="1" dirty="0" smtClean="0"/>
              <a:t>CONTENIDO Y FORMA</a:t>
            </a:r>
            <a:endParaRPr lang="es-ES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rmAutofit/>
          </a:bodyPr>
          <a:lstStyle/>
          <a:p>
            <a:r>
              <a:rPr lang="es-ES" sz="2000" dirty="0" smtClean="0"/>
              <a:t>Mediante el análisis del contenido con la forma se pueden observar diversas figuras retóricas.</a:t>
            </a:r>
          </a:p>
          <a:p>
            <a:pPr>
              <a:buNone/>
            </a:pPr>
            <a:endParaRPr lang="es-ES" sz="2000" dirty="0" smtClean="0"/>
          </a:p>
          <a:p>
            <a:r>
              <a:rPr lang="es-ES" sz="2000" dirty="0" smtClean="0"/>
              <a:t>Para empezar, en los </a:t>
            </a:r>
            <a:r>
              <a:rPr lang="es-ES" sz="2000" b="1" dirty="0" smtClean="0"/>
              <a:t>dos primeros cuartetos </a:t>
            </a:r>
            <a:r>
              <a:rPr lang="es-ES" sz="2000" dirty="0" smtClean="0"/>
              <a:t>destacan los </a:t>
            </a:r>
            <a:r>
              <a:rPr lang="es-ES" sz="2000" b="1" dirty="0" smtClean="0"/>
              <a:t>imperativos</a:t>
            </a:r>
            <a:r>
              <a:rPr lang="es-ES" sz="2000" dirty="0" smtClean="0"/>
              <a:t>, que sirven para ordenar al receptor que haga lo que le pide:“</a:t>
            </a:r>
            <a:r>
              <a:rPr lang="es-ES" sz="2000" i="1" u="sng" dirty="0" smtClean="0"/>
              <a:t>Suelta</a:t>
            </a:r>
            <a:r>
              <a:rPr lang="es-ES" sz="2000" i="1" dirty="0" smtClean="0"/>
              <a:t> mi manso, mayoral extraño”</a:t>
            </a:r>
            <a:r>
              <a:rPr lang="es-ES" sz="2000" dirty="0" smtClean="0"/>
              <a:t> (v.1), </a:t>
            </a:r>
            <a:r>
              <a:rPr lang="es-ES" sz="2000" i="1" dirty="0" smtClean="0"/>
              <a:t>“</a:t>
            </a:r>
            <a:r>
              <a:rPr lang="es-ES" sz="2000" i="1" u="sng" dirty="0" smtClean="0"/>
              <a:t>deja</a:t>
            </a:r>
            <a:r>
              <a:rPr lang="es-ES" sz="2000" i="1" dirty="0" smtClean="0"/>
              <a:t> la prenda que en el alma adoro”</a:t>
            </a:r>
            <a:r>
              <a:rPr lang="es-ES" sz="2000" dirty="0" smtClean="0"/>
              <a:t> (v.3), </a:t>
            </a:r>
            <a:r>
              <a:rPr lang="es-ES" sz="2000" i="1" dirty="0" smtClean="0"/>
              <a:t>“</a:t>
            </a:r>
            <a:r>
              <a:rPr lang="es-ES" sz="2000" i="1" u="sng" dirty="0" smtClean="0"/>
              <a:t>Ponle</a:t>
            </a:r>
            <a:r>
              <a:rPr lang="es-ES" sz="2000" i="1" dirty="0" smtClean="0"/>
              <a:t> su esquila de labrado estaño” </a:t>
            </a:r>
            <a:r>
              <a:rPr lang="es-ES" sz="2000" dirty="0" smtClean="0"/>
              <a:t>(v.5) y </a:t>
            </a:r>
            <a:r>
              <a:rPr lang="es-ES" sz="2000" i="1" dirty="0" smtClean="0"/>
              <a:t>“</a:t>
            </a:r>
            <a:r>
              <a:rPr lang="es-ES" sz="2000" i="1" u="sng" dirty="0" smtClean="0"/>
              <a:t>toma</a:t>
            </a:r>
            <a:r>
              <a:rPr lang="es-ES" sz="2000" i="1" dirty="0" smtClean="0"/>
              <a:t> en albricias este blanco toro”</a:t>
            </a:r>
            <a:r>
              <a:rPr lang="es-ES" sz="2000" dirty="0" smtClean="0"/>
              <a:t> (v.7). </a:t>
            </a:r>
          </a:p>
          <a:p>
            <a:endParaRPr lang="es-ES" sz="2000" dirty="0" smtClean="0"/>
          </a:p>
          <a:p>
            <a:r>
              <a:rPr lang="es-ES" sz="2000" dirty="0" smtClean="0"/>
              <a:t>Los </a:t>
            </a:r>
            <a:r>
              <a:rPr lang="es-ES" sz="2000" b="1" dirty="0" smtClean="0"/>
              <a:t>dos tercetos </a:t>
            </a:r>
            <a:r>
              <a:rPr lang="es-ES" sz="2000" dirty="0" smtClean="0"/>
              <a:t>se relacionan mediante la </a:t>
            </a:r>
            <a:r>
              <a:rPr lang="es-ES" sz="2000" b="1" dirty="0" smtClean="0"/>
              <a:t>anáfora</a:t>
            </a:r>
            <a:r>
              <a:rPr lang="es-ES" sz="2000" dirty="0" smtClean="0"/>
              <a:t>, la cual, repite una palabra al comienzo de cada estrofa mostrándose desafiante ante </a:t>
            </a:r>
            <a:r>
              <a:rPr lang="es-ES" sz="2000" dirty="0" err="1" smtClean="0"/>
              <a:t>Granvela</a:t>
            </a:r>
            <a:r>
              <a:rPr lang="es-ES" sz="2000" dirty="0" smtClean="0"/>
              <a:t>. </a:t>
            </a:r>
            <a:r>
              <a:rPr lang="es-ES" sz="2000" i="1" dirty="0" smtClean="0"/>
              <a:t>“</a:t>
            </a:r>
            <a:r>
              <a:rPr lang="es-ES" sz="2000" i="1" u="sng" dirty="0" smtClean="0"/>
              <a:t>Si</a:t>
            </a:r>
            <a:r>
              <a:rPr lang="es-ES" sz="2000" i="1" dirty="0" smtClean="0"/>
              <a:t> pides señas…”</a:t>
            </a:r>
            <a:r>
              <a:rPr lang="es-ES" sz="2000" dirty="0" smtClean="0"/>
              <a:t> (v.9) </a:t>
            </a:r>
            <a:r>
              <a:rPr lang="es-ES" sz="2000" i="1" dirty="0" smtClean="0"/>
              <a:t>“</a:t>
            </a:r>
            <a:r>
              <a:rPr lang="es-ES" sz="2000" i="1" u="sng" dirty="0" smtClean="0"/>
              <a:t>Si</a:t>
            </a:r>
            <a:r>
              <a:rPr lang="es-ES" sz="2000" i="1" dirty="0" smtClean="0"/>
              <a:t> piensas que no soy su dueño…” </a:t>
            </a:r>
            <a:r>
              <a:rPr lang="es-ES" sz="2000" dirty="0" smtClean="0"/>
              <a:t>(v.12).</a:t>
            </a:r>
          </a:p>
        </p:txBody>
      </p:sp>
    </p:spTree>
  </p:cSld>
  <p:clrMapOvr>
    <a:masterClrMapping/>
  </p:clrMapOvr>
  <p:transition>
    <p:pull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-285776"/>
            <a:ext cx="7467600" cy="45719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758138" cy="6188224"/>
          </a:xfrm>
        </p:spPr>
        <p:txBody>
          <a:bodyPr>
            <a:normAutofit/>
          </a:bodyPr>
          <a:lstStyle/>
          <a:p>
            <a:r>
              <a:rPr lang="es-ES" sz="2000" dirty="0" smtClean="0"/>
              <a:t>De figuras retóricas, la que más se da es la </a:t>
            </a:r>
            <a:r>
              <a:rPr lang="es-ES" sz="2000" b="1" dirty="0" smtClean="0"/>
              <a:t>metáfora</a:t>
            </a:r>
            <a:r>
              <a:rPr lang="es-ES" sz="2000" dirty="0" smtClean="0"/>
              <a:t>, puesto que </a:t>
            </a:r>
            <a:r>
              <a:rPr lang="es-ES" sz="2000" b="1" dirty="0" smtClean="0"/>
              <a:t>todo el poema en si es una metáfora </a:t>
            </a:r>
            <a:r>
              <a:rPr lang="es-ES" sz="2000" dirty="0" smtClean="0"/>
              <a:t>que compara a Lope, </a:t>
            </a:r>
            <a:r>
              <a:rPr lang="es-ES" sz="2000" dirty="0" err="1" smtClean="0"/>
              <a:t>Granvela</a:t>
            </a:r>
            <a:r>
              <a:rPr lang="es-ES" sz="2000" dirty="0" smtClean="0"/>
              <a:t> y Elena con atributos típicos pastoriles. Las metáforas en este poema se dan en forma de </a:t>
            </a:r>
            <a:r>
              <a:rPr lang="es-ES" sz="2000" b="1" dirty="0" smtClean="0"/>
              <a:t>alegorías</a:t>
            </a:r>
            <a:r>
              <a:rPr lang="es-ES" sz="2000" dirty="0" smtClean="0"/>
              <a:t>, ya que, es una sucesión continuada de metáforas que sirven para hacer comprensible conceptos abstractos e ideas complejas, como por ejemplo:  </a:t>
            </a:r>
            <a:r>
              <a:rPr lang="es-ES" sz="2000" i="1" dirty="0" smtClean="0"/>
              <a:t>“mayoral extraño”</a:t>
            </a:r>
            <a:r>
              <a:rPr lang="es-ES" sz="2000" dirty="0" smtClean="0"/>
              <a:t> (v.1)  (haciendo referencia a </a:t>
            </a:r>
            <a:r>
              <a:rPr lang="es-ES" sz="2000" dirty="0" err="1" smtClean="0"/>
              <a:t>Granvela</a:t>
            </a:r>
            <a:r>
              <a:rPr lang="es-ES" sz="2000" dirty="0" smtClean="0"/>
              <a:t>).</a:t>
            </a:r>
          </a:p>
          <a:p>
            <a:endParaRPr lang="es-ES" sz="2000" dirty="0" smtClean="0"/>
          </a:p>
          <a:p>
            <a:r>
              <a:rPr lang="es-ES" sz="2000" dirty="0" smtClean="0"/>
              <a:t>En el verso 6: </a:t>
            </a:r>
            <a:r>
              <a:rPr lang="es-ES" sz="2000" i="1" dirty="0" smtClean="0"/>
              <a:t>“y no le engañen tus collares de oro”</a:t>
            </a:r>
            <a:r>
              <a:rPr lang="es-ES" sz="2000" dirty="0" smtClean="0"/>
              <a:t> en la expresión “tus collares de oro” se refiere al </a:t>
            </a:r>
            <a:r>
              <a:rPr lang="es-ES" sz="2000" b="1" dirty="0" smtClean="0"/>
              <a:t>diner</a:t>
            </a:r>
            <a:r>
              <a:rPr lang="es-ES" sz="2000" dirty="0" smtClean="0"/>
              <a:t>o que tiene él y que con ello, </a:t>
            </a:r>
            <a:r>
              <a:rPr lang="es-ES" sz="2000" b="1" dirty="0" smtClean="0"/>
              <a:t>no la engañe</a:t>
            </a:r>
            <a:r>
              <a:rPr lang="es-ES" sz="2000" dirty="0" smtClean="0"/>
              <a:t>. </a:t>
            </a:r>
          </a:p>
          <a:p>
            <a:endParaRPr lang="es-ES" sz="2000" dirty="0" smtClean="0"/>
          </a:p>
          <a:p>
            <a:r>
              <a:rPr lang="es-ES" sz="2000" dirty="0" smtClean="0"/>
              <a:t>En el primer terceto hay </a:t>
            </a:r>
            <a:r>
              <a:rPr lang="es-ES" sz="2000" b="1" dirty="0" smtClean="0"/>
              <a:t>enumeración </a:t>
            </a:r>
            <a:r>
              <a:rPr lang="es-ES" sz="2000" dirty="0" smtClean="0"/>
              <a:t>que muestra todas las cualidades de su amada </a:t>
            </a:r>
            <a:r>
              <a:rPr lang="es-ES" sz="2000" i="1" dirty="0" smtClean="0"/>
              <a:t>“Si pides señas, tiene el vellocino pardo, encrespado, y los ojuelos tiene como durmiendo en regalado sueño” </a:t>
            </a:r>
            <a:r>
              <a:rPr lang="es-ES" sz="2000" dirty="0" smtClean="0"/>
              <a:t>(</a:t>
            </a:r>
            <a:r>
              <a:rPr lang="es-ES" sz="2000" dirty="0" err="1" smtClean="0"/>
              <a:t>v.v</a:t>
            </a:r>
            <a:r>
              <a:rPr lang="es-ES" sz="2000" dirty="0" smtClean="0"/>
              <a:t> 9-11).</a:t>
            </a:r>
          </a:p>
          <a:p>
            <a:endParaRPr lang="es-ES" sz="2000" dirty="0"/>
          </a:p>
        </p:txBody>
      </p:sp>
    </p:spTree>
  </p:cSld>
  <p:clrMapOvr>
    <a:masterClrMapping/>
  </p:clrMapOvr>
  <p:transition>
    <p:zoom dir="in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129</TotalTime>
  <Words>587</Words>
  <Application>Microsoft Office PowerPoint</Application>
  <PresentationFormat>Presentación en pantalla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Mirador</vt:lpstr>
      <vt:lpstr>Lope de Vega, “Suelta mi manso, mayoral extraño” </vt:lpstr>
      <vt:lpstr>  Lope de Vega, “Suelta mi manso, mayoral extraño” </vt:lpstr>
      <vt:lpstr>AUTOR </vt:lpstr>
      <vt:lpstr>INTRODUCCIÓN</vt:lpstr>
      <vt:lpstr>TEMA</vt:lpstr>
      <vt:lpstr>ESTRUCTURA EXTERNA</vt:lpstr>
      <vt:lpstr>ESTRUCTURA INTERNA</vt:lpstr>
      <vt:lpstr>CONTENIDO Y FORMA</vt:lpstr>
      <vt:lpstr>Diapositiva 9</vt:lpstr>
      <vt:lpstr>CONCLUSIÓN</vt:lpstr>
      <vt:lpstr>MUCHAS GRACIAS POR VUESTRA ATENCIÓN 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Lope de Vega, “Suelta mi manso, mayoral extraño”</dc:title>
  <dc:creator>JM</dc:creator>
  <cp:lastModifiedBy>SONIA</cp:lastModifiedBy>
  <cp:revision>20</cp:revision>
  <dcterms:created xsi:type="dcterms:W3CDTF">2011-11-16T20:39:18Z</dcterms:created>
  <dcterms:modified xsi:type="dcterms:W3CDTF">2011-11-17T07:07:20Z</dcterms:modified>
</cp:coreProperties>
</file>