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57" r:id="rId4"/>
    <p:sldId id="261" r:id="rId5"/>
    <p:sldId id="258" r:id="rId6"/>
    <p:sldId id="259" r:id="rId7"/>
    <p:sldId id="260" r:id="rId8"/>
    <p:sldId id="262" r:id="rId9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3399"/>
    <a:srgbClr val="FF0066"/>
    <a:srgbClr val="008000"/>
    <a:srgbClr val="000000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95AA-67D3-4B24-8DF0-BC9DA431F24A}" type="datetimeFigureOut">
              <a:rPr lang="ca-ES" smtClean="0"/>
              <a:pPr/>
              <a:t>09/05/2014</a:t>
            </a:fld>
            <a:endParaRPr lang="ca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411A-F2F4-48DE-84E2-D89D6ECF4E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95AA-67D3-4B24-8DF0-BC9DA431F24A}" type="datetimeFigureOut">
              <a:rPr lang="ca-ES" smtClean="0"/>
              <a:pPr/>
              <a:t>09/05/2014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411A-F2F4-48DE-84E2-D89D6ECF4E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95AA-67D3-4B24-8DF0-BC9DA431F24A}" type="datetimeFigureOut">
              <a:rPr lang="ca-ES" smtClean="0"/>
              <a:pPr/>
              <a:t>09/05/2014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411A-F2F4-48DE-84E2-D89D6ECF4E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95AA-67D3-4B24-8DF0-BC9DA431F24A}" type="datetimeFigureOut">
              <a:rPr lang="ca-ES" smtClean="0"/>
              <a:pPr/>
              <a:t>09/05/2014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411A-F2F4-48DE-84E2-D89D6ECF4E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95AA-67D3-4B24-8DF0-BC9DA431F24A}" type="datetimeFigureOut">
              <a:rPr lang="ca-ES" smtClean="0"/>
              <a:pPr/>
              <a:t>09/05/2014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411A-F2F4-48DE-84E2-D89D6ECF4E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95AA-67D3-4B24-8DF0-BC9DA431F24A}" type="datetimeFigureOut">
              <a:rPr lang="ca-ES" smtClean="0"/>
              <a:pPr/>
              <a:t>09/05/2014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411A-F2F4-48DE-84E2-D89D6ECF4E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95AA-67D3-4B24-8DF0-BC9DA431F24A}" type="datetimeFigureOut">
              <a:rPr lang="ca-ES" smtClean="0"/>
              <a:pPr/>
              <a:t>09/05/2014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411A-F2F4-48DE-84E2-D89D6ECF4E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95AA-67D3-4B24-8DF0-BC9DA431F24A}" type="datetimeFigureOut">
              <a:rPr lang="ca-ES" smtClean="0"/>
              <a:pPr/>
              <a:t>09/05/2014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411A-F2F4-48DE-84E2-D89D6ECF4E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95AA-67D3-4B24-8DF0-BC9DA431F24A}" type="datetimeFigureOut">
              <a:rPr lang="ca-ES" smtClean="0"/>
              <a:pPr/>
              <a:t>09/05/2014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411A-F2F4-48DE-84E2-D89D6ECF4E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95AA-67D3-4B24-8DF0-BC9DA431F24A}" type="datetimeFigureOut">
              <a:rPr lang="ca-ES" smtClean="0"/>
              <a:pPr/>
              <a:t>09/05/2014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411A-F2F4-48DE-84E2-D89D6ECF4E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95AA-67D3-4B24-8DF0-BC9DA431F24A}" type="datetimeFigureOut">
              <a:rPr lang="ca-ES" smtClean="0"/>
              <a:pPr/>
              <a:t>09/05/2014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B7D411A-F2F4-48DE-84E2-D89D6ECF4E6A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F9795AA-67D3-4B24-8DF0-BC9DA431F24A}" type="datetimeFigureOut">
              <a:rPr lang="ca-ES" smtClean="0"/>
              <a:pPr/>
              <a:t>09/05/2014</a:t>
            </a:fld>
            <a:endParaRPr lang="ca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7D411A-F2F4-48DE-84E2-D89D6ECF4E6A}" type="slidenum">
              <a:rPr lang="ca-ES" smtClean="0"/>
              <a:pPr/>
              <a:t>‹Nº›</a:t>
            </a:fld>
            <a:endParaRPr lang="ca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a.wikipedia.org/wiki/Banyuls_de_la_Marenda" TargetMode="External"/><Relationship Id="rId2" Type="http://schemas.openxmlformats.org/officeDocument/2006/relationships/hyperlink" Target="http://ca.wikipedia.org/wiki/El_Port_de_la_Selv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dirty="0" smtClean="0">
                <a:solidFill>
                  <a:srgbClr val="FF0066"/>
                </a:solidFill>
              </a:rPr>
              <a:t>ANÀLISI </a:t>
            </a:r>
            <a:r>
              <a:rPr lang="ca-ES" sz="4400" i="1" dirty="0" smtClean="0">
                <a:solidFill>
                  <a:srgbClr val="FF0066"/>
                </a:solidFill>
              </a:rPr>
              <a:t>EL CAFÈ DE LA MARINA</a:t>
            </a:r>
            <a:endParaRPr lang="ca-ES" sz="4400" i="1" dirty="0">
              <a:solidFill>
                <a:srgbClr val="FF0066"/>
              </a:solidFill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3399"/>
                </a:solidFill>
              </a:rPr>
              <a:t>ÍNDEX:</a:t>
            </a:r>
            <a:endParaRPr lang="es-ES" dirty="0">
              <a:solidFill>
                <a:srgbClr val="FF3399"/>
              </a:solidFill>
            </a:endParaRP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2">
                    <a:lumMod val="50000"/>
                  </a:schemeClr>
                </a:solidFill>
              </a:rPr>
              <a:t>1) INTRODUCCIÓ</a:t>
            </a:r>
          </a:p>
          <a:p>
            <a:r>
              <a:rPr lang="es-ES" b="1" dirty="0" smtClean="0">
                <a:solidFill>
                  <a:schemeClr val="tx2">
                    <a:lumMod val="50000"/>
                  </a:schemeClr>
                </a:solidFill>
              </a:rPr>
              <a:t>2)RESUM DE L’ARGUMENT</a:t>
            </a:r>
          </a:p>
          <a:p>
            <a:r>
              <a:rPr lang="es-ES" b="1" dirty="0" smtClean="0">
                <a:solidFill>
                  <a:schemeClr val="tx2">
                    <a:lumMod val="50000"/>
                  </a:schemeClr>
                </a:solidFill>
              </a:rPr>
              <a:t>3) ASPECTES ESTRUCTURALS</a:t>
            </a:r>
          </a:p>
          <a:p>
            <a:r>
              <a:rPr lang="es-ES" b="1" dirty="0" smtClean="0">
                <a:solidFill>
                  <a:schemeClr val="tx2">
                    <a:lumMod val="50000"/>
                  </a:schemeClr>
                </a:solidFill>
              </a:rPr>
              <a:t>4) EL TEMPS QUE PASSA</a:t>
            </a:r>
          </a:p>
          <a:p>
            <a:r>
              <a:rPr lang="es-ES" b="1" dirty="0" smtClean="0">
                <a:solidFill>
                  <a:schemeClr val="tx2">
                    <a:lumMod val="50000"/>
                  </a:schemeClr>
                </a:solidFill>
              </a:rPr>
              <a:t>5) EL TRIANGLE AMORÓS</a:t>
            </a:r>
          </a:p>
          <a:p>
            <a:r>
              <a:rPr lang="es-ES" b="1" dirty="0" smtClean="0">
                <a:solidFill>
                  <a:schemeClr val="tx2">
                    <a:lumMod val="50000"/>
                  </a:schemeClr>
                </a:solidFill>
              </a:rPr>
              <a:t>6)ELS PERSONATGES/ARQUETIPS</a:t>
            </a:r>
          </a:p>
          <a:p>
            <a:endParaRPr lang="es-ES" dirty="0" smtClean="0">
              <a:solidFill>
                <a:srgbClr val="FF6699"/>
              </a:solidFill>
            </a:endParaRPr>
          </a:p>
          <a:p>
            <a:endParaRPr lang="es-ES" dirty="0">
              <a:solidFill>
                <a:srgbClr val="FF669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66"/>
                </a:solidFill>
              </a:rPr>
              <a:t>INTRODUCCIÓ</a:t>
            </a:r>
            <a:endParaRPr lang="ca-ES" dirty="0">
              <a:solidFill>
                <a:srgbClr val="FF0066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sz="3200" b="1" dirty="0" smtClean="0">
                <a:solidFill>
                  <a:srgbClr val="000000"/>
                </a:solidFill>
              </a:rPr>
              <a:t>El </a:t>
            </a:r>
            <a:r>
              <a:rPr lang="es-ES" sz="3200" b="1" dirty="0" err="1" smtClean="0">
                <a:solidFill>
                  <a:srgbClr val="000000"/>
                </a:solidFill>
              </a:rPr>
              <a:t>cafè</a:t>
            </a:r>
            <a:r>
              <a:rPr lang="es-ES" sz="3200" b="1" dirty="0" smtClean="0">
                <a:solidFill>
                  <a:srgbClr val="000000"/>
                </a:solidFill>
              </a:rPr>
              <a:t> de la Marina </a:t>
            </a:r>
            <a:r>
              <a:rPr lang="es-ES" sz="3200" b="1" dirty="0" err="1" smtClean="0">
                <a:solidFill>
                  <a:srgbClr val="000000"/>
                </a:solidFill>
              </a:rPr>
              <a:t>és</a:t>
            </a:r>
            <a:r>
              <a:rPr lang="es-ES" sz="3200" b="1" dirty="0" smtClean="0">
                <a:solidFill>
                  <a:srgbClr val="000000"/>
                </a:solidFill>
              </a:rPr>
              <a:t> </a:t>
            </a:r>
            <a:r>
              <a:rPr lang="es-ES" sz="3200" b="1" dirty="0" err="1" smtClean="0">
                <a:solidFill>
                  <a:srgbClr val="000000"/>
                </a:solidFill>
              </a:rPr>
              <a:t>teatre</a:t>
            </a:r>
            <a:r>
              <a:rPr lang="es-ES" sz="3200" b="1" dirty="0" smtClean="0">
                <a:solidFill>
                  <a:srgbClr val="000000"/>
                </a:solidFill>
              </a:rPr>
              <a:t> en </a:t>
            </a:r>
            <a:r>
              <a:rPr lang="es-ES" sz="3200" b="1" dirty="0" err="1" smtClean="0">
                <a:solidFill>
                  <a:srgbClr val="000000"/>
                </a:solidFill>
              </a:rPr>
              <a:t>vers</a:t>
            </a:r>
            <a:r>
              <a:rPr lang="es-ES" sz="3200" b="1" dirty="0" smtClean="0">
                <a:solidFill>
                  <a:srgbClr val="000000"/>
                </a:solidFill>
              </a:rPr>
              <a:t> </a:t>
            </a:r>
            <a:r>
              <a:rPr lang="es-ES" sz="3200" b="1" dirty="0" err="1" smtClean="0">
                <a:solidFill>
                  <a:srgbClr val="000000"/>
                </a:solidFill>
              </a:rPr>
              <a:t>blanc</a:t>
            </a:r>
            <a:r>
              <a:rPr lang="es-ES" sz="3200" b="1" dirty="0" smtClean="0">
                <a:solidFill>
                  <a:srgbClr val="000000"/>
                </a:solidFill>
              </a:rPr>
              <a:t> i </a:t>
            </a:r>
            <a:r>
              <a:rPr lang="es-ES" sz="3200" b="1" dirty="0" err="1" smtClean="0">
                <a:solidFill>
                  <a:srgbClr val="000000"/>
                </a:solidFill>
              </a:rPr>
              <a:t>sense</a:t>
            </a:r>
            <a:r>
              <a:rPr lang="es-ES" sz="3200" b="1" dirty="0" smtClean="0">
                <a:solidFill>
                  <a:srgbClr val="000000"/>
                </a:solidFill>
              </a:rPr>
              <a:t> rima per aproximar-se al </a:t>
            </a:r>
            <a:r>
              <a:rPr lang="es-ES" sz="3200" b="1" dirty="0" err="1" smtClean="0">
                <a:solidFill>
                  <a:srgbClr val="000000"/>
                </a:solidFill>
              </a:rPr>
              <a:t>llenguatge</a:t>
            </a:r>
            <a:r>
              <a:rPr lang="es-ES" sz="3200" b="1" dirty="0" smtClean="0">
                <a:solidFill>
                  <a:srgbClr val="000000"/>
                </a:solidFill>
              </a:rPr>
              <a:t> </a:t>
            </a:r>
            <a:r>
              <a:rPr lang="es-ES" sz="3200" b="1" dirty="0" err="1" smtClean="0">
                <a:solidFill>
                  <a:srgbClr val="000000"/>
                </a:solidFill>
              </a:rPr>
              <a:t>corrent</a:t>
            </a:r>
            <a:r>
              <a:rPr lang="es-ES" sz="3200" b="1" dirty="0" smtClean="0">
                <a:solidFill>
                  <a:srgbClr val="000000"/>
                </a:solidFill>
              </a:rPr>
              <a:t>, </a:t>
            </a:r>
            <a:r>
              <a:rPr lang="es-ES" sz="3200" b="1" dirty="0" err="1" smtClean="0">
                <a:solidFill>
                  <a:srgbClr val="000000"/>
                </a:solidFill>
              </a:rPr>
              <a:t>ja</a:t>
            </a:r>
            <a:r>
              <a:rPr lang="es-ES" sz="3200" b="1" dirty="0" smtClean="0">
                <a:solidFill>
                  <a:srgbClr val="000000"/>
                </a:solidFill>
              </a:rPr>
              <a:t> que retrata </a:t>
            </a:r>
            <a:r>
              <a:rPr lang="es-ES" sz="3200" b="1" dirty="0" err="1" smtClean="0">
                <a:solidFill>
                  <a:srgbClr val="000000"/>
                </a:solidFill>
              </a:rPr>
              <a:t>l’ambient</a:t>
            </a:r>
            <a:r>
              <a:rPr lang="es-ES" sz="3200" b="1" dirty="0" smtClean="0">
                <a:solidFill>
                  <a:srgbClr val="000000"/>
                </a:solidFill>
              </a:rPr>
              <a:t> </a:t>
            </a:r>
            <a:r>
              <a:rPr lang="es-ES" sz="3200" b="1" dirty="0" err="1" smtClean="0">
                <a:solidFill>
                  <a:srgbClr val="000000"/>
                </a:solidFill>
              </a:rPr>
              <a:t>dels</a:t>
            </a:r>
            <a:r>
              <a:rPr lang="es-ES" sz="3200" b="1" dirty="0" smtClean="0">
                <a:solidFill>
                  <a:srgbClr val="000000"/>
                </a:solidFill>
              </a:rPr>
              <a:t> </a:t>
            </a:r>
            <a:r>
              <a:rPr lang="es-ES" sz="3200" b="1" dirty="0" err="1" smtClean="0">
                <a:solidFill>
                  <a:srgbClr val="000000"/>
                </a:solidFill>
              </a:rPr>
              <a:t>pescadors</a:t>
            </a:r>
            <a:r>
              <a:rPr lang="es-ES" sz="3200" b="1" dirty="0" smtClean="0">
                <a:solidFill>
                  <a:srgbClr val="000000"/>
                </a:solidFill>
              </a:rPr>
              <a:t> de </a:t>
            </a:r>
            <a:r>
              <a:rPr lang="es-ES" sz="3200" b="1" dirty="0" err="1" smtClean="0">
                <a:solidFill>
                  <a:srgbClr val="000000"/>
                </a:solidFill>
              </a:rPr>
              <a:t>l’Empordà</a:t>
            </a:r>
            <a:r>
              <a:rPr lang="es-ES" sz="3200" b="1" dirty="0" smtClean="0">
                <a:solidFill>
                  <a:srgbClr val="000000"/>
                </a:solidFill>
              </a:rPr>
              <a:t>.</a:t>
            </a:r>
          </a:p>
          <a:p>
            <a:r>
              <a:rPr lang="es-ES" sz="3200" b="1" dirty="0" smtClean="0">
                <a:solidFill>
                  <a:srgbClr val="000000"/>
                </a:solidFill>
              </a:rPr>
              <a:t>En </a:t>
            </a:r>
            <a:r>
              <a:rPr lang="es-ES" sz="3200" b="1" dirty="0" err="1" smtClean="0">
                <a:solidFill>
                  <a:srgbClr val="000000"/>
                </a:solidFill>
              </a:rPr>
              <a:t>aquesta</a:t>
            </a:r>
            <a:r>
              <a:rPr lang="es-ES" sz="3200" b="1" dirty="0" smtClean="0">
                <a:solidFill>
                  <a:srgbClr val="000000"/>
                </a:solidFill>
              </a:rPr>
              <a:t> obra es </a:t>
            </a:r>
            <a:r>
              <a:rPr lang="es-ES" sz="3200" b="1" dirty="0" err="1" smtClean="0">
                <a:solidFill>
                  <a:srgbClr val="000000"/>
                </a:solidFill>
              </a:rPr>
              <a:t>caracteritza</a:t>
            </a:r>
            <a:r>
              <a:rPr lang="es-ES" sz="3200" b="1" dirty="0" smtClean="0">
                <a:solidFill>
                  <a:srgbClr val="000000"/>
                </a:solidFill>
              </a:rPr>
              <a:t> </a:t>
            </a:r>
            <a:r>
              <a:rPr lang="es-ES" sz="3200" b="1" dirty="0" err="1" smtClean="0">
                <a:solidFill>
                  <a:srgbClr val="000000"/>
                </a:solidFill>
              </a:rPr>
              <a:t>pel</a:t>
            </a:r>
            <a:r>
              <a:rPr lang="es-ES" sz="3200" b="1" dirty="0" smtClean="0">
                <a:solidFill>
                  <a:srgbClr val="000000"/>
                </a:solidFill>
              </a:rPr>
              <a:t> </a:t>
            </a:r>
            <a:r>
              <a:rPr lang="es-ES" sz="3200" b="1" dirty="0" err="1" smtClean="0">
                <a:solidFill>
                  <a:srgbClr val="000000"/>
                </a:solidFill>
              </a:rPr>
              <a:t>corrent</a:t>
            </a:r>
            <a:r>
              <a:rPr lang="es-ES" sz="3200" b="1" dirty="0" smtClean="0">
                <a:solidFill>
                  <a:srgbClr val="000000"/>
                </a:solidFill>
              </a:rPr>
              <a:t> teatral del </a:t>
            </a:r>
            <a:r>
              <a:rPr lang="es-ES" sz="3200" b="1" dirty="0" err="1" smtClean="0">
                <a:solidFill>
                  <a:srgbClr val="000000"/>
                </a:solidFill>
              </a:rPr>
              <a:t>n</a:t>
            </a:r>
            <a:r>
              <a:rPr lang="es-ES" sz="3200" b="1" dirty="0" err="1" smtClean="0">
                <a:solidFill>
                  <a:srgbClr val="000000"/>
                </a:solidFill>
              </a:rPr>
              <a:t>eoromaniticisme</a:t>
            </a:r>
            <a:r>
              <a:rPr lang="es-ES" sz="3200" b="1" dirty="0" smtClean="0">
                <a:solidFill>
                  <a:srgbClr val="000000"/>
                </a:solidFill>
              </a:rPr>
              <a:t> </a:t>
            </a:r>
            <a:r>
              <a:rPr lang="es-ES" sz="3200" b="1" dirty="0" smtClean="0">
                <a:solidFill>
                  <a:srgbClr val="000000"/>
                </a:solidFill>
              </a:rPr>
              <a:t>(s.XIX i XX).</a:t>
            </a:r>
            <a:r>
              <a:rPr lang="ca-ES" sz="3200" b="1" dirty="0" smtClean="0">
                <a:solidFill>
                  <a:srgbClr val="000000"/>
                </a:solidFill>
              </a:rPr>
              <a:t> Sagarra té la següent visió del teatre “tot el contrari de la realitat”.El teatre ha de ser distracció i evasió</a:t>
            </a:r>
            <a:r>
              <a:rPr lang="ca-ES" sz="3200" b="1" dirty="0" smtClean="0">
                <a:solidFill>
                  <a:srgbClr val="CC0099"/>
                </a:solidFill>
              </a:rPr>
              <a:t>.</a:t>
            </a:r>
            <a:endParaRPr lang="es-ES" sz="3200" b="1" dirty="0" smtClean="0">
              <a:solidFill>
                <a:srgbClr val="CC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66"/>
                </a:solidFill>
              </a:rPr>
              <a:t>RESUM DE L’ARGUMENT</a:t>
            </a:r>
            <a:endParaRPr lang="ca-ES" dirty="0">
              <a:solidFill>
                <a:srgbClr val="FF0066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a-ES" dirty="0" smtClean="0">
                <a:solidFill>
                  <a:srgbClr val="000000"/>
                </a:solidFill>
              </a:rPr>
              <a:t>En un cafè del </a:t>
            </a:r>
            <a:r>
              <a:rPr lang="ca-ES" dirty="0" smtClean="0">
                <a:solidFill>
                  <a:srgbClr val="000000"/>
                </a:solidFill>
                <a:hlinkClick r:id="rId2" tooltip="El Port de la Selva"/>
              </a:rPr>
              <a:t>Port de la Selva</a:t>
            </a:r>
            <a:r>
              <a:rPr lang="ca-ES" dirty="0" smtClean="0">
                <a:solidFill>
                  <a:srgbClr val="000000"/>
                </a:solidFill>
              </a:rPr>
              <a:t> , on una noia, Caterina, ha estat abandonada pel seu amant i ha hagut d'avortar. La seva tristor es posa de manifest quan la seva germana Rosa es casa, mentre ha de suportar els rumors i xiuxiueigs que es produeixen al cafè on treballa, on la intimitat no existeix. En aquest ambient només podrà casar-se amb un desconegut marxant de peix de </a:t>
            </a:r>
            <a:r>
              <a:rPr lang="ca-ES" dirty="0" smtClean="0">
                <a:solidFill>
                  <a:srgbClr val="000000"/>
                </a:solidFill>
                <a:hlinkClick r:id="rId3" tooltip="Banyuls de la Marenda"/>
              </a:rPr>
              <a:t>Banyuls de la Marenda</a:t>
            </a:r>
            <a:r>
              <a:rPr lang="ca-ES" dirty="0" smtClean="0">
                <a:solidFill>
                  <a:srgbClr val="000000"/>
                </a:solidFill>
              </a:rPr>
              <a:t>, més gran que ella. Mentrestant, es va desenvolupant un amor secret i latent envers Claudi, un pescador geniüt i alcohòlic que vol marxar a Amèrica, com a via d'escapament, ja que no veu futur al poble. Al final tot se soluciona amb el casament entre ells dos, que havien estat presentats com dos perdedors durant tota l'obra.</a:t>
            </a:r>
            <a:endParaRPr lang="ca-E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66"/>
                </a:solidFill>
              </a:rPr>
              <a:t>ASPECTES ESTRUCTURALS</a:t>
            </a:r>
            <a:endParaRPr lang="ca-ES" dirty="0">
              <a:solidFill>
                <a:srgbClr val="FF0066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>
                <a:solidFill>
                  <a:srgbClr val="000000"/>
                </a:solidFill>
              </a:rPr>
              <a:t>L’acció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dramàtica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s’esdevé</a:t>
            </a:r>
            <a:r>
              <a:rPr lang="es-ES" dirty="0" smtClean="0">
                <a:solidFill>
                  <a:srgbClr val="000000"/>
                </a:solidFill>
              </a:rPr>
              <a:t> en un </a:t>
            </a:r>
            <a:r>
              <a:rPr lang="es-ES" dirty="0" err="1" smtClean="0">
                <a:solidFill>
                  <a:srgbClr val="000000"/>
                </a:solidFill>
              </a:rPr>
              <a:t>espai</a:t>
            </a:r>
            <a:r>
              <a:rPr lang="es-ES" dirty="0" smtClean="0">
                <a:solidFill>
                  <a:srgbClr val="000000"/>
                </a:solidFill>
              </a:rPr>
              <a:t> interior: una fonda a </a:t>
            </a:r>
            <a:r>
              <a:rPr lang="es-ES" dirty="0" err="1" smtClean="0">
                <a:solidFill>
                  <a:srgbClr val="000000"/>
                </a:solidFill>
              </a:rPr>
              <a:t>prop</a:t>
            </a:r>
            <a:r>
              <a:rPr lang="es-ES" dirty="0" smtClean="0">
                <a:solidFill>
                  <a:srgbClr val="000000"/>
                </a:solidFill>
              </a:rPr>
              <a:t> del mar. Que </a:t>
            </a:r>
            <a:r>
              <a:rPr lang="es-ES" dirty="0" err="1" smtClean="0">
                <a:solidFill>
                  <a:srgbClr val="000000"/>
                </a:solidFill>
              </a:rPr>
              <a:t>podia</a:t>
            </a:r>
            <a:r>
              <a:rPr lang="es-ES" dirty="0" smtClean="0">
                <a:solidFill>
                  <a:srgbClr val="000000"/>
                </a:solidFill>
              </a:rPr>
              <a:t> inspirar-se en un </a:t>
            </a:r>
            <a:r>
              <a:rPr lang="es-ES" dirty="0" err="1" smtClean="0">
                <a:solidFill>
                  <a:srgbClr val="000000"/>
                </a:solidFill>
              </a:rPr>
              <a:t>Cafè</a:t>
            </a:r>
            <a:r>
              <a:rPr lang="es-ES" dirty="0" smtClean="0">
                <a:solidFill>
                  <a:srgbClr val="000000"/>
                </a:solidFill>
              </a:rPr>
              <a:t> de la Marina </a:t>
            </a:r>
            <a:r>
              <a:rPr lang="es-ES" dirty="0" err="1" smtClean="0">
                <a:solidFill>
                  <a:srgbClr val="000000"/>
                </a:solidFill>
              </a:rPr>
              <a:t>situat</a:t>
            </a:r>
            <a:r>
              <a:rPr lang="es-ES" dirty="0" smtClean="0">
                <a:solidFill>
                  <a:srgbClr val="000000"/>
                </a:solidFill>
              </a:rPr>
              <a:t> al Port de la Selva. </a:t>
            </a:r>
          </a:p>
          <a:p>
            <a:r>
              <a:rPr lang="es-ES" dirty="0" smtClean="0">
                <a:solidFill>
                  <a:srgbClr val="000000"/>
                </a:solidFill>
              </a:rPr>
              <a:t>En </a:t>
            </a:r>
            <a:r>
              <a:rPr lang="es-ES" dirty="0" err="1" smtClean="0">
                <a:solidFill>
                  <a:srgbClr val="000000"/>
                </a:solidFill>
              </a:rPr>
              <a:t>aquest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espai</a:t>
            </a:r>
            <a:r>
              <a:rPr lang="es-ES" dirty="0" smtClean="0">
                <a:solidFill>
                  <a:srgbClr val="000000"/>
                </a:solidFill>
              </a:rPr>
              <a:t> es </a:t>
            </a:r>
            <a:r>
              <a:rPr lang="es-ES" dirty="0" err="1" smtClean="0">
                <a:solidFill>
                  <a:srgbClr val="000000"/>
                </a:solidFill>
              </a:rPr>
              <a:t>creuen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personatges</a:t>
            </a:r>
            <a:r>
              <a:rPr lang="es-ES" dirty="0" smtClean="0">
                <a:solidFill>
                  <a:srgbClr val="000000"/>
                </a:solidFill>
              </a:rPr>
              <a:t> diversos: </a:t>
            </a:r>
            <a:r>
              <a:rPr lang="es-ES" dirty="0" err="1" smtClean="0">
                <a:solidFill>
                  <a:srgbClr val="000000"/>
                </a:solidFill>
              </a:rPr>
              <a:t>pescadors</a:t>
            </a:r>
            <a:r>
              <a:rPr lang="es-ES" dirty="0" smtClean="0">
                <a:solidFill>
                  <a:srgbClr val="000000"/>
                </a:solidFill>
              </a:rPr>
              <a:t>, </a:t>
            </a:r>
            <a:r>
              <a:rPr lang="es-ES" dirty="0" err="1" smtClean="0">
                <a:solidFill>
                  <a:srgbClr val="000000"/>
                </a:solidFill>
              </a:rPr>
              <a:t>clients</a:t>
            </a:r>
            <a:r>
              <a:rPr lang="es-ES" dirty="0" smtClean="0">
                <a:solidFill>
                  <a:srgbClr val="000000"/>
                </a:solidFill>
              </a:rPr>
              <a:t>, </a:t>
            </a:r>
            <a:r>
              <a:rPr lang="es-ES" dirty="0" err="1" smtClean="0">
                <a:solidFill>
                  <a:srgbClr val="000000"/>
                </a:solidFill>
              </a:rPr>
              <a:t>joves</a:t>
            </a:r>
            <a:r>
              <a:rPr lang="es-ES" dirty="0" smtClean="0">
                <a:solidFill>
                  <a:srgbClr val="000000"/>
                </a:solidFill>
              </a:rPr>
              <a:t> i </a:t>
            </a:r>
            <a:r>
              <a:rPr lang="es-ES" dirty="0" err="1" smtClean="0">
                <a:solidFill>
                  <a:srgbClr val="000000"/>
                </a:solidFill>
              </a:rPr>
              <a:t>vells</a:t>
            </a:r>
            <a:r>
              <a:rPr lang="es-ES" dirty="0" smtClean="0">
                <a:solidFill>
                  <a:srgbClr val="000000"/>
                </a:solidFill>
              </a:rPr>
              <a:t>. El </a:t>
            </a:r>
            <a:r>
              <a:rPr lang="es-ES" dirty="0" err="1" smtClean="0">
                <a:solidFill>
                  <a:srgbClr val="000000"/>
                </a:solidFill>
              </a:rPr>
              <a:t>punt</a:t>
            </a:r>
            <a:r>
              <a:rPr lang="es-ES" dirty="0" smtClean="0">
                <a:solidFill>
                  <a:srgbClr val="000000"/>
                </a:solidFill>
              </a:rPr>
              <a:t> de </a:t>
            </a:r>
            <a:r>
              <a:rPr lang="es-ES" dirty="0" err="1" smtClean="0">
                <a:solidFill>
                  <a:srgbClr val="000000"/>
                </a:solidFill>
              </a:rPr>
              <a:t>l’acció</a:t>
            </a:r>
            <a:r>
              <a:rPr lang="es-ES" dirty="0" smtClean="0">
                <a:solidFill>
                  <a:srgbClr val="000000"/>
                </a:solidFill>
              </a:rPr>
              <a:t> de </a:t>
            </a:r>
            <a:r>
              <a:rPr lang="es-ES" dirty="0" err="1" smtClean="0">
                <a:solidFill>
                  <a:srgbClr val="000000"/>
                </a:solidFill>
              </a:rPr>
              <a:t>l’obra</a:t>
            </a:r>
            <a:r>
              <a:rPr lang="es-ES" dirty="0" smtClean="0">
                <a:solidFill>
                  <a:srgbClr val="000000"/>
                </a:solidFill>
              </a:rPr>
              <a:t> i que cohesiona </a:t>
            </a:r>
            <a:r>
              <a:rPr lang="es-ES" dirty="0" err="1" smtClean="0">
                <a:solidFill>
                  <a:srgbClr val="000000"/>
                </a:solidFill>
              </a:rPr>
              <a:t>tots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els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actes</a:t>
            </a:r>
            <a:r>
              <a:rPr lang="es-ES" dirty="0" smtClean="0">
                <a:solidFill>
                  <a:srgbClr val="000000"/>
                </a:solidFill>
              </a:rPr>
              <a:t>, en un </a:t>
            </a:r>
            <a:r>
              <a:rPr lang="es-ES" dirty="0" err="1" smtClean="0">
                <a:solidFill>
                  <a:srgbClr val="000000"/>
                </a:solidFill>
              </a:rPr>
              <a:t>espai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únic</a:t>
            </a:r>
            <a:r>
              <a:rPr lang="es-ES" dirty="0" smtClean="0">
                <a:solidFill>
                  <a:srgbClr val="000000"/>
                </a:solidFill>
              </a:rPr>
              <a:t>. </a:t>
            </a:r>
            <a:endParaRPr lang="ca-E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66"/>
                </a:solidFill>
              </a:rPr>
              <a:t>EL TEMPS QUE PASSA</a:t>
            </a:r>
            <a:endParaRPr lang="ca-ES" dirty="0">
              <a:solidFill>
                <a:srgbClr val="FF0066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>
                <a:solidFill>
                  <a:srgbClr val="000000"/>
                </a:solidFill>
              </a:rPr>
              <a:t>Hi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>
                <a:solidFill>
                  <a:srgbClr val="000000"/>
                </a:solidFill>
              </a:rPr>
              <a:t>ha una </a:t>
            </a:r>
            <a:r>
              <a:rPr lang="es-ES" dirty="0" err="1" smtClean="0">
                <a:solidFill>
                  <a:srgbClr val="000000"/>
                </a:solidFill>
              </a:rPr>
              <a:t>certa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intemporalitat</a:t>
            </a:r>
            <a:r>
              <a:rPr lang="es-ES" dirty="0" smtClean="0">
                <a:solidFill>
                  <a:srgbClr val="000000"/>
                </a:solidFill>
              </a:rPr>
              <a:t> en </a:t>
            </a:r>
            <a:r>
              <a:rPr lang="es-ES" dirty="0" err="1" smtClean="0">
                <a:solidFill>
                  <a:srgbClr val="000000"/>
                </a:solidFill>
              </a:rPr>
              <a:t>aquest</a:t>
            </a:r>
            <a:r>
              <a:rPr lang="es-ES" dirty="0" smtClean="0">
                <a:solidFill>
                  <a:srgbClr val="000000"/>
                </a:solidFill>
              </a:rPr>
              <a:t> poema </a:t>
            </a:r>
            <a:r>
              <a:rPr lang="es-ES" dirty="0" err="1" smtClean="0">
                <a:solidFill>
                  <a:srgbClr val="000000"/>
                </a:solidFill>
              </a:rPr>
              <a:t>dramàtic</a:t>
            </a:r>
            <a:r>
              <a:rPr lang="es-ES" dirty="0" smtClean="0">
                <a:solidFill>
                  <a:srgbClr val="000000"/>
                </a:solidFill>
              </a:rPr>
              <a:t> per “mitificar” </a:t>
            </a:r>
            <a:r>
              <a:rPr lang="es-ES" dirty="0" err="1" smtClean="0">
                <a:solidFill>
                  <a:srgbClr val="000000"/>
                </a:solidFill>
              </a:rPr>
              <a:t>aquests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personatges</a:t>
            </a:r>
            <a:r>
              <a:rPr lang="es-ES" dirty="0" smtClean="0">
                <a:solidFill>
                  <a:srgbClr val="000000"/>
                </a:solidFill>
              </a:rPr>
              <a:t> en </a:t>
            </a:r>
            <a:r>
              <a:rPr lang="es-ES" dirty="0" err="1" smtClean="0">
                <a:solidFill>
                  <a:srgbClr val="000000"/>
                </a:solidFill>
              </a:rPr>
              <a:t>aquest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espai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únic</a:t>
            </a:r>
            <a:r>
              <a:rPr lang="es-ES" dirty="0" smtClean="0">
                <a:solidFill>
                  <a:srgbClr val="000000"/>
                </a:solidFill>
              </a:rPr>
              <a:t>. </a:t>
            </a:r>
          </a:p>
          <a:p>
            <a:r>
              <a:rPr lang="es-ES" dirty="0" err="1" smtClean="0">
                <a:solidFill>
                  <a:srgbClr val="000000"/>
                </a:solidFill>
              </a:rPr>
              <a:t>Passen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uns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setze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dies</a:t>
            </a:r>
            <a:r>
              <a:rPr lang="es-ES" dirty="0" smtClean="0">
                <a:solidFill>
                  <a:srgbClr val="000000"/>
                </a:solidFill>
              </a:rPr>
              <a:t> al </a:t>
            </a:r>
            <a:r>
              <a:rPr lang="es-ES" dirty="0" err="1" smtClean="0">
                <a:solidFill>
                  <a:srgbClr val="000000"/>
                </a:solidFill>
              </a:rPr>
              <a:t>llarg</a:t>
            </a:r>
            <a:r>
              <a:rPr lang="es-ES" dirty="0" smtClean="0">
                <a:solidFill>
                  <a:srgbClr val="000000"/>
                </a:solidFill>
              </a:rPr>
              <a:t> de </a:t>
            </a:r>
            <a:r>
              <a:rPr lang="es-ES" dirty="0" err="1" smtClean="0">
                <a:solidFill>
                  <a:srgbClr val="000000"/>
                </a:solidFill>
              </a:rPr>
              <a:t>l’obra</a:t>
            </a:r>
            <a:r>
              <a:rPr lang="es-ES" dirty="0" smtClean="0">
                <a:solidFill>
                  <a:srgbClr val="000000"/>
                </a:solidFill>
              </a:rPr>
              <a:t>, </a:t>
            </a:r>
            <a:r>
              <a:rPr lang="es-ES" dirty="0" smtClean="0">
                <a:solidFill>
                  <a:srgbClr val="000000"/>
                </a:solidFill>
              </a:rPr>
              <a:t>i el cicle temporal ve </a:t>
            </a:r>
            <a:r>
              <a:rPr lang="es-ES" dirty="0" err="1" smtClean="0">
                <a:solidFill>
                  <a:srgbClr val="000000"/>
                </a:solidFill>
              </a:rPr>
              <a:t>determinat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pel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descens</a:t>
            </a:r>
            <a:r>
              <a:rPr lang="es-ES" dirty="0" smtClean="0">
                <a:solidFill>
                  <a:srgbClr val="000000"/>
                </a:solidFill>
              </a:rPr>
              <a:t> i </a:t>
            </a:r>
            <a:r>
              <a:rPr lang="es-ES" dirty="0" err="1" smtClean="0">
                <a:solidFill>
                  <a:srgbClr val="000000"/>
                </a:solidFill>
              </a:rPr>
              <a:t>ascens</a:t>
            </a:r>
            <a:r>
              <a:rPr lang="es-ES" dirty="0" smtClean="0">
                <a:solidFill>
                  <a:srgbClr val="000000"/>
                </a:solidFill>
              </a:rPr>
              <a:t> de la </a:t>
            </a:r>
            <a:r>
              <a:rPr lang="es-ES" dirty="0" err="1" smtClean="0">
                <a:solidFill>
                  <a:srgbClr val="000000"/>
                </a:solidFill>
              </a:rPr>
              <a:t>llum</a:t>
            </a:r>
            <a:r>
              <a:rPr lang="es-ES" dirty="0" smtClean="0">
                <a:solidFill>
                  <a:srgbClr val="000000"/>
                </a:solidFill>
              </a:rPr>
              <a:t>. La </a:t>
            </a:r>
            <a:r>
              <a:rPr lang="es-ES" dirty="0" err="1" smtClean="0">
                <a:solidFill>
                  <a:srgbClr val="000000"/>
                </a:solidFill>
              </a:rPr>
              <a:t>llum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disminueix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quan</a:t>
            </a:r>
            <a:r>
              <a:rPr lang="es-ES" dirty="0" smtClean="0">
                <a:solidFill>
                  <a:srgbClr val="000000"/>
                </a:solidFill>
              </a:rPr>
              <a:t> la protagonista es </a:t>
            </a:r>
            <a:r>
              <a:rPr lang="es-ES" dirty="0" err="1" smtClean="0">
                <a:solidFill>
                  <a:srgbClr val="000000"/>
                </a:solidFill>
              </a:rPr>
              <a:t>veu</a:t>
            </a:r>
            <a:r>
              <a:rPr lang="es-ES" dirty="0" smtClean="0">
                <a:solidFill>
                  <a:srgbClr val="000000"/>
                </a:solidFill>
              </a:rPr>
              <a:t> en un problema, i </a:t>
            </a:r>
            <a:r>
              <a:rPr lang="es-ES" dirty="0" err="1" smtClean="0">
                <a:solidFill>
                  <a:srgbClr val="000000"/>
                </a:solidFill>
              </a:rPr>
              <a:t>quan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tot</a:t>
            </a:r>
            <a:r>
              <a:rPr lang="es-ES" dirty="0" smtClean="0">
                <a:solidFill>
                  <a:srgbClr val="000000"/>
                </a:solidFill>
              </a:rPr>
              <a:t> se soluciona </a:t>
            </a:r>
            <a:r>
              <a:rPr lang="es-ES" dirty="0" err="1" smtClean="0">
                <a:solidFill>
                  <a:srgbClr val="000000"/>
                </a:solidFill>
              </a:rPr>
              <a:t>augmenta</a:t>
            </a:r>
            <a:r>
              <a:rPr lang="es-ES" dirty="0" smtClean="0">
                <a:solidFill>
                  <a:srgbClr val="000000"/>
                </a:solidFill>
              </a:rPr>
              <a:t> la </a:t>
            </a:r>
            <a:r>
              <a:rPr lang="es-ES" dirty="0" err="1" smtClean="0">
                <a:solidFill>
                  <a:srgbClr val="000000"/>
                </a:solidFill>
              </a:rPr>
              <a:t>llum</a:t>
            </a:r>
            <a:r>
              <a:rPr lang="es-ES" dirty="0" smtClean="0">
                <a:solidFill>
                  <a:srgbClr val="000000"/>
                </a:solidFill>
              </a:rPr>
              <a:t>.  </a:t>
            </a:r>
            <a:endParaRPr lang="ca-E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66"/>
                </a:solidFill>
              </a:rPr>
              <a:t>EL TRIANGLE AMORÓS </a:t>
            </a:r>
            <a:endParaRPr lang="ca-ES" dirty="0">
              <a:solidFill>
                <a:srgbClr val="FF0066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0000"/>
                </a:solidFill>
              </a:rPr>
              <a:t>DOS TRIANGLES AMOROSOS</a:t>
            </a:r>
          </a:p>
          <a:p>
            <a:r>
              <a:rPr lang="es-ES" dirty="0" smtClean="0">
                <a:solidFill>
                  <a:srgbClr val="000000"/>
                </a:solidFill>
              </a:rPr>
              <a:t>1) Caterina/</a:t>
            </a:r>
            <a:r>
              <a:rPr lang="es-ES" dirty="0" err="1" smtClean="0">
                <a:solidFill>
                  <a:srgbClr val="000000"/>
                </a:solidFill>
              </a:rPr>
              <a:t>Claudi</a:t>
            </a:r>
            <a:r>
              <a:rPr lang="es-ES" dirty="0" smtClean="0">
                <a:solidFill>
                  <a:srgbClr val="000000"/>
                </a:solidFill>
              </a:rPr>
              <a:t>/</a:t>
            </a:r>
            <a:r>
              <a:rPr lang="es-ES" dirty="0" err="1" smtClean="0">
                <a:solidFill>
                  <a:srgbClr val="000000"/>
                </a:solidFill>
              </a:rPr>
              <a:t>Bernat</a:t>
            </a:r>
            <a:r>
              <a:rPr lang="es-ES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FF0066"/>
                </a:solidFill>
              </a:rPr>
              <a:t>ELS PERSONATGES/ESTEREOTIPS</a:t>
            </a:r>
            <a:endParaRPr lang="ca-ES" dirty="0">
              <a:solidFill>
                <a:srgbClr val="FF0066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err="1" smtClean="0">
                <a:solidFill>
                  <a:srgbClr val="000000"/>
                </a:solidFill>
              </a:rPr>
              <a:t>Hi</a:t>
            </a:r>
            <a:r>
              <a:rPr lang="es-ES" dirty="0" smtClean="0">
                <a:solidFill>
                  <a:srgbClr val="000000"/>
                </a:solidFill>
              </a:rPr>
              <a:t> ha un </a:t>
            </a:r>
            <a:r>
              <a:rPr lang="es-ES" dirty="0" err="1" smtClean="0">
                <a:solidFill>
                  <a:srgbClr val="000000"/>
                </a:solidFill>
              </a:rPr>
              <a:t>Binomi</a:t>
            </a:r>
            <a:r>
              <a:rPr lang="es-ES" dirty="0" smtClean="0">
                <a:solidFill>
                  <a:srgbClr val="000000"/>
                </a:solidFill>
              </a:rPr>
              <a:t>/</a:t>
            </a:r>
            <a:r>
              <a:rPr lang="es-ES" dirty="0" err="1" smtClean="0">
                <a:solidFill>
                  <a:srgbClr val="000000"/>
                </a:solidFill>
              </a:rPr>
              <a:t>rivalitat</a:t>
            </a:r>
            <a:r>
              <a:rPr lang="es-ES" dirty="0" smtClean="0">
                <a:solidFill>
                  <a:srgbClr val="000000"/>
                </a:solidFill>
              </a:rPr>
              <a:t>: </a:t>
            </a:r>
            <a:r>
              <a:rPr lang="es-ES" dirty="0" smtClean="0">
                <a:solidFill>
                  <a:srgbClr val="000000"/>
                </a:solidFill>
              </a:rPr>
              <a:t>entre </a:t>
            </a:r>
            <a:r>
              <a:rPr lang="es-ES" dirty="0" err="1" smtClean="0">
                <a:solidFill>
                  <a:srgbClr val="000000"/>
                </a:solidFill>
              </a:rPr>
              <a:t>Bernat</a:t>
            </a:r>
            <a:r>
              <a:rPr lang="es-ES" dirty="0" smtClean="0">
                <a:solidFill>
                  <a:srgbClr val="000000"/>
                </a:solidFill>
              </a:rPr>
              <a:t>/</a:t>
            </a:r>
            <a:r>
              <a:rPr lang="es-ES" dirty="0" err="1" smtClean="0">
                <a:solidFill>
                  <a:srgbClr val="000000"/>
                </a:solidFill>
              </a:rPr>
              <a:t>Claudi</a:t>
            </a:r>
            <a:r>
              <a:rPr lang="es-ES" dirty="0" smtClean="0">
                <a:solidFill>
                  <a:srgbClr val="000000"/>
                </a:solidFill>
              </a:rPr>
              <a:t>-</a:t>
            </a:r>
            <a:r>
              <a:rPr lang="es-ES" dirty="0" smtClean="0">
                <a:solidFill>
                  <a:srgbClr val="000000"/>
                </a:solidFill>
              </a:rPr>
              <a:t>&gt;</a:t>
            </a:r>
            <a:r>
              <a:rPr lang="es-ES" dirty="0" err="1" smtClean="0">
                <a:solidFill>
                  <a:srgbClr val="000000"/>
                </a:solidFill>
              </a:rPr>
              <a:t>vell</a:t>
            </a:r>
            <a:r>
              <a:rPr lang="es-ES" dirty="0" smtClean="0">
                <a:solidFill>
                  <a:srgbClr val="000000"/>
                </a:solidFill>
              </a:rPr>
              <a:t> i </a:t>
            </a:r>
            <a:r>
              <a:rPr lang="es-ES" dirty="0" err="1" smtClean="0">
                <a:solidFill>
                  <a:srgbClr val="000000"/>
                </a:solidFill>
              </a:rPr>
              <a:t>jove</a:t>
            </a:r>
            <a:r>
              <a:rPr lang="es-ES" dirty="0" smtClean="0">
                <a:solidFill>
                  <a:srgbClr val="000000"/>
                </a:solidFill>
              </a:rPr>
              <a:t>. </a:t>
            </a:r>
            <a:r>
              <a:rPr lang="es-ES" dirty="0" err="1" smtClean="0">
                <a:solidFill>
                  <a:srgbClr val="000000"/>
                </a:solidFill>
              </a:rPr>
              <a:t>Ric</a:t>
            </a:r>
            <a:r>
              <a:rPr lang="es-ES" smtClean="0">
                <a:solidFill>
                  <a:srgbClr val="000000"/>
                </a:solidFill>
              </a:rPr>
              <a:t>/pescador.</a:t>
            </a:r>
            <a:endParaRPr lang="es-ES" dirty="0" smtClean="0">
              <a:solidFill>
                <a:srgbClr val="000000"/>
              </a:solidFill>
            </a:endParaRPr>
          </a:p>
          <a:p>
            <a:r>
              <a:rPr lang="es-ES" dirty="0" err="1" smtClean="0">
                <a:solidFill>
                  <a:srgbClr val="000000"/>
                </a:solidFill>
              </a:rPr>
              <a:t>Libori</a:t>
            </a:r>
            <a:r>
              <a:rPr lang="es-ES" dirty="0" smtClean="0">
                <a:solidFill>
                  <a:srgbClr val="000000"/>
                </a:solidFill>
              </a:rPr>
              <a:t>: 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és</a:t>
            </a:r>
            <a:r>
              <a:rPr lang="es-ES" dirty="0" smtClean="0">
                <a:solidFill>
                  <a:srgbClr val="000000"/>
                </a:solidFill>
              </a:rPr>
              <a:t> el </a:t>
            </a:r>
            <a:r>
              <a:rPr lang="es-ES" dirty="0" smtClean="0">
                <a:solidFill>
                  <a:srgbClr val="000000"/>
                </a:solidFill>
              </a:rPr>
              <a:t>pare </a:t>
            </a:r>
            <a:r>
              <a:rPr lang="es-ES" dirty="0" smtClean="0">
                <a:solidFill>
                  <a:srgbClr val="000000"/>
                </a:solidFill>
              </a:rPr>
              <a:t>de Caterina, que </a:t>
            </a:r>
            <a:r>
              <a:rPr lang="es-ES" dirty="0" err="1" smtClean="0">
                <a:solidFill>
                  <a:srgbClr val="000000"/>
                </a:solidFill>
              </a:rPr>
              <a:t>està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interessat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>
                <a:solidFill>
                  <a:srgbClr val="000000"/>
                </a:solidFill>
              </a:rPr>
              <a:t>en un </a:t>
            </a:r>
            <a:r>
              <a:rPr lang="es-ES" dirty="0" err="1" smtClean="0">
                <a:solidFill>
                  <a:srgbClr val="000000"/>
                </a:solidFill>
              </a:rPr>
              <a:t>casament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avantatjós</a:t>
            </a:r>
            <a:r>
              <a:rPr lang="es-E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s-ES" dirty="0" smtClean="0">
                <a:solidFill>
                  <a:srgbClr val="000000"/>
                </a:solidFill>
              </a:rPr>
              <a:t>Salvadora</a:t>
            </a:r>
            <a:r>
              <a:rPr lang="es-ES" dirty="0" smtClean="0">
                <a:solidFill>
                  <a:srgbClr val="000000"/>
                </a:solidFill>
              </a:rPr>
              <a:t>: </a:t>
            </a:r>
            <a:r>
              <a:rPr lang="es-ES" dirty="0" err="1" smtClean="0">
                <a:solidFill>
                  <a:srgbClr val="000000"/>
                </a:solidFill>
              </a:rPr>
              <a:t>és</a:t>
            </a:r>
            <a:r>
              <a:rPr lang="es-ES" dirty="0" smtClean="0">
                <a:solidFill>
                  <a:srgbClr val="000000"/>
                </a:solidFill>
              </a:rPr>
              <a:t> la mare </a:t>
            </a:r>
            <a:r>
              <a:rPr lang="es-ES" dirty="0" smtClean="0">
                <a:solidFill>
                  <a:srgbClr val="000000"/>
                </a:solidFill>
              </a:rPr>
              <a:t>sacrificada </a:t>
            </a:r>
            <a:r>
              <a:rPr lang="es-ES" dirty="0" smtClean="0">
                <a:solidFill>
                  <a:srgbClr val="000000"/>
                </a:solidFill>
              </a:rPr>
              <a:t>de </a:t>
            </a:r>
            <a:r>
              <a:rPr lang="es-ES" dirty="0" err="1" smtClean="0">
                <a:solidFill>
                  <a:srgbClr val="000000"/>
                </a:solidFill>
              </a:rPr>
              <a:t>Libori</a:t>
            </a:r>
            <a:r>
              <a:rPr lang="es-ES" dirty="0" smtClean="0">
                <a:solidFill>
                  <a:srgbClr val="000000"/>
                </a:solidFill>
              </a:rPr>
              <a:t>, i </a:t>
            </a:r>
            <a:r>
              <a:rPr lang="es-ES" dirty="0" err="1" smtClean="0">
                <a:solidFill>
                  <a:srgbClr val="000000"/>
                </a:solidFill>
              </a:rPr>
              <a:t>és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l’ase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dels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cops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d’un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fill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desagraït</a:t>
            </a:r>
            <a:r>
              <a:rPr lang="es-E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s-ES" dirty="0" smtClean="0">
                <a:solidFill>
                  <a:srgbClr val="000000"/>
                </a:solidFill>
              </a:rPr>
              <a:t>El </a:t>
            </a:r>
            <a:r>
              <a:rPr lang="es-ES" dirty="0" err="1" smtClean="0">
                <a:solidFill>
                  <a:srgbClr val="000000"/>
                </a:solidFill>
              </a:rPr>
              <a:t>cafeter</a:t>
            </a:r>
            <a:r>
              <a:rPr lang="es-ES" dirty="0" smtClean="0">
                <a:solidFill>
                  <a:srgbClr val="000000"/>
                </a:solidFill>
              </a:rPr>
              <a:t>: </a:t>
            </a:r>
            <a:r>
              <a:rPr lang="es-ES" dirty="0" err="1" smtClean="0">
                <a:solidFill>
                  <a:srgbClr val="000000"/>
                </a:solidFill>
              </a:rPr>
              <a:t>és</a:t>
            </a:r>
            <a:r>
              <a:rPr lang="es-ES" dirty="0" smtClean="0">
                <a:solidFill>
                  <a:srgbClr val="000000"/>
                </a:solidFill>
              </a:rPr>
              <a:t> el </a:t>
            </a:r>
            <a:r>
              <a:rPr lang="es-ES" dirty="0" err="1" smtClean="0">
                <a:solidFill>
                  <a:srgbClr val="000000"/>
                </a:solidFill>
              </a:rPr>
              <a:t>personatge</a:t>
            </a:r>
            <a:r>
              <a:rPr lang="es-ES" dirty="0" smtClean="0">
                <a:solidFill>
                  <a:srgbClr val="000000"/>
                </a:solidFill>
              </a:rPr>
              <a:t> que </a:t>
            </a:r>
            <a:r>
              <a:rPr lang="es-ES" dirty="0" err="1" smtClean="0">
                <a:solidFill>
                  <a:srgbClr val="000000"/>
                </a:solidFill>
              </a:rPr>
              <a:t>s’alinea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amb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Bernat</a:t>
            </a:r>
            <a:r>
              <a:rPr lang="es-E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s-ES" dirty="0" smtClean="0">
                <a:solidFill>
                  <a:srgbClr val="000000"/>
                </a:solidFill>
              </a:rPr>
              <a:t>Rufina: </a:t>
            </a:r>
            <a:r>
              <a:rPr lang="es-ES" dirty="0" err="1" smtClean="0">
                <a:solidFill>
                  <a:srgbClr val="000000"/>
                </a:solidFill>
              </a:rPr>
              <a:t>és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>
                <a:solidFill>
                  <a:srgbClr val="000000"/>
                </a:solidFill>
              </a:rPr>
              <a:t>la </a:t>
            </a:r>
            <a:r>
              <a:rPr lang="es-ES" dirty="0" err="1" smtClean="0">
                <a:solidFill>
                  <a:srgbClr val="000000"/>
                </a:solidFill>
              </a:rPr>
              <a:t>xafardera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hipòcrita</a:t>
            </a:r>
            <a:r>
              <a:rPr lang="es-E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s-ES" dirty="0" err="1" smtClean="0">
                <a:solidFill>
                  <a:srgbClr val="000000"/>
                </a:solidFill>
              </a:rPr>
              <a:t>Rufí</a:t>
            </a:r>
            <a:r>
              <a:rPr lang="es-ES" dirty="0" smtClean="0">
                <a:solidFill>
                  <a:srgbClr val="000000"/>
                </a:solidFill>
              </a:rPr>
              <a:t>: </a:t>
            </a:r>
            <a:r>
              <a:rPr lang="es-ES" dirty="0" err="1" smtClean="0">
                <a:solidFill>
                  <a:srgbClr val="000000"/>
                </a:solidFill>
              </a:rPr>
              <a:t>és</a:t>
            </a:r>
            <a:r>
              <a:rPr lang="es-ES" dirty="0" smtClean="0">
                <a:solidFill>
                  <a:srgbClr val="000000"/>
                </a:solidFill>
              </a:rPr>
              <a:t> el </a:t>
            </a:r>
            <a:r>
              <a:rPr lang="es-ES" dirty="0" err="1" smtClean="0">
                <a:solidFill>
                  <a:srgbClr val="000000"/>
                </a:solidFill>
              </a:rPr>
              <a:t>marit</a:t>
            </a:r>
            <a:r>
              <a:rPr lang="es-ES" dirty="0" smtClean="0">
                <a:solidFill>
                  <a:srgbClr val="000000"/>
                </a:solidFill>
              </a:rPr>
              <a:t> de Rufina, un </a:t>
            </a:r>
            <a:r>
              <a:rPr lang="es-ES" dirty="0" err="1" smtClean="0">
                <a:solidFill>
                  <a:srgbClr val="000000"/>
                </a:solidFill>
              </a:rPr>
              <a:t>marit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calçasses</a:t>
            </a:r>
            <a:r>
              <a:rPr lang="es-E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s-ES" dirty="0" smtClean="0">
                <a:solidFill>
                  <a:srgbClr val="000000"/>
                </a:solidFill>
              </a:rPr>
              <a:t>Caterina: </a:t>
            </a:r>
            <a:r>
              <a:rPr lang="es-ES" dirty="0" err="1" smtClean="0">
                <a:solidFill>
                  <a:srgbClr val="000000"/>
                </a:solidFill>
              </a:rPr>
              <a:t>és</a:t>
            </a:r>
            <a:r>
              <a:rPr lang="es-ES" dirty="0" smtClean="0">
                <a:solidFill>
                  <a:srgbClr val="000000"/>
                </a:solidFill>
              </a:rPr>
              <a:t> una </a:t>
            </a:r>
            <a:r>
              <a:rPr lang="es-ES" dirty="0" smtClean="0">
                <a:solidFill>
                  <a:srgbClr val="000000"/>
                </a:solidFill>
              </a:rPr>
              <a:t>dona escaldada per la vida.</a:t>
            </a:r>
          </a:p>
          <a:p>
            <a:endParaRPr lang="es-ES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ca-E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Personalizado 2">
      <a:dk1>
        <a:srgbClr val="94EFE3"/>
      </a:dk1>
      <a:lt1>
        <a:srgbClr val="F6A1C9"/>
      </a:lt1>
      <a:dk2>
        <a:srgbClr val="B2E389"/>
      </a:dk2>
      <a:lt2>
        <a:srgbClr val="D6ECFF"/>
      </a:lt2>
      <a:accent1>
        <a:srgbClr val="7FD13B"/>
      </a:accent1>
      <a:accent2>
        <a:srgbClr val="EA157A"/>
      </a:accent2>
      <a:accent3>
        <a:srgbClr val="5FE7D5"/>
      </a:accent3>
      <a:accent4>
        <a:srgbClr val="00ADDC"/>
      </a:accent4>
      <a:accent5>
        <a:srgbClr val="5EA226"/>
      </a:accent5>
      <a:accent6>
        <a:srgbClr val="1AB39F"/>
      </a:accent6>
      <a:hlink>
        <a:srgbClr val="1AB39F"/>
      </a:hlink>
      <a:folHlink>
        <a:srgbClr val="51D9FF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</TotalTime>
  <Words>341</Words>
  <Application>Microsoft Office PowerPoint</Application>
  <PresentationFormat>Presentación en pantalla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Flujo</vt:lpstr>
      <vt:lpstr>ANÀLISI EL CAFÈ DE LA MARINA</vt:lpstr>
      <vt:lpstr>ÍNDEX:</vt:lpstr>
      <vt:lpstr>INTRODUCCIÓ</vt:lpstr>
      <vt:lpstr>RESUM DE L’ARGUMENT</vt:lpstr>
      <vt:lpstr>ASPECTES ESTRUCTURALS</vt:lpstr>
      <vt:lpstr>EL TEMPS QUE PASSA</vt:lpstr>
      <vt:lpstr>EL TRIANGLE AMORÓS </vt:lpstr>
      <vt:lpstr>ELS PERSONATGES/ESTEREOTIPS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cafè de la marina</dc:title>
  <dc:creator>Usuario</dc:creator>
  <cp:lastModifiedBy>a</cp:lastModifiedBy>
  <cp:revision>18</cp:revision>
  <dcterms:created xsi:type="dcterms:W3CDTF">2014-04-24T04:07:04Z</dcterms:created>
  <dcterms:modified xsi:type="dcterms:W3CDTF">2014-05-09T07:28:55Z</dcterms:modified>
</cp:coreProperties>
</file>