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0" r:id="rId2"/>
  </p:sldMasterIdLst>
  <p:sldIdLst>
    <p:sldId id="267" r:id="rId3"/>
    <p:sldId id="258" r:id="rId4"/>
    <p:sldId id="260" r:id="rId5"/>
    <p:sldId id="261" r:id="rId6"/>
    <p:sldId id="262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FF99CC"/>
    <a:srgbClr val="FF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B0960-E5B1-4555-8229-A553D6F31A4B}" type="datetimeFigureOut">
              <a:rPr lang="ca-ES"/>
              <a:pPr>
                <a:defRPr/>
              </a:pPr>
              <a:t>13/02/2014</a:t>
            </a:fld>
            <a:endParaRPr lang="ca-ES"/>
          </a:p>
        </p:txBody>
      </p:sp>
      <p:sp>
        <p:nvSpPr>
          <p:cNvPr id="6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336A8-04B6-4E3D-BC50-B3941E24CAB5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73DBA-E838-4B90-B233-BB2642C24839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FD6E8-EA0A-4E3B-8A6A-9D476FE3EFD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6F4C3-764C-4F72-B237-756B9403D2C5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9648F-E53E-4CAD-B6F5-0266F6C5A11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DE76F-DBF2-46C0-BC0C-EA460C585F7D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F4E30-ACC9-4770-8469-47F7B7B0FF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9E4C9-308B-4D6E-9187-3CD0051B8DE4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42FAB-F2E2-48C2-8AEF-889F14A1552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91BC-A190-4A8E-BE2F-EF52BBC11A38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FB2D3-97E8-485E-A721-FA59646FA91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8F9CC-9D3E-42BF-89A6-A383F2D9409B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3F2D9-CD2F-4E01-8CFE-D05659D494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CBE4E-FE95-462D-8D47-2FF5688B3854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74BD7-1F98-4984-8956-16A290B696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43392-DF88-43FB-A46C-E0FDE18CE0B6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3914D-B74F-4BC6-B0D0-804C402C07F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C6228-EEA2-4C7E-A3D8-E2CCB2AF35C3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92C1E-3495-40C0-903E-1DF7BFC231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98E3B-99BA-435C-B65B-041488D092ED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C75E2-C465-491E-ABDF-FFF7E56E95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6239-541C-41DA-A271-0EA53B8C4656}" type="datetimeFigureOut">
              <a:rPr lang="ca-ES"/>
              <a:pPr>
                <a:defRPr/>
              </a:pPr>
              <a:t>13/02/2014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651C130-9019-456B-928A-D2BD29D9D729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D1D61-12FE-407A-A77D-2097CC5866E0}" type="datetimeFigureOut">
              <a:rPr lang="ca-ES"/>
              <a:pPr>
                <a:defRPr/>
              </a:pPr>
              <a:t>13/02/2014</a:t>
            </a:fld>
            <a:endParaRPr lang="ca-ES"/>
          </a:p>
        </p:txBody>
      </p:sp>
      <p:sp>
        <p:nvSpPr>
          <p:cNvPr id="4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2923C-1C3A-4AE4-9AE4-3487097A34BF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C48D0-4536-47CA-8B2E-B38B5F1CDBDE}" type="datetimeFigureOut">
              <a:rPr lang="ca-ES"/>
              <a:pPr>
                <a:defRPr/>
              </a:pPr>
              <a:t>13/02/2014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FE608-CAA3-4279-8F77-18CAF5406A42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071177D1-4093-451B-82BC-A5BC59E489AA}" type="datetimeFigureOut">
              <a:rPr lang="ca-ES"/>
              <a:pPr>
                <a:defRPr/>
              </a:pPr>
              <a:t>13/02/2014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5D55FCE9-1E8C-49C2-A8B1-838BD7543139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a-ES" noProof="0" smtClean="0"/>
              <a:t>Feu clic a la icona per afegir una imatge</a:t>
            </a:r>
            <a:endParaRPr lang="en-US" noProof="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C2EC4070-67D7-4938-A236-AE756B80DFFF}" type="datetimeFigureOut">
              <a:rPr lang="ca-ES"/>
              <a:pPr>
                <a:defRPr/>
              </a:pPr>
              <a:t>13/02/2014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6F2EDF14-A52A-4C15-AAC9-4EC7F2FBE71F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A5B41-1FB4-4566-8E0E-E0A03DFB3E8D}" type="datetimeFigureOut">
              <a:rPr lang="ca-ES"/>
              <a:pPr>
                <a:defRPr/>
              </a:pPr>
              <a:t>13/02/2014</a:t>
            </a:fld>
            <a:endParaRPr lang="ca-ES"/>
          </a:p>
        </p:txBody>
      </p:sp>
      <p:sp>
        <p:nvSpPr>
          <p:cNvPr id="5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2EE5B-83A9-4A00-B633-9A69AF07951A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76162-F5B8-41CB-9F11-5AEC34F043A0}" type="datetimeFigureOut">
              <a:rPr lang="ca-ES"/>
              <a:pPr>
                <a:defRPr/>
              </a:pPr>
              <a:t>13/02/2014</a:t>
            </a:fld>
            <a:endParaRPr lang="ca-ES"/>
          </a:p>
        </p:txBody>
      </p:sp>
      <p:sp>
        <p:nvSpPr>
          <p:cNvPr id="5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048C2-5BBB-4288-AA54-4F9DE4F130C3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0"/>
              <a:ext cx="816" cy="3975"/>
              <a:chOff x="4944" y="0"/>
              <a:chExt cx="816" cy="3975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0"/>
                <a:ext cx="480" cy="1431"/>
                <a:chOff x="5280" y="0"/>
                <a:chExt cx="480" cy="1431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5" y="-1"/>
                  <a:ext cx="174" cy="176"/>
                  <a:chOff x="1667" y="323"/>
                  <a:chExt cx="1690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67" y="323"/>
                    <a:ext cx="1690" cy="2560"/>
                    <a:chOff x="1667" y="323"/>
                    <a:chExt cx="1690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s-ES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s-ES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es-ES"/>
            </a:p>
          </p:txBody>
        </p:sp>
      </p:grpSp>
      <p:sp>
        <p:nvSpPr>
          <p:cNvPr id="4101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4101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2E95E-9769-4724-B050-A0261AFC082A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8CFCC-CF7E-49DC-9D22-698877D576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0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Connector recte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recte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ontenidor de títol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1030" name="Contenidor de text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smtClean="0"/>
          </a:p>
        </p:txBody>
      </p:sp>
      <p:sp>
        <p:nvSpPr>
          <p:cNvPr id="14" name="Contenidor de data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9EA03F-7BE7-4318-B2B1-3E827B683E23}" type="datetimeFigureOut">
              <a:rPr lang="ca-ES"/>
              <a:pPr>
                <a:defRPr/>
              </a:pPr>
              <a:t>13/02/2014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23" name="Conteni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20C577-9A87-4035-B1F5-029458825C68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700" r:id="rId2"/>
    <p:sldLayoutId id="2147483688" r:id="rId3"/>
    <p:sldLayoutId id="2147483687" r:id="rId4"/>
    <p:sldLayoutId id="2147483701" r:id="rId5"/>
    <p:sldLayoutId id="2147483702" r:id="rId6"/>
    <p:sldLayoutId id="2147483686" r:id="rId7"/>
    <p:sldLayoutId id="2147483685" r:id="rId8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99F166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ABDE91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993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/>
            </a:p>
          </p:txBody>
        </p:sp>
        <p:sp>
          <p:nvSpPr>
            <p:cNvPr id="3994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/>
            </a:p>
          </p:txBody>
        </p:sp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/>
            </a:p>
          </p:txBody>
        </p:sp>
        <p:grpSp>
          <p:nvGrpSpPr>
            <p:cNvPr id="10251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26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28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29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3994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s-ES"/>
                    </a:p>
                  </p:txBody>
                </p:sp>
                <p:sp>
                  <p:nvSpPr>
                    <p:cNvPr id="3994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s-ES"/>
                    </a:p>
                  </p:txBody>
                </p:sp>
              </p:grpSp>
              <p:sp>
                <p:nvSpPr>
                  <p:cNvPr id="3994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39949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39950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39951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3995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  <p:sp>
                <p:nvSpPr>
                  <p:cNvPr id="3995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s-ES"/>
                  </a:p>
                </p:txBody>
              </p:sp>
            </p:grpSp>
            <p:pic>
              <p:nvPicPr>
                <p:cNvPr id="10285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86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87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88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89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90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91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92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0264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265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66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67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68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69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0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1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2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3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4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5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6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7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8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79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80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81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82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283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3998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998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998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998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998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998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998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998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999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/>
            </a:p>
          </p:txBody>
        </p:sp>
        <p:sp>
          <p:nvSpPr>
            <p:cNvPr id="3999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999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es-ES"/>
            </a:p>
          </p:txBody>
        </p:sp>
      </p:grpSp>
      <p:sp>
        <p:nvSpPr>
          <p:cNvPr id="10243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44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3999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8038568A-B4C7-49B1-8BE6-60C2413DE1D6}" type="datetimeFigureOut">
              <a:rPr lang="ca-ES"/>
              <a:pPr>
                <a:defRPr/>
              </a:pPr>
              <a:t>13/02/2014</a:t>
            </a:fld>
            <a:endParaRPr lang="es-ES"/>
          </a:p>
        </p:txBody>
      </p:sp>
      <p:sp>
        <p:nvSpPr>
          <p:cNvPr id="3999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999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F39EAA0F-2B15-4994-8A5F-FE4935DDD4E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9" r:id="rId2"/>
    <p:sldLayoutId id="2147483698" r:id="rId3"/>
    <p:sldLayoutId id="2147483697" r:id="rId4"/>
    <p:sldLayoutId id="2147483696" r:id="rId5"/>
    <p:sldLayoutId id="2147483695" r:id="rId6"/>
    <p:sldLayoutId id="2147483694" r:id="rId7"/>
    <p:sldLayoutId id="2147483693" r:id="rId8"/>
    <p:sldLayoutId id="2147483692" r:id="rId9"/>
    <p:sldLayoutId id="2147483691" r:id="rId10"/>
    <p:sldLayoutId id="214748369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sz="3600" smtClean="0">
                <a:solidFill>
                  <a:srgbClr val="00FF00"/>
                </a:solidFill>
              </a:rPr>
              <a:t>LES ORACIONS SUBORDINADES ADJECTIVES O DE RELATIU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s-ES" smtClean="0">
                <a:solidFill>
                  <a:srgbClr val="00FF00"/>
                </a:solidFill>
              </a:rPr>
              <a:t>13/02/14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 idx="4294967295"/>
          </p:nvPr>
        </p:nvSpPr>
        <p:spPr>
          <a:xfrm>
            <a:off x="381000" y="271464"/>
            <a:ext cx="7239000" cy="13620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a-ES" sz="36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LES PROPOSICIONS DINS LES ORACIONS COMPOSTES</a:t>
            </a:r>
          </a:p>
        </p:txBody>
      </p:sp>
      <p:sp>
        <p:nvSpPr>
          <p:cNvPr id="5" name="Subtítol 4"/>
          <p:cNvSpPr>
            <a:spLocks noGrp="1"/>
          </p:cNvSpPr>
          <p:nvPr>
            <p:ph type="body" idx="4294967295"/>
          </p:nvPr>
        </p:nvSpPr>
        <p:spPr>
          <a:xfrm>
            <a:off x="381000" y="1633538"/>
            <a:ext cx="3886200" cy="2286000"/>
          </a:xfrm>
        </p:spPr>
        <p:txBody>
          <a:bodyPr/>
          <a:lstStyle/>
          <a:p>
            <a:pPr marL="53975" indent="0" eaLnBrk="1" hangingPunct="1">
              <a:buFontTx/>
              <a:buNone/>
            </a:pPr>
            <a:r>
              <a:rPr lang="ca-ES" sz="2200" smtClean="0">
                <a:solidFill>
                  <a:srgbClr val="FFFFFF"/>
                </a:solidFill>
              </a:rPr>
              <a:t>PODEN MANTENIR DOS TIPUS DE RELACIÓ: SUBORDINACIÓ I COORDINACIÓ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 idx="4294967295"/>
          </p:nvPr>
        </p:nvSpPr>
        <p:spPr>
          <a:xfrm>
            <a:off x="474663" y="145256"/>
            <a:ext cx="8229600" cy="1399033"/>
          </a:xfrm>
        </p:spPr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ca-ES" sz="42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ORACIONS PER COORDINACIÓ</a:t>
            </a:r>
          </a:p>
        </p:txBody>
      </p:sp>
      <p:sp>
        <p:nvSpPr>
          <p:cNvPr id="25602" name="Contenidor de contingut 4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a-ES" sz="2800" smtClean="0">
                <a:solidFill>
                  <a:srgbClr val="FF99CC"/>
                </a:solidFill>
              </a:rPr>
              <a:t>COPULATIVES: I NI</a:t>
            </a:r>
          </a:p>
          <a:p>
            <a:pPr eaLnBrk="1" hangingPunct="1"/>
            <a:r>
              <a:rPr lang="ca-ES" sz="2800" smtClean="0">
                <a:solidFill>
                  <a:srgbClr val="FF99CC"/>
                </a:solidFill>
              </a:rPr>
              <a:t>DISJUNTIVES: O, O BÉ</a:t>
            </a:r>
          </a:p>
          <a:p>
            <a:pPr eaLnBrk="1" hangingPunct="1"/>
            <a:r>
              <a:rPr lang="ca-ES" sz="2800" smtClean="0">
                <a:solidFill>
                  <a:srgbClr val="FF99CC"/>
                </a:solidFill>
              </a:rPr>
              <a:t>DISTRBUTIVES: NI...NI, ARA... ARA</a:t>
            </a:r>
          </a:p>
          <a:p>
            <a:pPr eaLnBrk="1" hangingPunct="1"/>
            <a:r>
              <a:rPr lang="ca-ES" sz="2800" smtClean="0">
                <a:solidFill>
                  <a:srgbClr val="FF99CC"/>
                </a:solidFill>
              </a:rPr>
              <a:t>ADVERSATIVES: PERÒ, SINÓ (QUE).</a:t>
            </a:r>
          </a:p>
          <a:p>
            <a:pPr eaLnBrk="1" hangingPunct="1"/>
            <a:r>
              <a:rPr lang="ca-ES" sz="2800" smtClean="0">
                <a:solidFill>
                  <a:srgbClr val="FF99CC"/>
                </a:solidFill>
              </a:rPr>
              <a:t>EXPLICATIVES: ÉS A DIR</a:t>
            </a:r>
          </a:p>
          <a:p>
            <a:pPr eaLnBrk="1" hangingPunct="1"/>
            <a:r>
              <a:rPr lang="ca-ES" sz="2800" smtClean="0">
                <a:solidFill>
                  <a:srgbClr val="FF99CC"/>
                </a:solidFill>
              </a:rPr>
              <a:t>IL·LATIVES:(DEDUCCIÓ) DONCS, PER TANT</a:t>
            </a:r>
          </a:p>
          <a:p>
            <a:pPr eaLnBrk="1" hangingPunct="1"/>
            <a:r>
              <a:rPr lang="ca-ES" sz="2800" smtClean="0">
                <a:solidFill>
                  <a:srgbClr val="FF99CC"/>
                </a:solidFill>
              </a:rPr>
              <a:t>CONTINUATIVES: (CONTINUÏ DONCS, A MÉS)</a:t>
            </a:r>
          </a:p>
          <a:p>
            <a:pPr eaLnBrk="1" hangingPunct="1"/>
            <a:endParaRPr lang="ca-ES" smtClean="0"/>
          </a:p>
          <a:p>
            <a:pPr eaLnBrk="1" hangingPunct="1"/>
            <a:endParaRPr lang="ca-ES" smtClean="0"/>
          </a:p>
          <a:p>
            <a:pPr eaLnBrk="1" hangingPunct="1"/>
            <a:endParaRPr lang="ca-ES" smtClean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 idx="4294967295"/>
          </p:nvPr>
        </p:nvSpPr>
        <p:spPr>
          <a:xfrm>
            <a:off x="1027703" y="229660"/>
            <a:ext cx="6034554" cy="11350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a-ES" sz="36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TIPUS DE SUBORDINADES:</a:t>
            </a:r>
          </a:p>
        </p:txBody>
      </p:sp>
      <p:sp>
        <p:nvSpPr>
          <p:cNvPr id="5" name="Contenidor de text 4"/>
          <p:cNvSpPr>
            <a:spLocks noGrp="1"/>
          </p:cNvSpPr>
          <p:nvPr>
            <p:ph type="body" idx="4294967295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marL="53975" indent="0" eaLnBrk="1" hangingPunct="1">
              <a:buFontTx/>
              <a:buNone/>
            </a:pPr>
            <a:r>
              <a:rPr lang="ca-ES" sz="1900" smtClean="0">
                <a:solidFill>
                  <a:srgbClr val="FFFFFF"/>
                </a:solidFill>
              </a:rPr>
              <a:t>ADJECTIVES(DE RELATIU)</a:t>
            </a:r>
          </a:p>
          <a:p>
            <a:pPr marL="53975" indent="0" eaLnBrk="1" hangingPunct="1">
              <a:buFontTx/>
              <a:buNone/>
            </a:pPr>
            <a:r>
              <a:rPr lang="ca-ES" sz="1900" smtClean="0">
                <a:solidFill>
                  <a:srgbClr val="FFFFFF"/>
                </a:solidFill>
              </a:rPr>
              <a:t>SUBSTANTIVES</a:t>
            </a:r>
          </a:p>
          <a:p>
            <a:pPr marL="53975" indent="0" eaLnBrk="1" hangingPunct="1">
              <a:buFontTx/>
              <a:buNone/>
            </a:pPr>
            <a:r>
              <a:rPr lang="ca-ES" sz="1900" smtClean="0">
                <a:solidFill>
                  <a:srgbClr val="FFFFFF"/>
                </a:solidFill>
              </a:rPr>
              <a:t>ADVERBIALS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s-ES" smtClean="0"/>
              <a:t>L’assignatura que ha triat és molt interessant.</a:t>
            </a:r>
          </a:p>
          <a:p>
            <a:pPr eaLnBrk="1" hangingPunct="1"/>
            <a:r>
              <a:rPr lang="es-ES" smtClean="0"/>
              <a:t>Ens han demanat que deixem la porta oberta.</a:t>
            </a:r>
          </a:p>
          <a:p>
            <a:pPr eaLnBrk="1" hangingPunct="1"/>
            <a:r>
              <a:rPr lang="es-ES" smtClean="0"/>
              <a:t>Escolta la ràdio mentre frega els plats.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843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 idx="4294967295"/>
          </p:nvPr>
        </p:nvSpPr>
        <p:spPr>
          <a:xfrm>
            <a:off x="381000" y="271464"/>
            <a:ext cx="7239000" cy="13620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a-ES" sz="36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SUBORDINADA ADJECTIVA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4294967295"/>
          </p:nvPr>
        </p:nvSpPr>
        <p:spPr>
          <a:xfrm>
            <a:off x="539750" y="1484313"/>
            <a:ext cx="3960813" cy="3889375"/>
          </a:xfrm>
        </p:spPr>
        <p:txBody>
          <a:bodyPr/>
          <a:lstStyle/>
          <a:p>
            <a:pPr marL="53975" indent="0" eaLnBrk="1" hangingPunct="1">
              <a:buFontTx/>
              <a:buNone/>
            </a:pPr>
            <a:r>
              <a:rPr lang="ca-ES" sz="2600" b="1" smtClean="0">
                <a:solidFill>
                  <a:srgbClr val="FFFFFF"/>
                </a:solidFill>
              </a:rPr>
              <a:t>ÉS UNA ORACIÓ QUE EQUIVAL A UN ADJECTIU O SINTAGMA AJECTIVAL. FA LA FUNCIÓ DE COMPLEMENT DEL NOM, I AQUEST S’ANOMENA ANTECEDENT, QUE ÉS SUBSTITUÏT PER UN PRONOM RELATIU.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smtClean="0">
                <a:solidFill>
                  <a:srgbClr val="00FF00"/>
                </a:solidFill>
              </a:rPr>
              <a:t>ACTIVITAT 1: ESPECIFICATIVA O EXPLICATIVA?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z="2800" smtClean="0"/>
              <a:t>a)Els treballadors que havien fet vaga van ser sancionats.</a:t>
            </a:r>
          </a:p>
          <a:p>
            <a:pPr eaLnBrk="1" hangingPunct="1">
              <a:lnSpc>
                <a:spcPct val="90000"/>
              </a:lnSpc>
            </a:pPr>
            <a:r>
              <a:rPr lang="es-ES" sz="2800" smtClean="0"/>
              <a:t>b) Els treballadors, que havien fet vaga, van ser sancionats.</a:t>
            </a:r>
          </a:p>
          <a:p>
            <a:pPr eaLnBrk="1" hangingPunct="1">
              <a:lnSpc>
                <a:spcPct val="90000"/>
              </a:lnSpc>
            </a:pPr>
            <a:endParaRPr lang="es-ES" sz="2800" smtClean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5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3600" smtClean="0">
                <a:solidFill>
                  <a:srgbClr val="00FF00"/>
                </a:solidFill>
              </a:rPr>
              <a:t>ACTIVITAT1: Transforma les oracions compostes juxtaposades en coordinades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En Pere va la piscina, l’Aina juga a bàsquet.</a:t>
            </a:r>
          </a:p>
          <a:p>
            <a:pPr eaLnBrk="1" hangingPunct="1"/>
            <a:r>
              <a:rPr lang="es-ES" smtClean="0"/>
              <a:t>L’han trobat sol, estès a terra del menjador, estava desmaiat.</a:t>
            </a:r>
          </a:p>
          <a:p>
            <a:pPr eaLnBrk="1" hangingPunct="1"/>
            <a:r>
              <a:rPr lang="es-ES" smtClean="0"/>
              <a:t>L’examen no el preocupa,el corrector és molt primmirat.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3600" smtClean="0">
                <a:solidFill>
                  <a:srgbClr val="00FF00"/>
                </a:solidFill>
              </a:rPr>
              <a:t>ACTIVITAT 2: COORDINADA, O SUBORDINADA?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z="2400" smtClean="0"/>
              <a:t>El 60% dels enquestats manifesta que votarà afirmativament en el referèndum.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smtClean="0"/>
              <a:t>O es compra una moto nova o fa una reparació important a la vella.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smtClean="0"/>
              <a:t>Ni és una feina agradable ni està ben pagada.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smtClean="0"/>
              <a:t>El quadre que tenen al menjador és un paisatge de Calafell.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smtClean="0"/>
              <a:t>Quan hauré enllestit els encàrrecs, me n’aniré a la platja.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smtClean="0"/>
              <a:t>No he participat en el regal perquè ell no va participar en el meu.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3600" smtClean="0">
                <a:solidFill>
                  <a:srgbClr val="00FF00"/>
                </a:solidFill>
              </a:rPr>
              <a:t>ACTIVITAT 3: INDICA L’ANTECEDENT DELS PRONOMS RELATIUS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A) La documentació és insuficient. Els advocats han aportat documentació.</a:t>
            </a:r>
          </a:p>
          <a:p>
            <a:pPr eaLnBrk="1" hangingPunct="1"/>
            <a:r>
              <a:rPr lang="es-ES" smtClean="0"/>
              <a:t>B) El taller és tancat per vacances. Em reparen la moto en un taller.</a:t>
            </a:r>
          </a:p>
          <a:p>
            <a:pPr eaLnBrk="1" hangingPunct="1"/>
            <a:r>
              <a:rPr lang="es-ES" smtClean="0"/>
              <a:t>C) L’accident va passar de matinada. Els diaris parlen d’un accident.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spiració">
  <a:themeElements>
    <a:clrScheme name="Metropolità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Inspiració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Inspiració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Quimono">
  <a:themeElements>
    <a:clrScheme name="Quimono 5">
      <a:dk1>
        <a:srgbClr val="2F1311"/>
      </a:dk1>
      <a:lt1>
        <a:srgbClr val="7A9C7C"/>
      </a:lt1>
      <a:dk2>
        <a:srgbClr val="FBEBC3"/>
      </a:dk2>
      <a:lt2>
        <a:srgbClr val="3C503D"/>
      </a:lt2>
      <a:accent1>
        <a:srgbClr val="D5B781"/>
      </a:accent1>
      <a:accent2>
        <a:srgbClr val="C16059"/>
      </a:accent2>
      <a:accent3>
        <a:srgbClr val="BECBBF"/>
      </a:accent3>
      <a:accent4>
        <a:srgbClr val="270E0D"/>
      </a:accent4>
      <a:accent5>
        <a:srgbClr val="E7D8C1"/>
      </a:accent5>
      <a:accent6>
        <a:srgbClr val="AF5650"/>
      </a:accent6>
      <a:hlink>
        <a:srgbClr val="F0B854"/>
      </a:hlink>
      <a:folHlink>
        <a:srgbClr val="DC893E"/>
      </a:folHlink>
    </a:clrScheme>
    <a:fontScheme name="Quimon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59</TotalTime>
  <Words>277</Words>
  <Application>Microsoft Office PowerPoint</Application>
  <PresentationFormat>Presentación en pantalla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9</vt:i4>
      </vt:variant>
    </vt:vector>
  </HeadingPairs>
  <TitlesOfParts>
    <vt:vector size="20" baseType="lpstr">
      <vt:lpstr>Arial</vt:lpstr>
      <vt:lpstr>Century Gothic</vt:lpstr>
      <vt:lpstr>Wingdings 2</vt:lpstr>
      <vt:lpstr>Verdana</vt:lpstr>
      <vt:lpstr>Calibri</vt:lpstr>
      <vt:lpstr>Inspiració</vt:lpstr>
      <vt:lpstr>Quimono</vt:lpstr>
      <vt:lpstr>Inspiració</vt:lpstr>
      <vt:lpstr>Inspiració</vt:lpstr>
      <vt:lpstr>Inspiració</vt:lpstr>
      <vt:lpstr>Quimono</vt:lpstr>
      <vt:lpstr>LES ORACIONS SUBORDINADES ADJECTIVES O DE RELATIU</vt:lpstr>
      <vt:lpstr>Diapositiva 2</vt:lpstr>
      <vt:lpstr>Diapositiva 3</vt:lpstr>
      <vt:lpstr>Diapositiva 4</vt:lpstr>
      <vt:lpstr>Diapositiva 5</vt:lpstr>
      <vt:lpstr>ACTIVITAT 1: ESPECIFICATIVA O EXPLICATIVA?</vt:lpstr>
      <vt:lpstr>ACTIVITAT1: Transforma les oracions compostes juxtaposades en coordinades</vt:lpstr>
      <vt:lpstr>ACTIVITAT 2: COORDINADA, O SUBORDINADA?</vt:lpstr>
      <vt:lpstr>ACTIVITAT 3: INDICA L’ANTECEDENT DELS PRONOMS RELATIUS 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REPÀS DE L’ORACIÓ COMPOSTA</dc:title>
  <dc:creator>Generalitat de Catalunya</dc:creator>
  <cp:lastModifiedBy>a</cp:lastModifiedBy>
  <cp:revision>25</cp:revision>
  <dcterms:created xsi:type="dcterms:W3CDTF">2014-02-07T08:19:26Z</dcterms:created>
  <dcterms:modified xsi:type="dcterms:W3CDTF">2014-02-13T06:44:04Z</dcterms:modified>
</cp:coreProperties>
</file>