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1"/>
  </p:notesMasterIdLst>
  <p:sldIdLst>
    <p:sldId id="256" r:id="rId2"/>
    <p:sldId id="258" r:id="rId3"/>
    <p:sldId id="257" r:id="rId4"/>
    <p:sldId id="260" r:id="rId5"/>
    <p:sldId id="262" r:id="rId6"/>
    <p:sldId id="263" r:id="rId7"/>
    <p:sldId id="261" r:id="rId8"/>
    <p:sldId id="265" r:id="rId9"/>
    <p:sldId id="264" r:id="rId10"/>
    <p:sldId id="271" r:id="rId11"/>
    <p:sldId id="270" r:id="rId12"/>
    <p:sldId id="281" r:id="rId13"/>
    <p:sldId id="272" r:id="rId14"/>
    <p:sldId id="282" r:id="rId15"/>
    <p:sldId id="273" r:id="rId16"/>
    <p:sldId id="283" r:id="rId17"/>
    <p:sldId id="274" r:id="rId18"/>
    <p:sldId id="284" r:id="rId19"/>
    <p:sldId id="275" r:id="rId20"/>
    <p:sldId id="285" r:id="rId21"/>
    <p:sldId id="276" r:id="rId22"/>
    <p:sldId id="286" r:id="rId23"/>
    <p:sldId id="259" r:id="rId24"/>
    <p:sldId id="266" r:id="rId25"/>
    <p:sldId id="267" r:id="rId26"/>
    <p:sldId id="277" r:id="rId27"/>
    <p:sldId id="278" r:id="rId28"/>
    <p:sldId id="280" r:id="rId29"/>
    <p:sldId id="279" r:id="rId30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 varScale="1">
        <p:scale>
          <a:sx n="68" d="100"/>
          <a:sy n="68" d="100"/>
        </p:scale>
        <p:origin x="42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7D36F-77BA-4725-8943-F0FE51A2B719}" type="datetimeFigureOut">
              <a:rPr lang="es-ES" smtClean="0"/>
              <a:t>27/05/2014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75B04-8692-4097-BFAF-0E9D7EC951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81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75B04-8692-4097-BFAF-0E9D7EC9515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703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9112385-DB67-41E6-B522-8435721C3D47}" type="datetimeFigureOut">
              <a:rPr lang="ca-ES" smtClean="0"/>
              <a:pPr/>
              <a:t>27/05/2014</a:t>
            </a:fld>
            <a:endParaRPr lang="ca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a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96A0ABC-5D7A-43DE-877C-DCFF3A0FE1D1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2385-DB67-41E6-B522-8435721C3D47}" type="datetimeFigureOut">
              <a:rPr lang="ca-ES" smtClean="0"/>
              <a:pPr/>
              <a:t>27/05/2014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0ABC-5D7A-43DE-877C-DCFF3A0FE1D1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2385-DB67-41E6-B522-8435721C3D47}" type="datetimeFigureOut">
              <a:rPr lang="ca-ES" smtClean="0"/>
              <a:pPr/>
              <a:t>27/05/2014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0ABC-5D7A-43DE-877C-DCFF3A0FE1D1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9112385-DB67-41E6-B522-8435721C3D47}" type="datetimeFigureOut">
              <a:rPr lang="ca-ES" smtClean="0"/>
              <a:pPr/>
              <a:t>27/05/2014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0ABC-5D7A-43DE-877C-DCFF3A0FE1D1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9112385-DB67-41E6-B522-8435721C3D47}" type="datetimeFigureOut">
              <a:rPr lang="ca-ES" smtClean="0"/>
              <a:pPr/>
              <a:t>27/05/2014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96A0ABC-5D7A-43DE-877C-DCFF3A0FE1D1}" type="slidenum">
              <a:rPr lang="ca-ES" smtClean="0"/>
              <a:pPr/>
              <a:t>‹Nº›</a:t>
            </a:fld>
            <a:endParaRPr lang="ca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9112385-DB67-41E6-B522-8435721C3D47}" type="datetimeFigureOut">
              <a:rPr lang="ca-ES" smtClean="0"/>
              <a:pPr/>
              <a:t>27/05/2014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96A0ABC-5D7A-43DE-877C-DCFF3A0FE1D1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9112385-DB67-41E6-B522-8435721C3D47}" type="datetimeFigureOut">
              <a:rPr lang="ca-ES" smtClean="0"/>
              <a:pPr/>
              <a:t>27/05/2014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96A0ABC-5D7A-43DE-877C-DCFF3A0FE1D1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2385-DB67-41E6-B522-8435721C3D47}" type="datetimeFigureOut">
              <a:rPr lang="ca-ES" smtClean="0"/>
              <a:pPr/>
              <a:t>27/05/2014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0ABC-5D7A-43DE-877C-DCFF3A0FE1D1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9112385-DB67-41E6-B522-8435721C3D47}" type="datetimeFigureOut">
              <a:rPr lang="ca-ES" smtClean="0"/>
              <a:pPr/>
              <a:t>27/05/2014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96A0ABC-5D7A-43DE-877C-DCFF3A0FE1D1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9112385-DB67-41E6-B522-8435721C3D47}" type="datetimeFigureOut">
              <a:rPr lang="ca-ES" smtClean="0"/>
              <a:pPr/>
              <a:t>27/05/2014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96A0ABC-5D7A-43DE-877C-DCFF3A0FE1D1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9112385-DB67-41E6-B522-8435721C3D47}" type="datetimeFigureOut">
              <a:rPr lang="ca-ES" smtClean="0"/>
              <a:pPr/>
              <a:t>27/05/2014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96A0ABC-5D7A-43DE-877C-DCFF3A0FE1D1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9112385-DB67-41E6-B522-8435721C3D47}" type="datetimeFigureOut">
              <a:rPr lang="ca-ES" smtClean="0"/>
              <a:pPr/>
              <a:t>27/05/2014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a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96A0ABC-5D7A-43DE-877C-DCFF3A0FE1D1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frm=1&amp;source=images&amp;cd=&amp;cad=rja&amp;docid=QCVptZ5EeavPfM&amp;tbnid=qljl2W1c_U7ekM:&amp;ved=0CAUQjRw&amp;url=http://nihilnovum.wordpress.com/2010/02/01/tarraco-tarraco-tarraco-ii/&amp;ei=YwyPUsfiD-ms0QWHrIGABg&amp;bvm=bv.56988011,d.d2k&amp;psig=AFQjCNHODCEh6FNgUXWe3dZtYamXu8ISJg&amp;ust=138519251558842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nihilnovum.files.wordpress.com/2010/01/tarrac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09" y="768554"/>
            <a:ext cx="3261424" cy="2444422"/>
          </a:xfrm>
          <a:prstGeom prst="rect">
            <a:avLst/>
          </a:prstGeom>
          <a:noFill/>
          <a:effectLst>
            <a:glow rad="457200">
              <a:schemeClr val="accent2">
                <a:satMod val="175000"/>
                <a:alpha val="40000"/>
              </a:schemeClr>
            </a:glow>
            <a:softEdge rad="0"/>
          </a:effectLst>
        </p:spPr>
      </p:pic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772400" cy="1470025"/>
          </a:xfrm>
        </p:spPr>
        <p:txBody>
          <a:bodyPr>
            <a:normAutofit/>
          </a:bodyPr>
          <a:lstStyle/>
          <a:p>
            <a:r>
              <a:rPr lang="ca-ES" sz="7200" b="1" dirty="0" smtClean="0"/>
              <a:t>TÀRRACO</a:t>
            </a:r>
            <a:endParaRPr lang="ca-ES" sz="7200" b="1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0" y="5070300"/>
            <a:ext cx="6584776" cy="1777752"/>
          </a:xfrm>
        </p:spPr>
        <p:txBody>
          <a:bodyPr>
            <a:noAutofit/>
          </a:bodyPr>
          <a:lstStyle/>
          <a:p>
            <a:pPr lvl="1" algn="l"/>
            <a:r>
              <a:rPr lang="ca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Blanca Iglesias, Maria </a:t>
            </a:r>
            <a:r>
              <a:rPr lang="ca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Valls</a:t>
            </a:r>
            <a:endParaRPr lang="ca-E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l"/>
            <a:r>
              <a:rPr lang="ca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Civilització Grecoromana</a:t>
            </a:r>
            <a:endParaRPr lang="ca-E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7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543917"/>
            <a:ext cx="8229600" cy="785242"/>
          </a:xfrm>
        </p:spPr>
        <p:txBody>
          <a:bodyPr>
            <a:normAutofit fontScale="90000"/>
          </a:bodyPr>
          <a:lstStyle/>
          <a:p>
            <a:r>
              <a:rPr lang="ca-ES" sz="4400" b="1" dirty="0" smtClean="0"/>
              <a:t>PARADES DEL TRENET TURÍSTIC</a:t>
            </a:r>
            <a:r>
              <a:rPr lang="ca-ES" dirty="0"/>
              <a:t/>
            </a:r>
            <a:br>
              <a:rPr lang="ca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108520" y="1628800"/>
            <a:ext cx="9433048" cy="4826008"/>
          </a:xfrm>
        </p:spPr>
        <p:txBody>
          <a:bodyPr>
            <a:normAutofit fontScale="92500" lnSpcReduction="20000"/>
          </a:bodyPr>
          <a:lstStyle/>
          <a:p>
            <a:endParaRPr lang="es-ES" dirty="0"/>
          </a:p>
          <a:p>
            <a:pPr marL="64008" indent="0">
              <a:buNone/>
            </a:pPr>
            <a:endParaRPr lang="ca-ES" sz="1600" dirty="0" smtClean="0"/>
          </a:p>
          <a:p>
            <a:pPr marL="64008" indent="0">
              <a:buNone/>
            </a:pPr>
            <a:endParaRPr lang="ca-ES" sz="1600" dirty="0" smtClean="0"/>
          </a:p>
          <a:p>
            <a:pPr marL="64008" indent="0">
              <a:buNone/>
            </a:pPr>
            <a:endParaRPr lang="ca-ES" sz="1600" dirty="0"/>
          </a:p>
          <a:p>
            <a:pPr marL="64008" indent="0">
              <a:buNone/>
            </a:pPr>
            <a:endParaRPr lang="ca-ES" sz="1600" dirty="0" smtClean="0"/>
          </a:p>
          <a:p>
            <a:pPr marL="64008" indent="0">
              <a:buNone/>
            </a:pPr>
            <a:endParaRPr lang="ca-ES" sz="1600" dirty="0"/>
          </a:p>
          <a:p>
            <a:pPr marL="64008" indent="0">
              <a:buNone/>
            </a:pPr>
            <a:r>
              <a:rPr lang="ca-ES" sz="1600" dirty="0" smtClean="0"/>
              <a:t>                 Catedral Basílica                               Aqüeducte romà                         Amfiteatre romà                                                        </a:t>
            </a:r>
          </a:p>
          <a:p>
            <a:pPr marL="64008" indent="0">
              <a:buNone/>
            </a:pPr>
            <a:r>
              <a:rPr lang="ca-ES" sz="1600" dirty="0" smtClean="0"/>
              <a:t>                        de Tàrraco                                         de Tàrraco                                  de Tàrraco</a:t>
            </a:r>
          </a:p>
          <a:p>
            <a:pPr marL="64008" indent="0">
              <a:buNone/>
            </a:pPr>
            <a:endParaRPr lang="ca-ES" sz="1600" dirty="0"/>
          </a:p>
          <a:p>
            <a:pPr marL="64008" indent="0">
              <a:buNone/>
            </a:pPr>
            <a:endParaRPr lang="ca-ES" sz="1600" dirty="0" smtClean="0"/>
          </a:p>
          <a:p>
            <a:pPr marL="64008" indent="0">
              <a:buNone/>
            </a:pPr>
            <a:endParaRPr lang="ca-ES" sz="1600" dirty="0"/>
          </a:p>
          <a:p>
            <a:pPr marL="64008" indent="0">
              <a:buNone/>
            </a:pPr>
            <a:endParaRPr lang="ca-ES" sz="1600" dirty="0" smtClean="0"/>
          </a:p>
          <a:p>
            <a:pPr marL="64008" indent="0">
              <a:buNone/>
            </a:pPr>
            <a:endParaRPr lang="ca-ES" sz="1600" dirty="0"/>
          </a:p>
          <a:p>
            <a:pPr marL="64008" indent="0">
              <a:buNone/>
            </a:pPr>
            <a:endParaRPr lang="ca-ES" sz="1600" dirty="0" smtClean="0"/>
          </a:p>
          <a:p>
            <a:pPr marL="64008" indent="0">
              <a:buNone/>
            </a:pPr>
            <a:endParaRPr lang="ca-ES" sz="1600" dirty="0" smtClean="0"/>
          </a:p>
          <a:p>
            <a:pPr marL="64008" indent="0">
              <a:buNone/>
            </a:pPr>
            <a:endParaRPr lang="ca-ES" sz="1600" dirty="0" smtClean="0"/>
          </a:p>
          <a:p>
            <a:pPr marL="64008" indent="0">
              <a:buNone/>
            </a:pPr>
            <a:endParaRPr lang="ca-ES" sz="1600" dirty="0" smtClean="0"/>
          </a:p>
          <a:p>
            <a:pPr marL="64008" indent="0">
              <a:buNone/>
            </a:pPr>
            <a:r>
              <a:rPr lang="ca-ES" sz="1600" dirty="0"/>
              <a:t> </a:t>
            </a:r>
            <a:r>
              <a:rPr lang="ca-ES" sz="1600" dirty="0" smtClean="0"/>
              <a:t> </a:t>
            </a:r>
          </a:p>
          <a:p>
            <a:pPr marL="64008" indent="0">
              <a:buNone/>
            </a:pPr>
            <a:r>
              <a:rPr lang="ca-ES" sz="1600" dirty="0" smtClean="0"/>
              <a:t>             Muralla romana                                  Teatre romà                                        Circ romà</a:t>
            </a:r>
          </a:p>
          <a:p>
            <a:pPr marL="64008" indent="0">
              <a:buNone/>
            </a:pPr>
            <a:r>
              <a:rPr lang="ca-ES" sz="1600" dirty="0"/>
              <a:t> </a:t>
            </a:r>
            <a:r>
              <a:rPr lang="ca-ES" sz="1600" dirty="0" smtClean="0"/>
              <a:t>                 de Tàrraco                                       de Tàrraco                                        de Tàrraco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2" y="1781612"/>
            <a:ext cx="3088681" cy="131433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056" y="1628800"/>
            <a:ext cx="2867769" cy="146714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623" y="1482689"/>
            <a:ext cx="2151007" cy="161325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2" y="4167164"/>
            <a:ext cx="2664296" cy="169114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970" y="4041804"/>
            <a:ext cx="2730739" cy="182049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915" y="4041804"/>
            <a:ext cx="2458715" cy="182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2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9865096" cy="1399032"/>
          </a:xfrm>
        </p:spPr>
        <p:txBody>
          <a:bodyPr>
            <a:normAutofit fontScale="90000"/>
          </a:bodyPr>
          <a:lstStyle/>
          <a:p>
            <a:r>
              <a:rPr lang="ca-ES" sz="4400" b="1" dirty="0"/>
              <a:t>CATEDRAL BASÍICA DE </a:t>
            </a:r>
            <a:r>
              <a:rPr lang="ca-ES" sz="4400" b="1" dirty="0" smtClean="0"/>
              <a:t>TÀRRACO</a:t>
            </a:r>
            <a:r>
              <a:rPr lang="ca-ES" dirty="0"/>
              <a:t/>
            </a:r>
            <a:br>
              <a:rPr lang="ca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72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a-ES" dirty="0"/>
              <a:t> </a:t>
            </a:r>
          </a:p>
          <a:p>
            <a:r>
              <a:rPr lang="ca-ES" dirty="0"/>
              <a:t>La catedral de Tarragona va ser construïda en 1171 , en la transició de l'estil romànic al gòtic. </a:t>
            </a:r>
          </a:p>
          <a:p>
            <a:pPr marL="64008" indent="0">
              <a:buNone/>
            </a:pPr>
            <a:endParaRPr lang="ca-ES" dirty="0"/>
          </a:p>
          <a:p>
            <a:r>
              <a:rPr lang="ca-ES" dirty="0"/>
              <a:t>Es troba sobre les restes d'una mesquita àrab, una catedral visigòtica i del que va ser el temple d'August.</a:t>
            </a:r>
          </a:p>
          <a:p>
            <a:pPr marL="64008" indent="0">
              <a:buNone/>
            </a:pPr>
            <a:endParaRPr lang="ca-ES" dirty="0"/>
          </a:p>
          <a:p>
            <a:r>
              <a:rPr lang="ca-ES" dirty="0"/>
              <a:t>La façana principal consta de tres portes que corresponen a les tres naus de l'església, la porta central és gòtica mentre que les laterals són d'estil romànic.</a:t>
            </a:r>
          </a:p>
          <a:p>
            <a:pPr marL="64008" indent="0">
              <a:buNone/>
            </a:pPr>
            <a:endParaRPr lang="ca-ES" dirty="0"/>
          </a:p>
          <a:p>
            <a:r>
              <a:rPr lang="ca-ES" dirty="0"/>
              <a:t>A l'exterior, adornant la façana podem veure estàtues d'apòstols i profetes. A l'interior, hi ha el Museu Diocesà de Tarragona, que té una col· </a:t>
            </a:r>
            <a:r>
              <a:rPr lang="ca-ES" dirty="0" err="1"/>
              <a:t>lecció</a:t>
            </a:r>
            <a:r>
              <a:rPr lang="ca-ES" dirty="0"/>
              <a:t> d'unes sis mil peces.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521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35496" y="0"/>
            <a:ext cx="8651304" cy="6454808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" y="1196752"/>
            <a:ext cx="8630161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10009112" cy="1399032"/>
          </a:xfrm>
        </p:spPr>
        <p:txBody>
          <a:bodyPr>
            <a:normAutofit/>
          </a:bodyPr>
          <a:lstStyle/>
          <a:p>
            <a:r>
              <a:rPr lang="es-ES" sz="4000" b="1" dirty="0" smtClean="0"/>
              <a:t>AQÜEDUCTE ROMÀ DE TÀRRACO</a:t>
            </a:r>
            <a:endParaRPr lang="es-ES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a-ES" dirty="0"/>
              <a:t>L'aqüeducte romà de Tarragona (</a:t>
            </a:r>
            <a:r>
              <a:rPr lang="ca-ES" dirty="0" smtClean="0"/>
              <a:t>segle </a:t>
            </a:r>
            <a:r>
              <a:rPr lang="ca-ES" dirty="0"/>
              <a:t>I aC) és un dels monuments declarats patrimoni de la humanitat per la </a:t>
            </a:r>
            <a:r>
              <a:rPr lang="ca-ES" dirty="0" smtClean="0"/>
              <a:t>UNESCO </a:t>
            </a:r>
            <a:r>
              <a:rPr lang="ca-ES" dirty="0"/>
              <a:t>l'any 2000. </a:t>
            </a:r>
          </a:p>
          <a:p>
            <a:endParaRPr lang="ca-ES" dirty="0" smtClean="0"/>
          </a:p>
          <a:p>
            <a:r>
              <a:rPr lang="ca-ES" dirty="0" smtClean="0"/>
              <a:t>Se </a:t>
            </a:r>
            <a:r>
              <a:rPr lang="ca-ES" dirty="0"/>
              <a:t>li denomina Pont del Diable ja que una llegenda diu que va ser construït pel </a:t>
            </a:r>
            <a:r>
              <a:rPr lang="ca-ES" dirty="0" smtClean="0"/>
              <a:t>Diable. </a:t>
            </a:r>
          </a:p>
          <a:p>
            <a:endParaRPr lang="ca-ES" dirty="0"/>
          </a:p>
          <a:p>
            <a:r>
              <a:rPr lang="ca-ES" dirty="0" smtClean="0"/>
              <a:t>Aquest </a:t>
            </a:r>
            <a:r>
              <a:rPr lang="ca-ES" dirty="0"/>
              <a:t>aqüeducte formava part de la xarxa de subministrament d'aigua de la ciutat imperial. </a:t>
            </a:r>
            <a:endParaRPr lang="ca-ES" dirty="0" smtClean="0"/>
          </a:p>
          <a:p>
            <a:endParaRPr lang="ca-ES" dirty="0"/>
          </a:p>
          <a:p>
            <a:r>
              <a:rPr lang="ca-ES" dirty="0" smtClean="0"/>
              <a:t>Té </a:t>
            </a:r>
            <a:r>
              <a:rPr lang="ca-ES" dirty="0"/>
              <a:t>dos nivells d'arcs superposats i una longitud de 217 metres per 27 metres d'alçada. </a:t>
            </a:r>
            <a:endParaRPr lang="ca-ES" dirty="0" smtClean="0"/>
          </a:p>
          <a:p>
            <a:endParaRPr lang="ca-ES" dirty="0"/>
          </a:p>
          <a:p>
            <a:r>
              <a:rPr lang="ca-ES" dirty="0" smtClean="0"/>
              <a:t>La </a:t>
            </a:r>
            <a:r>
              <a:rPr lang="ca-ES" dirty="0"/>
              <a:t>seva construcció data de l'època de l'emperador </a:t>
            </a:r>
            <a:r>
              <a:rPr lang="ca-ES" dirty="0" smtClean="0"/>
              <a:t>August.</a:t>
            </a:r>
          </a:p>
          <a:p>
            <a:endParaRPr lang="ca-ES" dirty="0"/>
          </a:p>
          <a:p>
            <a:r>
              <a:rPr lang="ca-ES" dirty="0" smtClean="0"/>
              <a:t>Es pot travessar-lo  a peu.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013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1"/>
            <a:ext cx="9108504" cy="583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6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6" y="260648"/>
            <a:ext cx="8867328" cy="1399032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/>
              <a:t>L’AMFITEATRE ROMÀ DE TÀRRACO</a:t>
            </a:r>
            <a:endParaRPr lang="es-ES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72000"/>
          </a:xfrm>
        </p:spPr>
        <p:txBody>
          <a:bodyPr>
            <a:normAutofit fontScale="47500" lnSpcReduction="20000"/>
          </a:bodyPr>
          <a:lstStyle/>
          <a:p>
            <a:endParaRPr lang="ca-ES" dirty="0" smtClean="0"/>
          </a:p>
          <a:p>
            <a:r>
              <a:rPr lang="ca-ES" dirty="0"/>
              <a:t>Les excavacions arqueològiques permeten datar la seva construcció en l'època de la dinastia Flàvia (segona meitat </a:t>
            </a:r>
            <a:r>
              <a:rPr lang="ca-ES" dirty="0" smtClean="0"/>
              <a:t>del segle I dC).</a:t>
            </a:r>
            <a:endParaRPr lang="ca-ES" u="sng" dirty="0" smtClean="0"/>
          </a:p>
          <a:p>
            <a:endParaRPr lang="ca-ES" dirty="0" smtClean="0"/>
          </a:p>
          <a:p>
            <a:r>
              <a:rPr lang="ca-ES" dirty="0" smtClean="0"/>
              <a:t>L'amfiteatre </a:t>
            </a:r>
            <a:r>
              <a:rPr lang="ca-ES" dirty="0"/>
              <a:t>romà és d'allò més famós i representatiu de </a:t>
            </a:r>
            <a:r>
              <a:rPr lang="ca-ES" dirty="0" smtClean="0"/>
              <a:t>Tarragona. </a:t>
            </a:r>
          </a:p>
          <a:p>
            <a:endParaRPr lang="ca-ES" dirty="0" smtClean="0"/>
          </a:p>
          <a:p>
            <a:r>
              <a:rPr lang="ca-ES" dirty="0" smtClean="0"/>
              <a:t>És </a:t>
            </a:r>
            <a:r>
              <a:rPr lang="ca-ES" dirty="0"/>
              <a:t>dels més ben conservats de la </a:t>
            </a:r>
            <a:r>
              <a:rPr lang="ca-ES" dirty="0" smtClean="0"/>
              <a:t>Península. </a:t>
            </a:r>
          </a:p>
          <a:p>
            <a:endParaRPr lang="ca-ES" dirty="0" smtClean="0"/>
          </a:p>
          <a:p>
            <a:r>
              <a:rPr lang="ca-ES" dirty="0"/>
              <a:t>U</a:t>
            </a:r>
            <a:r>
              <a:rPr lang="ca-ES" dirty="0" smtClean="0"/>
              <a:t>n </a:t>
            </a:r>
            <a:r>
              <a:rPr lang="ca-ES" dirty="0"/>
              <a:t>cop l'any, durant una setmana, </a:t>
            </a:r>
            <a:r>
              <a:rPr lang="ca-ES" dirty="0" smtClean="0"/>
              <a:t>el dediquen </a:t>
            </a:r>
            <a:r>
              <a:rPr lang="ca-ES" dirty="0"/>
              <a:t>a recrear i divulgar com era la vida romana a Tàrraco. </a:t>
            </a:r>
            <a:endParaRPr lang="ca-ES" dirty="0" smtClean="0"/>
          </a:p>
          <a:p>
            <a:pPr marL="64008" indent="0">
              <a:buNone/>
            </a:pPr>
            <a:endParaRPr lang="ca-ES" dirty="0" smtClean="0"/>
          </a:p>
          <a:p>
            <a:r>
              <a:rPr lang="ca-ES" dirty="0"/>
              <a:t>L' Amfiteatre de Tarragona és una edificació romana de l' antiga Tàrraco que actualment és conserva relativament </a:t>
            </a:r>
            <a:r>
              <a:rPr lang="ca-ES" dirty="0" smtClean="0"/>
              <a:t>restaurada.</a:t>
            </a:r>
          </a:p>
          <a:p>
            <a:pPr marL="64008" indent="0">
              <a:buNone/>
            </a:pPr>
            <a:endParaRPr lang="ca-ES" dirty="0" smtClean="0"/>
          </a:p>
          <a:p>
            <a:r>
              <a:rPr lang="ca-ES" dirty="0" smtClean="0"/>
              <a:t>L</a:t>
            </a:r>
            <a:r>
              <a:rPr lang="ca-ES" dirty="0"/>
              <a:t>' Amfiteatre fou </a:t>
            </a:r>
            <a:r>
              <a:rPr lang="ca-ES" dirty="0" smtClean="0"/>
              <a:t>construït </a:t>
            </a:r>
            <a:r>
              <a:rPr lang="ca-ES" dirty="0"/>
              <a:t>al </a:t>
            </a:r>
            <a:r>
              <a:rPr lang="ca-ES" dirty="0" smtClean="0"/>
              <a:t>sud - </a:t>
            </a:r>
            <a:r>
              <a:rPr lang="ca-ES" dirty="0"/>
              <a:t>est de la ciutat de </a:t>
            </a:r>
            <a:r>
              <a:rPr lang="ca-ES" dirty="0" smtClean="0"/>
              <a:t>Tàrraco, </a:t>
            </a:r>
            <a:r>
              <a:rPr lang="ca-ES" dirty="0"/>
              <a:t>fora del recinte </a:t>
            </a:r>
            <a:r>
              <a:rPr lang="ca-ES" dirty="0" smtClean="0"/>
              <a:t>emmurallat, al </a:t>
            </a:r>
            <a:r>
              <a:rPr lang="ca-ES" dirty="0"/>
              <a:t>sud de la via </a:t>
            </a:r>
            <a:r>
              <a:rPr lang="ca-ES" dirty="0" smtClean="0"/>
              <a:t>Augusta, </a:t>
            </a:r>
            <a:r>
              <a:rPr lang="ca-ES" dirty="0"/>
              <a:t>al </a:t>
            </a:r>
            <a:r>
              <a:rPr lang="ca-ES" dirty="0" smtClean="0"/>
              <a:t>costat del mar </a:t>
            </a:r>
            <a:r>
              <a:rPr lang="ca-ES" dirty="0"/>
              <a:t>i prop de la porta d' accés a la ciutat </a:t>
            </a:r>
            <a:r>
              <a:rPr lang="ca-ES" dirty="0" smtClean="0"/>
              <a:t>.</a:t>
            </a:r>
          </a:p>
          <a:p>
            <a:endParaRPr lang="ca-ES" dirty="0" smtClean="0"/>
          </a:p>
          <a:p>
            <a:r>
              <a:rPr lang="ca-ES" dirty="0" smtClean="0"/>
              <a:t>Tàrraco </a:t>
            </a:r>
            <a:r>
              <a:rPr lang="ca-ES" dirty="0"/>
              <a:t>va ser una de les p</a:t>
            </a:r>
            <a:r>
              <a:rPr lang="ca-ES" dirty="0" smtClean="0"/>
              <a:t>oques ciutats </a:t>
            </a:r>
            <a:r>
              <a:rPr lang="ca-ES" dirty="0"/>
              <a:t>d' Hispània on és va construir un Amfiteatre </a:t>
            </a:r>
            <a:r>
              <a:rPr lang="ca-ES" dirty="0" smtClean="0"/>
              <a:t>quan </a:t>
            </a:r>
            <a:r>
              <a:rPr lang="ca-ES" dirty="0"/>
              <a:t>ja és disposava </a:t>
            </a:r>
            <a:r>
              <a:rPr lang="ca-ES" dirty="0" smtClean="0"/>
              <a:t>d‘un </a:t>
            </a:r>
            <a:r>
              <a:rPr lang="ca-ES" dirty="0"/>
              <a:t>circ i </a:t>
            </a:r>
            <a:r>
              <a:rPr lang="ca-ES" dirty="0" smtClean="0"/>
              <a:t>d‘un teatre.</a:t>
            </a:r>
            <a:r>
              <a:rPr lang="ca-ES" dirty="0"/>
              <a:t/>
            </a:r>
            <a:br>
              <a:rPr lang="ca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259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93" y="268914"/>
            <a:ext cx="8358607" cy="626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7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4808" y="260648"/>
            <a:ext cx="9865096" cy="1399032"/>
          </a:xfrm>
        </p:spPr>
        <p:txBody>
          <a:bodyPr>
            <a:normAutofit/>
          </a:bodyPr>
          <a:lstStyle/>
          <a:p>
            <a:r>
              <a:rPr lang="es-ES" sz="4000" b="1" dirty="0" smtClean="0"/>
              <a:t>MURALLA ROMANA DE TÀRRACO</a:t>
            </a:r>
            <a:endParaRPr lang="es-ES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641796"/>
            <a:ext cx="8724122" cy="5112568"/>
          </a:xfrm>
        </p:spPr>
        <p:txBody>
          <a:bodyPr>
            <a:normAutofit fontScale="55000" lnSpcReduction="20000"/>
          </a:bodyPr>
          <a:lstStyle/>
          <a:p>
            <a:r>
              <a:rPr lang="ca-ES" dirty="0"/>
              <a:t>La Muralla romana de Tarragona és una tanca militar que envolta el casc antic d'aquesta ciutat. </a:t>
            </a:r>
            <a:endParaRPr lang="ca-ES" dirty="0" smtClean="0"/>
          </a:p>
          <a:p>
            <a:endParaRPr lang="ca-ES" dirty="0" smtClean="0"/>
          </a:p>
          <a:p>
            <a:r>
              <a:rPr lang="ca-ES" dirty="0" smtClean="0"/>
              <a:t>Aquestes </a:t>
            </a:r>
            <a:r>
              <a:rPr lang="ca-ES" dirty="0"/>
              <a:t>muralles van ser construïdes en dues fileres de </a:t>
            </a:r>
            <a:r>
              <a:rPr lang="ca-ES" dirty="0" smtClean="0"/>
              <a:t>pedres. </a:t>
            </a:r>
          </a:p>
          <a:p>
            <a:endParaRPr lang="ca-ES" dirty="0" smtClean="0"/>
          </a:p>
          <a:p>
            <a:r>
              <a:rPr lang="ca-ES" dirty="0" smtClean="0"/>
              <a:t>La </a:t>
            </a:r>
            <a:r>
              <a:rPr lang="ca-ES" dirty="0"/>
              <a:t>seva longitud cap al segle III aC era d'uns 4 km. No obstant això, en l'actualitat només es conserva al voltant d'1 km i una porta adovellada original. </a:t>
            </a:r>
            <a:endParaRPr lang="ca-ES" dirty="0" smtClean="0"/>
          </a:p>
          <a:p>
            <a:endParaRPr lang="ca-ES" dirty="0" smtClean="0"/>
          </a:p>
          <a:p>
            <a:r>
              <a:rPr lang="ca-ES" dirty="0" smtClean="0"/>
              <a:t>La </a:t>
            </a:r>
            <a:r>
              <a:rPr lang="ca-ES" dirty="0"/>
              <a:t>part superior de les muralles va patir modificacions durant l'època </a:t>
            </a:r>
            <a:r>
              <a:rPr lang="ca-ES" dirty="0" smtClean="0"/>
              <a:t>medieval.</a:t>
            </a:r>
          </a:p>
          <a:p>
            <a:endParaRPr lang="ca-ES" dirty="0" smtClean="0"/>
          </a:p>
          <a:p>
            <a:r>
              <a:rPr lang="ca-ES" dirty="0" smtClean="0"/>
              <a:t>Dins </a:t>
            </a:r>
            <a:r>
              <a:rPr lang="ca-ES" dirty="0"/>
              <a:t>de les muralles hi ha una còpia de l'estàtua de "César </a:t>
            </a:r>
            <a:r>
              <a:rPr lang="ca-ES" dirty="0" smtClean="0"/>
              <a:t>August", </a:t>
            </a:r>
            <a:r>
              <a:rPr lang="ca-ES" dirty="0"/>
              <a:t>obsequi del govern </a:t>
            </a:r>
            <a:r>
              <a:rPr lang="ca-ES" dirty="0" smtClean="0"/>
              <a:t>italià.</a:t>
            </a:r>
          </a:p>
          <a:p>
            <a:endParaRPr lang="ca-ES" dirty="0" smtClean="0"/>
          </a:p>
          <a:p>
            <a:r>
              <a:rPr lang="ca-ES" dirty="0" smtClean="0"/>
              <a:t>L'entrada </a:t>
            </a:r>
            <a:r>
              <a:rPr lang="ca-ES" dirty="0"/>
              <a:t>està just al costat del portal del Roser, al casc antic de </a:t>
            </a:r>
            <a:r>
              <a:rPr lang="ca-ES" dirty="0" smtClean="0"/>
              <a:t>Tarragona.</a:t>
            </a:r>
          </a:p>
          <a:p>
            <a:pPr marL="64008" indent="0">
              <a:buNone/>
            </a:pPr>
            <a:endParaRPr lang="ca-ES" dirty="0" smtClean="0"/>
          </a:p>
          <a:p>
            <a:r>
              <a:rPr lang="ca-ES" dirty="0" smtClean="0"/>
              <a:t>La </a:t>
            </a:r>
            <a:r>
              <a:rPr lang="ca-ES" dirty="0"/>
              <a:t>muralla romana de Tarragona ha estat declarada Patrimoni de la Humanitat com a part fonamental de l'anomenat "Conjunt Arqueològic de </a:t>
            </a:r>
            <a:r>
              <a:rPr lang="ca-ES" dirty="0" smtClean="0"/>
              <a:t>Tàrraco</a:t>
            </a:r>
            <a:r>
              <a:rPr lang="ca-ES" dirty="0"/>
              <a:t>".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70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8" y="404664"/>
            <a:ext cx="9145840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4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399032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effectLst/>
              </a:rPr>
              <a:t>TEATRE ROMÀ DE TARRACO</a:t>
            </a:r>
            <a:endParaRPr lang="es-ES" sz="4000" b="1" dirty="0">
              <a:effectLst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4704" y="1691728"/>
            <a:ext cx="8579296" cy="4714544"/>
          </a:xfrm>
        </p:spPr>
        <p:txBody>
          <a:bodyPr>
            <a:normAutofit fontScale="62500" lnSpcReduction="20000"/>
          </a:bodyPr>
          <a:lstStyle/>
          <a:p>
            <a:r>
              <a:rPr lang="ca-ES" dirty="0" smtClean="0"/>
              <a:t>És un teatre romà que </a:t>
            </a:r>
            <a:r>
              <a:rPr lang="ca-ES" dirty="0"/>
              <a:t>conserva tres dels elements essencials d'aquests edificis</a:t>
            </a:r>
            <a:r>
              <a:rPr lang="ca-ES" dirty="0" smtClean="0"/>
              <a:t>: la</a:t>
            </a:r>
            <a:r>
              <a:rPr lang="ca-ES" i="1" dirty="0" smtClean="0"/>
              <a:t> </a:t>
            </a:r>
            <a:r>
              <a:rPr lang="ca-ES" i="1" dirty="0" err="1" smtClean="0"/>
              <a:t>cavea</a:t>
            </a:r>
            <a:r>
              <a:rPr lang="ca-ES" i="1" dirty="0" smtClean="0"/>
              <a:t> </a:t>
            </a:r>
            <a:r>
              <a:rPr lang="ca-ES" dirty="0"/>
              <a:t>(o graderia</a:t>
            </a:r>
            <a:r>
              <a:rPr lang="ca-ES" dirty="0" smtClean="0"/>
              <a:t>), </a:t>
            </a:r>
            <a:r>
              <a:rPr lang="ca-ES" dirty="0" err="1" smtClean="0"/>
              <a:t>l’</a:t>
            </a:r>
            <a:r>
              <a:rPr lang="ca-ES" i="1" dirty="0" err="1" smtClean="0"/>
              <a:t>orchestra</a:t>
            </a:r>
            <a:r>
              <a:rPr lang="ca-ES" dirty="0" smtClean="0"/>
              <a:t> </a:t>
            </a:r>
            <a:r>
              <a:rPr lang="ca-ES" dirty="0"/>
              <a:t>(hemicicle situat al peu de la graderia) i </a:t>
            </a:r>
            <a:r>
              <a:rPr lang="ca-ES" dirty="0" smtClean="0"/>
              <a:t>la </a:t>
            </a:r>
            <a:r>
              <a:rPr lang="ca-ES" i="1" dirty="0" err="1" smtClean="0"/>
              <a:t>scaena</a:t>
            </a:r>
            <a:r>
              <a:rPr lang="ca-ES" dirty="0" smtClean="0"/>
              <a:t> (escenari).</a:t>
            </a:r>
          </a:p>
          <a:p>
            <a:endParaRPr lang="ca-ES" dirty="0"/>
          </a:p>
          <a:p>
            <a:r>
              <a:rPr lang="ca-ES" dirty="0"/>
              <a:t>De tot el recinte es mantenen únicament les primeres cinc fileres de grades entorn de l'orquestra. </a:t>
            </a:r>
            <a:endParaRPr lang="ca-ES" dirty="0" smtClean="0"/>
          </a:p>
          <a:p>
            <a:pPr marL="64008" indent="0">
              <a:buNone/>
            </a:pPr>
            <a:endParaRPr lang="ca-ES" dirty="0" smtClean="0"/>
          </a:p>
          <a:p>
            <a:r>
              <a:rPr lang="ca-ES" dirty="0" smtClean="0"/>
              <a:t>És </a:t>
            </a:r>
            <a:r>
              <a:rPr lang="ca-ES" dirty="0"/>
              <a:t>possible distingir dues de les tres </a:t>
            </a:r>
            <a:r>
              <a:rPr lang="ca-ES" dirty="0" smtClean="0"/>
              <a:t>escales. </a:t>
            </a:r>
          </a:p>
          <a:p>
            <a:endParaRPr lang="ca-ES" dirty="0" smtClean="0"/>
          </a:p>
          <a:p>
            <a:r>
              <a:rPr lang="ca-ES" dirty="0" smtClean="0"/>
              <a:t>L'escenari </a:t>
            </a:r>
            <a:r>
              <a:rPr lang="ca-ES" dirty="0"/>
              <a:t>(</a:t>
            </a:r>
            <a:r>
              <a:rPr lang="ca-ES" i="1" dirty="0" err="1"/>
              <a:t>proscaenium</a:t>
            </a:r>
            <a:r>
              <a:rPr lang="ca-ES" dirty="0"/>
              <a:t>) estava tancat per una façana monumental ricament </a:t>
            </a:r>
            <a:r>
              <a:rPr lang="ca-ES" dirty="0" smtClean="0"/>
              <a:t>decorada.</a:t>
            </a:r>
          </a:p>
          <a:p>
            <a:pPr marL="64008" indent="0">
              <a:buNone/>
            </a:pPr>
            <a:endParaRPr lang="ca-ES" dirty="0"/>
          </a:p>
          <a:p>
            <a:r>
              <a:rPr lang="ca-ES" dirty="0" smtClean="0"/>
              <a:t>L'edifici </a:t>
            </a:r>
            <a:r>
              <a:rPr lang="ca-ES" dirty="0"/>
              <a:t>es va ampliar i utilitzar fins a finals del segle II dC, moment en què va quedar abandonat. </a:t>
            </a:r>
            <a:endParaRPr lang="ca-ES" dirty="0" smtClean="0"/>
          </a:p>
          <a:p>
            <a:pPr marL="64008" indent="0">
              <a:buNone/>
            </a:pPr>
            <a:endParaRPr lang="ca-ES" dirty="0" smtClean="0"/>
          </a:p>
          <a:p>
            <a:r>
              <a:rPr lang="ca-ES" dirty="0" smtClean="0"/>
              <a:t>Actualment, el </a:t>
            </a:r>
            <a:r>
              <a:rPr lang="ca-ES" dirty="0"/>
              <a:t>solar on hi ha el teatre no està obert al públic.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175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2555776" y="332656"/>
            <a:ext cx="8229600" cy="1399032"/>
          </a:xfrm>
        </p:spPr>
        <p:txBody>
          <a:bodyPr>
            <a:normAutofit/>
          </a:bodyPr>
          <a:lstStyle/>
          <a:p>
            <a:r>
              <a:rPr lang="ca-ES" sz="6600" b="1" dirty="0" smtClean="0"/>
              <a:t>INDEX </a:t>
            </a:r>
            <a:endParaRPr lang="ca-ES" sz="6600" b="1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827584" y="1916832"/>
            <a:ext cx="8229600" cy="4572000"/>
          </a:xfrm>
        </p:spPr>
        <p:txBody>
          <a:bodyPr>
            <a:normAutofit fontScale="92500"/>
          </a:bodyPr>
          <a:lstStyle/>
          <a:p>
            <a:pPr marL="521208" indent="-457200">
              <a:buFont typeface="+mj-lt"/>
              <a:buAutoNum type="arabicParenR"/>
            </a:pPr>
            <a:r>
              <a:rPr lang="es-ES" sz="2800" b="1" dirty="0" smtClean="0"/>
              <a:t>JUSTIFICACIÓ I OBJECTIUS</a:t>
            </a:r>
          </a:p>
          <a:p>
            <a:pPr marL="521208" indent="-457200">
              <a:buFont typeface="+mj-lt"/>
              <a:buAutoNum type="arabicParenR"/>
            </a:pPr>
            <a:r>
              <a:rPr lang="es-ES" sz="2800" b="1" dirty="0" smtClean="0"/>
              <a:t>COMENCEM </a:t>
            </a:r>
            <a:r>
              <a:rPr lang="es-ES" sz="2800" b="1" dirty="0"/>
              <a:t>EL VIATGE: DESCOBRINT </a:t>
            </a:r>
            <a:r>
              <a:rPr lang="es-ES" sz="2800" b="1" dirty="0" smtClean="0"/>
              <a:t>TÀRRACO</a:t>
            </a:r>
          </a:p>
          <a:p>
            <a:pPr marL="521208" indent="-457200">
              <a:buFont typeface="+mj-lt"/>
              <a:buAutoNum type="arabicParenR"/>
            </a:pPr>
            <a:r>
              <a:rPr lang="es-ES" sz="2800" b="1" dirty="0"/>
              <a:t>PLÀNOL PENÍNSULA IBÈRICA </a:t>
            </a:r>
            <a:endParaRPr lang="es-ES" sz="2800" b="1" dirty="0" smtClean="0"/>
          </a:p>
          <a:p>
            <a:pPr marL="521208" indent="-457200">
              <a:buFont typeface="+mj-lt"/>
              <a:buAutoNum type="arabicParenR"/>
            </a:pPr>
            <a:r>
              <a:rPr lang="es-ES" sz="2800" b="1" dirty="0"/>
              <a:t>PLÀNOL </a:t>
            </a:r>
            <a:r>
              <a:rPr lang="es-ES" sz="2800" b="1" dirty="0" smtClean="0"/>
              <a:t>TÀRRACO</a:t>
            </a:r>
          </a:p>
          <a:p>
            <a:pPr marL="521208" indent="-457200">
              <a:buFont typeface="+mj-lt"/>
              <a:buAutoNum type="arabicParenR"/>
            </a:pPr>
            <a:r>
              <a:rPr lang="ca-ES" sz="2800" b="1" dirty="0"/>
              <a:t>ITINERARI PER TARRACO</a:t>
            </a:r>
            <a:endParaRPr lang="es-ES" sz="2800" b="1" dirty="0" smtClean="0"/>
          </a:p>
          <a:p>
            <a:pPr marL="521208" indent="-457200">
              <a:buFont typeface="+mj-lt"/>
              <a:buAutoNum type="arabicParenR"/>
            </a:pPr>
            <a:r>
              <a:rPr lang="ca-ES" sz="2800" b="1" dirty="0"/>
              <a:t>PARADES DEL TRENET </a:t>
            </a:r>
            <a:r>
              <a:rPr lang="ca-ES" sz="2800" b="1" dirty="0" smtClean="0"/>
              <a:t>TURÍSTIC</a:t>
            </a:r>
          </a:p>
          <a:p>
            <a:pPr marL="521208" indent="-457200">
              <a:buFont typeface="+mj-lt"/>
              <a:buAutoNum type="arabicParenR"/>
            </a:pPr>
            <a:r>
              <a:rPr lang="ca-ES" sz="2800" b="1" dirty="0" smtClean="0"/>
              <a:t>HOTEL</a:t>
            </a:r>
          </a:p>
          <a:p>
            <a:pPr marL="521208" indent="-457200">
              <a:buFont typeface="+mj-lt"/>
              <a:buAutoNum type="arabicParenR"/>
            </a:pPr>
            <a:r>
              <a:rPr lang="ca-ES" sz="2800" b="1" dirty="0" smtClean="0"/>
              <a:t>RESTAURANTS</a:t>
            </a:r>
            <a:endParaRPr lang="es-ES" sz="2800" b="1" dirty="0" smtClean="0"/>
          </a:p>
          <a:p>
            <a:pPr marL="521208" indent="-457200">
              <a:buFont typeface="+mj-lt"/>
              <a:buAutoNum type="arabicParenR"/>
            </a:pPr>
            <a:r>
              <a:rPr lang="es-ES" sz="2800" b="1" dirty="0" smtClean="0"/>
              <a:t>PREUS DEL VIATGE</a:t>
            </a:r>
            <a:endParaRPr lang="ca-ES" sz="2800" dirty="0"/>
          </a:p>
        </p:txBody>
      </p:sp>
    </p:spTree>
    <p:extLst>
      <p:ext uri="{BB962C8B-B14F-4D97-AF65-F5344CB8AC3E}">
        <p14:creationId xmlns:p14="http://schemas.microsoft.com/office/powerpoint/2010/main" val="400421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97" y="476672"/>
            <a:ext cx="8504205" cy="566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5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8229600" cy="1399032"/>
          </a:xfrm>
        </p:spPr>
        <p:txBody>
          <a:bodyPr>
            <a:normAutofit/>
          </a:bodyPr>
          <a:lstStyle/>
          <a:p>
            <a:r>
              <a:rPr lang="es-ES" sz="3600" b="1" dirty="0" smtClean="0"/>
              <a:t>CIRC ROMA</a:t>
            </a:r>
            <a:endParaRPr lang="es-ES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a-ES" dirty="0"/>
              <a:t>El Circ romà de Tarragona està entre els més ben conservats d'Occident, tot i que la major part de la seva estructura segueix oculta sota vells edificis del segle XIX</a:t>
            </a:r>
            <a:r>
              <a:rPr lang="ca-ES" dirty="0" smtClean="0"/>
              <a:t>.</a:t>
            </a:r>
          </a:p>
          <a:p>
            <a:endParaRPr lang="ca-ES" dirty="0"/>
          </a:p>
          <a:p>
            <a:r>
              <a:rPr lang="ca-ES" dirty="0" smtClean="0"/>
              <a:t> </a:t>
            </a:r>
            <a:r>
              <a:rPr lang="ca-ES" dirty="0"/>
              <a:t>Va ser construït a finals del segle I </a:t>
            </a:r>
            <a:r>
              <a:rPr lang="ca-ES" dirty="0" err="1" smtClean="0"/>
              <a:t>dC.</a:t>
            </a:r>
            <a:endParaRPr lang="ca-ES" dirty="0" smtClean="0"/>
          </a:p>
          <a:p>
            <a:endParaRPr lang="ca-ES" dirty="0"/>
          </a:p>
          <a:p>
            <a:r>
              <a:rPr lang="ca-ES" dirty="0" smtClean="0"/>
              <a:t> </a:t>
            </a:r>
            <a:r>
              <a:rPr lang="ca-ES" dirty="0"/>
              <a:t>Tenia una forma allargada amb uns 325 metres de llarg i fins a 115 </a:t>
            </a:r>
            <a:r>
              <a:rPr lang="ca-ES" dirty="0" smtClean="0"/>
              <a:t>d'ample </a:t>
            </a:r>
            <a:r>
              <a:rPr lang="ca-ES" dirty="0"/>
              <a:t>i es calcula que tenia una capacitat de 30.000 espectadors. </a:t>
            </a:r>
            <a:endParaRPr lang="ca-ES" dirty="0" smtClean="0"/>
          </a:p>
          <a:p>
            <a:endParaRPr lang="ca-ES" dirty="0"/>
          </a:p>
          <a:p>
            <a:r>
              <a:rPr lang="ca-ES" dirty="0" smtClean="0"/>
              <a:t>Al </a:t>
            </a:r>
            <a:r>
              <a:rPr lang="ca-ES" dirty="0"/>
              <a:t>segle XVI es va convertir en el palau dels reis de la corona catalanoaragonesa i posteriorment </a:t>
            </a:r>
            <a:r>
              <a:rPr lang="ca-ES" dirty="0" smtClean="0"/>
              <a:t>en una presó.</a:t>
            </a:r>
          </a:p>
          <a:p>
            <a:pPr marL="64008" indent="0">
              <a:buNone/>
            </a:pPr>
            <a:endParaRPr lang="ca-ES" dirty="0"/>
          </a:p>
          <a:p>
            <a:r>
              <a:rPr lang="ca-ES" dirty="0" smtClean="0"/>
              <a:t>Hi </a:t>
            </a:r>
            <a:r>
              <a:rPr lang="ca-ES" dirty="0"/>
              <a:t>ha </a:t>
            </a:r>
            <a:r>
              <a:rPr lang="ca-ES" dirty="0" smtClean="0"/>
              <a:t>uns </a:t>
            </a:r>
            <a:r>
              <a:rPr lang="ca-ES" dirty="0"/>
              <a:t>passadissos subterranis i portes d'accés que comunicaven amb les presons</a:t>
            </a:r>
            <a:r>
              <a:rPr lang="ca-ES" dirty="0" smtClean="0"/>
              <a:t>.</a:t>
            </a:r>
          </a:p>
          <a:p>
            <a:endParaRPr lang="ca-ES" dirty="0"/>
          </a:p>
          <a:p>
            <a:r>
              <a:rPr lang="ca-ES" dirty="0" smtClean="0"/>
              <a:t>Actualment </a:t>
            </a:r>
            <a:r>
              <a:rPr lang="ca-ES" dirty="0"/>
              <a:t>es pot visitar l'extrem oriental.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419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7494"/>
            <a:ext cx="8275276" cy="613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6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b="1" dirty="0" smtClean="0"/>
              <a:t>HOTEL</a:t>
            </a:r>
            <a:endParaRPr lang="ca-ES" b="1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08516" y="1844824"/>
            <a:ext cx="8727979" cy="45720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a-ES" b="1" dirty="0" smtClean="0"/>
              <a:t>HOTEL: </a:t>
            </a:r>
            <a:r>
              <a:rPr lang="ca-ES" dirty="0" smtClean="0"/>
              <a:t>“Imperial </a:t>
            </a:r>
            <a:r>
              <a:rPr lang="ca-ES" dirty="0" err="1" smtClean="0"/>
              <a:t>Tarraco</a:t>
            </a:r>
            <a:r>
              <a:rPr lang="ca-ES" dirty="0" smtClean="0"/>
              <a:t> 5”</a:t>
            </a:r>
          </a:p>
          <a:p>
            <a:pPr marL="64008" indent="0">
              <a:buNone/>
            </a:pPr>
            <a:endParaRPr lang="ca-E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a-ES" b="1" dirty="0" smtClean="0"/>
              <a:t>LUXE: </a:t>
            </a:r>
            <a:r>
              <a:rPr lang="ca-ES" dirty="0" smtClean="0"/>
              <a:t>4 estrelles</a:t>
            </a:r>
          </a:p>
          <a:p>
            <a:pPr marL="64008" indent="0">
              <a:buNone/>
            </a:pPr>
            <a:endParaRPr lang="ca-E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a-ES" b="1" dirty="0"/>
              <a:t>SERVEIS DE L’ESTABLIMENT</a:t>
            </a:r>
            <a:r>
              <a:rPr lang="ca-ES" b="1" dirty="0" smtClean="0"/>
              <a:t>:</a:t>
            </a:r>
            <a:endParaRPr lang="ca-ES" b="1" dirty="0"/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ca-ES" dirty="0"/>
              <a:t>Edifici principal de 5 plantes, amb un total de 168 habitacions.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Hall d'entrada i un àrea de recepció oberta les 24 hores del </a:t>
            </a:r>
            <a:r>
              <a:rPr lang="ca-ES" dirty="0" smtClean="0"/>
              <a:t>dia.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Servei </a:t>
            </a:r>
            <a:r>
              <a:rPr lang="ca-ES" dirty="0"/>
              <a:t>de caixa forta, ascensor i cafeteria.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Bar, una sala de televisió i un restaurant a la carta.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Sala de conferències i connexió a </a:t>
            </a:r>
            <a:r>
              <a:rPr lang="ca-ES" dirty="0" smtClean="0"/>
              <a:t>Internet.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Servei </a:t>
            </a:r>
            <a:r>
              <a:rPr lang="ca-ES" dirty="0"/>
              <a:t>d'habitacions i de bugaderia.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Aparcament del vehicle en un propi pàrquing de l’hotel.</a:t>
            </a:r>
            <a:endParaRPr lang="ca-ES" dirty="0"/>
          </a:p>
          <a:p>
            <a:endParaRPr lang="ca-ES" dirty="0" smtClean="0"/>
          </a:p>
          <a:p>
            <a:endParaRPr lang="ca-ES" dirty="0" smtClean="0"/>
          </a:p>
        </p:txBody>
      </p:sp>
    </p:spTree>
    <p:extLst>
      <p:ext uri="{BB962C8B-B14F-4D97-AF65-F5344CB8AC3E}">
        <p14:creationId xmlns:p14="http://schemas.microsoft.com/office/powerpoint/2010/main" val="363313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27584" y="458060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a-ES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a-ES" b="1" dirty="0" smtClean="0"/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ca-ES" b="1" dirty="0" smtClean="0"/>
              <a:t>FOTOGRAFIES:</a:t>
            </a:r>
            <a:endParaRPr lang="es-ES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18285"/>
            <a:ext cx="2603890" cy="173321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163" y="1818285"/>
            <a:ext cx="2530410" cy="16827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011" y="1818284"/>
            <a:ext cx="2528035" cy="168272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423" y="4365102"/>
            <a:ext cx="2603890" cy="17332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41370"/>
            <a:ext cx="2603890" cy="173321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011" y="4341370"/>
            <a:ext cx="2603890" cy="173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1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55576" y="1628800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ca-ES" b="1" dirty="0"/>
              <a:t>LOCALITZACIÓ: </a:t>
            </a:r>
            <a:endParaRPr lang="ca-ES" b="1" dirty="0" smtClean="0"/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ca-ES" dirty="0" smtClean="0"/>
              <a:t>Passeig </a:t>
            </a:r>
            <a:r>
              <a:rPr lang="ca-ES" dirty="0"/>
              <a:t>de les </a:t>
            </a:r>
            <a:r>
              <a:rPr lang="ca-ES" dirty="0" smtClean="0"/>
              <a:t>Palmeres, Tarragona</a:t>
            </a:r>
            <a:r>
              <a:rPr lang="ca-ES" dirty="0"/>
              <a:t>, 43003</a:t>
            </a:r>
            <a:r>
              <a:rPr lang="ca-ES" dirty="0" smtClean="0"/>
              <a:t>,                                              (Espanya)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endParaRPr lang="ca-ES" dirty="0" smtClean="0"/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ca-ES" b="1" dirty="0" smtClean="0"/>
              <a:t>PREUS</a:t>
            </a:r>
            <a:r>
              <a:rPr lang="ca-ES" b="1" dirty="0"/>
              <a:t>: </a:t>
            </a:r>
            <a:endParaRPr lang="ca-ES" b="1" dirty="0" smtClean="0"/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ca-ES" dirty="0" smtClean="0"/>
              <a:t>Una </a:t>
            </a:r>
            <a:r>
              <a:rPr lang="ca-ES" dirty="0"/>
              <a:t>nit + esmorzar </a:t>
            </a:r>
            <a:r>
              <a:rPr lang="ca-ES" dirty="0">
                <a:sym typeface="Wingdings" panose="05000000000000000000" pitchFamily="2" charset="2"/>
              </a:rPr>
              <a:t> 123€ </a:t>
            </a:r>
            <a:r>
              <a:rPr lang="ca-ES" dirty="0" smtClean="0">
                <a:sym typeface="Wingdings" panose="05000000000000000000" pitchFamily="2" charset="2"/>
              </a:rPr>
              <a:t>/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ca-ES" dirty="0" smtClean="0">
                <a:sym typeface="Wingdings" panose="05000000000000000000" pitchFamily="2" charset="2"/>
              </a:rPr>
              <a:t> Total: </a:t>
            </a:r>
            <a:r>
              <a:rPr lang="ca-ES" dirty="0">
                <a:sym typeface="Wingdings" panose="05000000000000000000" pitchFamily="2" charset="2"/>
              </a:rPr>
              <a:t>dos nits + dos esmorzars  246 </a:t>
            </a:r>
            <a:r>
              <a:rPr lang="ca-ES" dirty="0" smtClean="0">
                <a:sym typeface="Wingdings" panose="05000000000000000000" pitchFamily="2" charset="2"/>
              </a:rPr>
              <a:t>€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endParaRPr lang="ca-ES" b="1" dirty="0"/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ca-ES" b="1" dirty="0"/>
              <a:t>TELÈFON DE CONTACTE: </a:t>
            </a:r>
            <a:r>
              <a:rPr lang="ca-ES" dirty="0"/>
              <a:t>902 100 710 </a:t>
            </a:r>
            <a:endParaRPr lang="ca-ES" dirty="0" smtClean="0"/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endParaRPr lang="ca-ES" dirty="0"/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ca-ES" b="1" dirty="0"/>
              <a:t>WEB DE </a:t>
            </a:r>
            <a:r>
              <a:rPr lang="ca-ES" b="1" dirty="0" smtClean="0"/>
              <a:t>L’HOTEL: </a:t>
            </a:r>
            <a:r>
              <a:rPr lang="ca-ES" dirty="0" smtClean="0"/>
              <a:t>http</a:t>
            </a:r>
            <a:r>
              <a:rPr lang="ca-ES" dirty="0"/>
              <a:t>://www.hotelhusaimperialtarraco.com/ES/habitaciones.html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628800"/>
            <a:ext cx="2953139" cy="295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0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7586" y="-17140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/>
              <a:t>RESTAURANTS</a:t>
            </a:r>
            <a:endParaRPr lang="es-ES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6062" y="908720"/>
            <a:ext cx="9073008" cy="5760640"/>
          </a:xfrm>
        </p:spPr>
        <p:txBody>
          <a:bodyPr>
            <a:normAutofit/>
          </a:bodyPr>
          <a:lstStyle/>
          <a:p>
            <a:r>
              <a:rPr lang="ca-ES" sz="2400" b="1" dirty="0" smtClean="0"/>
              <a:t>SOPAR DEL DIA 4 D’ABRIL A LES 21:00 H. </a:t>
            </a:r>
            <a:r>
              <a:rPr lang="ca-ES" sz="2400" b="1" dirty="0" smtClean="0">
                <a:sym typeface="Wingdings" panose="05000000000000000000" pitchFamily="2" charset="2"/>
              </a:rPr>
              <a:t></a:t>
            </a:r>
            <a:endParaRPr lang="ca-ES" sz="24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a-ES" sz="2000" dirty="0" smtClean="0"/>
              <a:t>Restaurant: </a:t>
            </a:r>
            <a:r>
              <a:rPr lang="ca-ES" sz="2000" i="1" dirty="0" smtClean="0"/>
              <a:t>La Cuineta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sz="2000" dirty="0" smtClean="0"/>
              <a:t>Preus </a:t>
            </a:r>
            <a:r>
              <a:rPr lang="ca-ES" sz="2000" dirty="0"/>
              <a:t>mitjans: </a:t>
            </a:r>
            <a:r>
              <a:rPr lang="ca-ES" sz="2000" i="1" dirty="0"/>
              <a:t>15 </a:t>
            </a:r>
            <a:r>
              <a:rPr lang="ca-ES" sz="2000" i="1" dirty="0" smtClean="0"/>
              <a:t>euros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sz="2000" dirty="0" smtClean="0"/>
              <a:t>Horaris: </a:t>
            </a:r>
            <a:r>
              <a:rPr lang="ca-ES" sz="2000" i="1" dirty="0" smtClean="0"/>
              <a:t>De 9:00 a 23:00</a:t>
            </a:r>
            <a:endParaRPr lang="ca-ES" sz="20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ca-ES" sz="2000" dirty="0" smtClean="0"/>
              <a:t>Direcció: </a:t>
            </a:r>
            <a:r>
              <a:rPr lang="ca-ES" sz="2000" i="1" dirty="0" smtClean="0"/>
              <a:t>Nou Patriarca, 2 Tarragona, 43003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sz="2000" dirty="0" smtClean="0"/>
              <a:t>Número de contacte: </a:t>
            </a:r>
            <a:r>
              <a:rPr lang="es-ES" sz="2000" i="1" dirty="0"/>
              <a:t>977 22 61 </a:t>
            </a:r>
            <a:r>
              <a:rPr lang="es-ES" sz="2000" i="1" dirty="0" smtClean="0"/>
              <a:t>01</a:t>
            </a:r>
          </a:p>
          <a:p>
            <a:pPr>
              <a:buFont typeface="Arial" panose="020B0604020202020204" pitchFamily="34" charset="0"/>
              <a:buChar char="•"/>
            </a:pPr>
            <a:endParaRPr lang="es-ES" sz="2000" i="1" dirty="0"/>
          </a:p>
          <a:p>
            <a:r>
              <a:rPr lang="es-ES" sz="2400" b="1" dirty="0" smtClean="0"/>
              <a:t>SOPAR DEL DIA 5 D’ABRIL A LES 21:00 H. </a:t>
            </a:r>
            <a:r>
              <a:rPr lang="es-ES" sz="2400" b="1" dirty="0" smtClean="0">
                <a:sym typeface="Wingdings" panose="05000000000000000000" pitchFamily="2" charset="2"/>
              </a:rPr>
              <a:t>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sz="2000" dirty="0" smtClean="0">
                <a:sym typeface="Wingdings" panose="05000000000000000000" pitchFamily="2" charset="2"/>
              </a:rPr>
              <a:t>Restaurant:</a:t>
            </a:r>
            <a:r>
              <a:rPr lang="ca-ES" sz="2400" b="1" dirty="0" smtClean="0">
                <a:sym typeface="Wingdings" panose="05000000000000000000" pitchFamily="2" charset="2"/>
              </a:rPr>
              <a:t> </a:t>
            </a:r>
            <a:r>
              <a:rPr lang="ca-ES" sz="2000" i="1" dirty="0" smtClean="0"/>
              <a:t>Racó de l'abat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sz="2000" i="1" dirty="0" smtClean="0"/>
              <a:t>Espectacle: Musical</a:t>
            </a:r>
            <a:endParaRPr lang="ca-ES" sz="2400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a-ES" sz="2000" dirty="0" smtClean="0">
                <a:sym typeface="Wingdings" panose="05000000000000000000" pitchFamily="2" charset="2"/>
              </a:rPr>
              <a:t>Preus mitjans: </a:t>
            </a:r>
            <a:r>
              <a:rPr lang="ca-ES" sz="2000" i="1" dirty="0" smtClean="0">
                <a:sym typeface="Wingdings" panose="05000000000000000000" pitchFamily="2" charset="2"/>
              </a:rPr>
              <a:t>15 euros</a:t>
            </a:r>
            <a:endParaRPr lang="ca-ES" sz="2400" i="1" dirty="0" smtClean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a-ES" sz="2000" dirty="0" smtClean="0">
                <a:sym typeface="Wingdings" panose="05000000000000000000" pitchFamily="2" charset="2"/>
              </a:rPr>
              <a:t>Horaris: </a:t>
            </a:r>
            <a:r>
              <a:rPr lang="ca-ES" sz="2000" i="1" dirty="0" smtClean="0">
                <a:sym typeface="Wingdings" panose="05000000000000000000" pitchFamily="2" charset="2"/>
              </a:rPr>
              <a:t>De 11:00 a 24:00</a:t>
            </a:r>
            <a:endParaRPr lang="ca-ES" sz="2400" i="1" dirty="0" smtClean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a-ES" sz="2000" dirty="0" smtClean="0">
                <a:sym typeface="Wingdings" panose="05000000000000000000" pitchFamily="2" charset="2"/>
              </a:rPr>
              <a:t>Direcció: </a:t>
            </a:r>
            <a:r>
              <a:rPr lang="ca-ES" sz="2000" i="1" dirty="0" smtClean="0"/>
              <a:t>Carrer de l'abat, 2 | Part Alta, 43003 Tarragona, España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sz="2000" dirty="0" smtClean="0">
                <a:sym typeface="Wingdings" panose="05000000000000000000" pitchFamily="2" charset="2"/>
              </a:rPr>
              <a:t>Número de contacte: </a:t>
            </a:r>
            <a:r>
              <a:rPr lang="ca-ES" sz="2000" i="1" dirty="0" smtClean="0"/>
              <a:t>625 71 59 01</a:t>
            </a:r>
          </a:p>
          <a:p>
            <a:pPr>
              <a:buFont typeface="Arial" panose="020B0604020202020204" pitchFamily="34" charset="0"/>
              <a:buChar char="•"/>
            </a:pPr>
            <a:endParaRPr lang="ca-ES" sz="2000" i="1" dirty="0" smtClean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s-ES" sz="2400" b="1" dirty="0" smtClean="0">
              <a:sym typeface="Wingdings" panose="05000000000000000000" pitchFamily="2" charset="2"/>
            </a:endParaRPr>
          </a:p>
          <a:p>
            <a:endParaRPr lang="es-ES" sz="2400" b="1" dirty="0">
              <a:sym typeface="Wingdings" panose="05000000000000000000" pitchFamily="2" charset="2"/>
            </a:endParaRPr>
          </a:p>
          <a:p>
            <a:pPr marL="64008" indent="0">
              <a:buNone/>
            </a:pPr>
            <a:endParaRPr lang="es-ES" sz="2400" b="1" dirty="0" smtClean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ca-ES" sz="2400" b="1" dirty="0"/>
          </a:p>
        </p:txBody>
      </p:sp>
    </p:spTree>
    <p:extLst>
      <p:ext uri="{BB962C8B-B14F-4D97-AF65-F5344CB8AC3E}">
        <p14:creationId xmlns:p14="http://schemas.microsoft.com/office/powerpoint/2010/main" val="226894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980728"/>
            <a:ext cx="8244408" cy="6194160"/>
          </a:xfrm>
        </p:spPr>
        <p:txBody>
          <a:bodyPr/>
          <a:lstStyle/>
          <a:p>
            <a:r>
              <a:rPr lang="ca-ES" sz="2400" b="1" dirty="0" smtClean="0"/>
              <a:t>DINAR </a:t>
            </a:r>
            <a:r>
              <a:rPr lang="ca-ES" sz="2400" b="1" dirty="0"/>
              <a:t>DEL DIA </a:t>
            </a:r>
            <a:r>
              <a:rPr lang="ca-ES" sz="2400" b="1" dirty="0" smtClean="0"/>
              <a:t>6 </a:t>
            </a:r>
            <a:r>
              <a:rPr lang="ca-ES" sz="2400" b="1" dirty="0"/>
              <a:t>D’ABRIL A LES </a:t>
            </a:r>
            <a:r>
              <a:rPr lang="ca-ES" sz="2400" b="1" dirty="0" smtClean="0"/>
              <a:t>13:30 </a:t>
            </a:r>
            <a:r>
              <a:rPr lang="ca-ES" sz="2400" b="1" dirty="0"/>
              <a:t>H. </a:t>
            </a:r>
            <a:r>
              <a:rPr lang="ca-ES" sz="2400" b="1" dirty="0">
                <a:sym typeface="Wingdings" panose="05000000000000000000" pitchFamily="2" charset="2"/>
              </a:rPr>
              <a:t></a:t>
            </a:r>
            <a:endParaRPr lang="ca-ES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ca-ES" sz="2000" dirty="0"/>
              <a:t>Restaurant: </a:t>
            </a:r>
            <a:r>
              <a:rPr lang="ca-ES" sz="2000" i="1" dirty="0" smtClean="0"/>
              <a:t>El Terrat</a:t>
            </a:r>
            <a:endParaRPr lang="ca-ES" sz="20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ca-ES" sz="2000" dirty="0"/>
              <a:t>Preus mitjans: </a:t>
            </a:r>
            <a:r>
              <a:rPr lang="ca-ES" sz="2000" i="1" dirty="0" smtClean="0"/>
              <a:t>10 </a:t>
            </a:r>
            <a:r>
              <a:rPr lang="ca-ES" sz="2000" i="1" dirty="0"/>
              <a:t>euros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sz="2000" dirty="0"/>
              <a:t>Horaris: </a:t>
            </a:r>
            <a:r>
              <a:rPr lang="ca-ES" sz="2000" i="1" dirty="0"/>
              <a:t>De 9:00 a </a:t>
            </a:r>
            <a:r>
              <a:rPr lang="ca-ES" sz="2000" i="1" dirty="0" smtClean="0"/>
              <a:t>23:00</a:t>
            </a:r>
            <a:endParaRPr lang="ca-ES" sz="20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ca-ES" sz="2000" dirty="0"/>
              <a:t>Direcció: </a:t>
            </a:r>
            <a:r>
              <a:rPr lang="es-ES" sz="2000" i="1" dirty="0"/>
              <a:t>C/ Pons </a:t>
            </a:r>
            <a:r>
              <a:rPr lang="es-ES" sz="2000" i="1" dirty="0" err="1"/>
              <a:t>d'Icart</a:t>
            </a:r>
            <a:r>
              <a:rPr lang="es-ES" sz="2000" i="1" dirty="0"/>
              <a:t> 19, Tarragona, España </a:t>
            </a:r>
            <a:endParaRPr lang="ca-ES" sz="2000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a-ES" sz="2000" dirty="0" smtClean="0"/>
              <a:t>Número </a:t>
            </a:r>
            <a:r>
              <a:rPr lang="ca-ES" sz="2000" dirty="0"/>
              <a:t>de contacte</a:t>
            </a:r>
            <a:r>
              <a:rPr lang="ca-ES" sz="2000" dirty="0" smtClean="0"/>
              <a:t>:</a:t>
            </a:r>
            <a:r>
              <a:rPr lang="ca-ES" sz="2000" i="1" dirty="0" smtClean="0"/>
              <a:t> </a:t>
            </a:r>
            <a:r>
              <a:rPr lang="es-ES" sz="2000" i="1" dirty="0"/>
              <a:t>977248485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275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2492" y="332656"/>
            <a:ext cx="6059016" cy="1399032"/>
          </a:xfrm>
        </p:spPr>
        <p:txBody>
          <a:bodyPr>
            <a:normAutofit/>
          </a:bodyPr>
          <a:lstStyle/>
          <a:p>
            <a:r>
              <a:rPr lang="es-ES" sz="4000" b="1" dirty="0" smtClean="0"/>
              <a:t>PREUS DEL VIATGE</a:t>
            </a:r>
            <a:endParaRPr lang="es-ES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Estada a </a:t>
            </a:r>
            <a:r>
              <a:rPr lang="es-ES" dirty="0" err="1" smtClean="0"/>
              <a:t>l’hotel</a:t>
            </a:r>
            <a:r>
              <a:rPr lang="es-ES" dirty="0" smtClean="0"/>
              <a:t> </a:t>
            </a:r>
            <a:r>
              <a:rPr lang="es-ES" dirty="0" smtClean="0">
                <a:sym typeface="Wingdings" panose="05000000000000000000" pitchFamily="2" charset="2"/>
              </a:rPr>
              <a:t> 246 Euros</a:t>
            </a:r>
          </a:p>
          <a:p>
            <a:r>
              <a:rPr lang="es-ES" dirty="0">
                <a:sym typeface="Wingdings" panose="05000000000000000000" pitchFamily="2" charset="2"/>
              </a:rPr>
              <a:t> </a:t>
            </a:r>
            <a:r>
              <a:rPr lang="es-ES" dirty="0" smtClean="0">
                <a:sym typeface="Wingdings" panose="05000000000000000000" pitchFamily="2" charset="2"/>
              </a:rPr>
              <a:t>Restaurants  40 Euros (aprox.) </a:t>
            </a:r>
          </a:p>
          <a:p>
            <a:r>
              <a:rPr lang="es-ES" dirty="0">
                <a:sym typeface="Wingdings" panose="05000000000000000000" pitchFamily="2" charset="2"/>
              </a:rPr>
              <a:t> </a:t>
            </a:r>
            <a:r>
              <a:rPr lang="es-ES" dirty="0" smtClean="0">
                <a:sym typeface="Wingdings" panose="05000000000000000000" pitchFamily="2" charset="2"/>
              </a:rPr>
              <a:t>Visites </a:t>
            </a:r>
            <a:r>
              <a:rPr lang="es-ES" dirty="0" err="1" smtClean="0">
                <a:sym typeface="Wingdings" panose="05000000000000000000" pitchFamily="2" charset="2"/>
              </a:rPr>
              <a:t>turístiques</a:t>
            </a:r>
            <a:r>
              <a:rPr lang="es-ES" dirty="0" smtClean="0">
                <a:sym typeface="Wingdings" panose="05000000000000000000" pitchFamily="2" charset="2"/>
              </a:rPr>
              <a:t>  20 Euros/persona</a:t>
            </a:r>
          </a:p>
          <a:p>
            <a:r>
              <a:rPr lang="es-ES" dirty="0" smtClean="0">
                <a:sym typeface="Wingdings" panose="05000000000000000000" pitchFamily="2" charset="2"/>
              </a:rPr>
              <a:t>Autocar 30 Euros/persona (aprox.) </a:t>
            </a:r>
          </a:p>
          <a:p>
            <a:r>
              <a:rPr lang="es-ES" dirty="0" smtClean="0">
                <a:sym typeface="Wingdings" panose="05000000000000000000" pitchFamily="2" charset="2"/>
              </a:rPr>
              <a:t>Total</a:t>
            </a:r>
            <a:r>
              <a:rPr lang="es-ES" smtClean="0">
                <a:sym typeface="Wingdings" panose="05000000000000000000" pitchFamily="2" charset="2"/>
              </a:rPr>
              <a:t> 336 </a:t>
            </a:r>
            <a:r>
              <a:rPr lang="es-ES" dirty="0" smtClean="0">
                <a:sym typeface="Wingdings" panose="05000000000000000000" pitchFamily="2" charset="2"/>
              </a:rPr>
              <a:t>Euros/persona</a:t>
            </a:r>
          </a:p>
          <a:p>
            <a:pPr marL="64008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78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504" y="0"/>
            <a:ext cx="8712968" cy="6454808"/>
          </a:xfrm>
        </p:spPr>
        <p:txBody>
          <a:bodyPr>
            <a:noAutofit/>
          </a:bodyPr>
          <a:lstStyle/>
          <a:p>
            <a:pPr marL="64008" indent="0" algn="ctr">
              <a:buNone/>
            </a:pPr>
            <a:r>
              <a:rPr lang="es-ES" sz="49600" dirty="0" smtClean="0">
                <a:solidFill>
                  <a:schemeClr val="bg1"/>
                </a:solidFill>
              </a:rPr>
              <a:t>FI</a:t>
            </a:r>
            <a:endParaRPr lang="es-ES" sz="4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6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b="1" dirty="0" smtClean="0"/>
              <a:t>JUSTIFICACIÓ I OBJECTIUS</a:t>
            </a:r>
            <a:endParaRPr lang="ca-ES" b="1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a-ES" dirty="0" smtClean="0"/>
              <a:t>JUSTIFICACIÓ: </a:t>
            </a:r>
          </a:p>
          <a:p>
            <a:pPr marL="0" indent="0">
              <a:buNone/>
            </a:pPr>
            <a:r>
              <a:rPr lang="ca-ES" dirty="0" smtClean="0"/>
              <a:t>Hem escollit aquest destí perquè ens sembla molt interessant, ja que és un lloc proper d’on vivim i va marcar part de la història romana a Catalunya. </a:t>
            </a:r>
          </a:p>
          <a:p>
            <a:r>
              <a:rPr lang="ca-ES" dirty="0"/>
              <a:t> </a:t>
            </a:r>
            <a:r>
              <a:rPr lang="ca-ES" dirty="0" smtClean="0"/>
              <a:t>OBJECTIUS: </a:t>
            </a:r>
          </a:p>
          <a:p>
            <a:pPr>
              <a:buFontTx/>
              <a:buChar char="-"/>
            </a:pPr>
            <a:r>
              <a:rPr lang="ca-ES" dirty="0" smtClean="0"/>
              <a:t>Aprendre a fer un itinerari d’un viatge</a:t>
            </a:r>
          </a:p>
          <a:p>
            <a:pPr>
              <a:buFontTx/>
              <a:buChar char="-"/>
            </a:pPr>
            <a:r>
              <a:rPr lang="ca-ES" dirty="0" smtClean="0"/>
              <a:t>Cercar informació</a:t>
            </a:r>
          </a:p>
          <a:p>
            <a:pPr>
              <a:buFontTx/>
              <a:buChar char="-"/>
            </a:pPr>
            <a:r>
              <a:rPr lang="ca-ES" dirty="0" smtClean="0"/>
              <a:t>Aprendre més coses de l'època romana a Tàrraco </a:t>
            </a:r>
          </a:p>
          <a:p>
            <a:pPr>
              <a:buFontTx/>
              <a:buChar char="-"/>
            </a:pPr>
            <a:r>
              <a:rPr lang="ca-ES" dirty="0" smtClean="0"/>
              <a:t>Aprendre a exposar oralment. </a:t>
            </a:r>
          </a:p>
          <a:p>
            <a:pPr marL="0" indent="0">
              <a:buNone/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09316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COMENCEM EL VIATGE: DESCOBRINT TÀRRACO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 Tàrraco: Tàrraco va començar sent un petit poble, quan Cartago Nova va caure, Tàrraco va convertir-se en la nova ciutat militar de l’Imperi Romà en la Península Ibèrica. D’aquesta manera, va començar a créixer i es va convertir en </a:t>
            </a:r>
            <a:r>
              <a:rPr lang="ca-ES" smtClean="0"/>
              <a:t>una autèntica </a:t>
            </a:r>
            <a:r>
              <a:rPr lang="ca-ES" dirty="0" smtClean="0"/>
              <a:t>ciutat romana.</a:t>
            </a:r>
          </a:p>
          <a:p>
            <a:r>
              <a:rPr lang="ca-ES" dirty="0" smtClean="0"/>
              <a:t>Aquests dies descobrirem un món antic, diferent i fascinant. </a:t>
            </a:r>
          </a:p>
          <a:p>
            <a:endParaRPr lang="ca-ES" dirty="0" smtClean="0"/>
          </a:p>
          <a:p>
            <a:endParaRPr lang="ca-ES" dirty="0" smtClean="0"/>
          </a:p>
          <a:p>
            <a:pPr>
              <a:buNone/>
            </a:pPr>
            <a:endParaRPr lang="ca-ES" dirty="0" smtClean="0"/>
          </a:p>
          <a:p>
            <a:pPr>
              <a:buNone/>
            </a:pPr>
            <a:endParaRPr lang="ca-ES" dirty="0" smtClean="0"/>
          </a:p>
          <a:p>
            <a:pPr>
              <a:buNone/>
            </a:pPr>
            <a:endParaRPr lang="ca-ES" dirty="0" smtClean="0"/>
          </a:p>
          <a:p>
            <a:pPr>
              <a:buNone/>
            </a:pPr>
            <a:endParaRPr lang="ca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PLÀNOL PENÍNSULA IBÈRICA </a:t>
            </a:r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6423223" cy="5067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PLÀNOL TÀRRACO</a:t>
            </a:r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6555019" cy="4652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b="1" dirty="0" smtClean="0"/>
              <a:t>ITINERARI PER TARRACO</a:t>
            </a:r>
            <a:endParaRPr lang="ca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b="1" u="sng" dirty="0" smtClean="0"/>
              <a:t>PRIMER DIA (DIVENDRES 4 D’ABRIL) :</a:t>
            </a:r>
          </a:p>
          <a:p>
            <a:pPr marL="64008" indent="0">
              <a:buNone/>
            </a:pPr>
            <a:endParaRPr lang="ca-ES" u="sn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a-ES" dirty="0" smtClean="0"/>
              <a:t>   17:00 </a:t>
            </a:r>
            <a:r>
              <a:rPr lang="ca-ES" dirty="0" smtClean="0">
                <a:sym typeface="Wingdings" pitchFamily="2" charset="2"/>
              </a:rPr>
              <a:t></a:t>
            </a:r>
            <a:r>
              <a:rPr lang="ca-ES" dirty="0" smtClean="0"/>
              <a:t> Arribada y entrada a l’hotel    “Imperial Tàrraco 5”.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dirty="0" smtClean="0"/>
              <a:t>   18:30 </a:t>
            </a:r>
            <a:r>
              <a:rPr lang="ca-ES" dirty="0" smtClean="0">
                <a:sym typeface="Wingdings" pitchFamily="2" charset="2"/>
              </a:rPr>
              <a:t> Temps de lliure elecció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dirty="0" smtClean="0">
                <a:sym typeface="Wingdings" pitchFamily="2" charset="2"/>
              </a:rPr>
              <a:t>   21:00  Sopar</a:t>
            </a:r>
          </a:p>
          <a:p>
            <a:pPr>
              <a:buNone/>
            </a:pPr>
            <a:r>
              <a:rPr lang="ca-ES" dirty="0" smtClean="0">
                <a:sym typeface="Wingdings" pitchFamily="2" charset="2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5904656"/>
          </a:xfrm>
        </p:spPr>
        <p:txBody>
          <a:bodyPr>
            <a:normAutofit fontScale="85000" lnSpcReduction="20000"/>
          </a:bodyPr>
          <a:lstStyle/>
          <a:p>
            <a:r>
              <a:rPr lang="ca-ES" dirty="0" smtClean="0">
                <a:sym typeface="Wingdings" pitchFamily="2" charset="2"/>
              </a:rPr>
              <a:t> </a:t>
            </a:r>
            <a:r>
              <a:rPr lang="ca-ES" sz="3900" b="1" u="sng" dirty="0" smtClean="0">
                <a:sym typeface="Wingdings" pitchFamily="2" charset="2"/>
              </a:rPr>
              <a:t>SEGON DIA (DISSABTE 5 D’ABRIL) :</a:t>
            </a:r>
          </a:p>
          <a:p>
            <a:pPr marL="64008" indent="0">
              <a:buNone/>
            </a:pPr>
            <a:endParaRPr lang="ca-ES" sz="3900" u="sng" dirty="0" smtClean="0">
              <a:sym typeface="Wingdings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a-ES" dirty="0">
                <a:sym typeface="Wingdings" pitchFamily="2" charset="2"/>
              </a:rPr>
              <a:t> </a:t>
            </a:r>
            <a:r>
              <a:rPr lang="ca-ES" dirty="0" smtClean="0">
                <a:sym typeface="Wingdings" pitchFamily="2" charset="2"/>
              </a:rPr>
              <a:t>07:00 / 10:00  Esmorzar a l’hotel     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dirty="0" smtClean="0">
                <a:sym typeface="Wingdings" pitchFamily="2" charset="2"/>
              </a:rPr>
              <a:t>11:00  Trenet turístic, tot el dia:</a:t>
            </a:r>
          </a:p>
          <a:p>
            <a:pPr>
              <a:buNone/>
            </a:pPr>
            <a:r>
              <a:rPr lang="ca-ES" dirty="0" smtClean="0"/>
              <a:t>     És un viatge únic. Permet gaudir de Tarragona des d’una altra perspectiva. El trenet portarà al viatger a un recorregut històric de la Tàrraco romana. El seu viatge inicia a la Catedral Basílica </a:t>
            </a:r>
            <a:r>
              <a:rPr lang="ca-ES" dirty="0"/>
              <a:t>de </a:t>
            </a:r>
            <a:r>
              <a:rPr lang="ca-ES" dirty="0" smtClean="0"/>
              <a:t>Tarragona. El </a:t>
            </a:r>
            <a:r>
              <a:rPr lang="ca-ES" dirty="0"/>
              <a:t>trenet turístic funciona des de les 9.00 h. del </a:t>
            </a:r>
            <a:r>
              <a:rPr lang="ca-ES" dirty="0" smtClean="0"/>
              <a:t>matí </a:t>
            </a:r>
            <a:r>
              <a:rPr lang="ca-ES" dirty="0"/>
              <a:t>fins 19:30 h. del vespre.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dirty="0" smtClean="0">
                <a:sym typeface="Wingdings" pitchFamily="2" charset="2"/>
              </a:rPr>
              <a:t>19:45  Tornada a l’hotel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dirty="0" smtClean="0">
                <a:sym typeface="Wingdings" pitchFamily="2" charset="2"/>
              </a:rPr>
              <a:t>21:00   Sopar amb espectacle</a:t>
            </a:r>
          </a:p>
          <a:p>
            <a:pPr>
              <a:buNone/>
            </a:pPr>
            <a:endParaRPr lang="ca-ES" dirty="0" smtClean="0"/>
          </a:p>
          <a:p>
            <a:pPr>
              <a:buNone/>
            </a:pPr>
            <a:r>
              <a:rPr lang="ca-ES" dirty="0" smtClean="0"/>
              <a:t>  </a:t>
            </a:r>
            <a:endParaRPr lang="ca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01208"/>
            <a:ext cx="4960551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6408712"/>
          </a:xfrm>
        </p:spPr>
        <p:txBody>
          <a:bodyPr>
            <a:normAutofit/>
          </a:bodyPr>
          <a:lstStyle/>
          <a:p>
            <a:r>
              <a:rPr lang="ca-ES" sz="3600" dirty="0" smtClean="0"/>
              <a:t> </a:t>
            </a:r>
            <a:r>
              <a:rPr lang="ca-ES" sz="3600" b="1" u="sng" dirty="0" smtClean="0"/>
              <a:t>TERCER DIA ( DIUMENGE 6 D’ABRIL) </a:t>
            </a:r>
          </a:p>
          <a:p>
            <a:pPr marL="64008" indent="0">
              <a:buNone/>
            </a:pPr>
            <a:endParaRPr lang="ca-ES" sz="3600" u="sn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a-ES" sz="3600" dirty="0" smtClean="0"/>
              <a:t>  07:00/10:00 </a:t>
            </a:r>
            <a:r>
              <a:rPr lang="ca-ES" sz="3600" dirty="0" smtClean="0">
                <a:sym typeface="Wingdings" pitchFamily="2" charset="2"/>
              </a:rPr>
              <a:t> Esmorzar a l’hotel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sz="3600" dirty="0" smtClean="0">
                <a:sym typeface="Wingdings" pitchFamily="2" charset="2"/>
              </a:rPr>
              <a:t>  11:00 Compres de subvenir per la ciutat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sz="3600" dirty="0" smtClean="0">
                <a:sym typeface="Wingdings" pitchFamily="2" charset="2"/>
              </a:rPr>
              <a:t>  13:30  Menjar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sz="3600" dirty="0" smtClean="0">
                <a:sym typeface="Wingdings" pitchFamily="2" charset="2"/>
              </a:rPr>
              <a:t>  16:30  Fi del viatge </a:t>
            </a:r>
          </a:p>
          <a:p>
            <a:pPr>
              <a:buNone/>
            </a:pPr>
            <a:r>
              <a:rPr lang="es-ES" sz="3600" dirty="0" smtClean="0">
                <a:sym typeface="Wingdings" pitchFamily="2" charset="2"/>
              </a:rPr>
              <a:t>    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547</TotalTime>
  <Words>1406</Words>
  <Application>Microsoft Office PowerPoint</Application>
  <PresentationFormat>Presentación en pantalla (4:3)</PresentationFormat>
  <Paragraphs>206</Paragraphs>
  <Slides>29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6" baseType="lpstr">
      <vt:lpstr>Arial</vt:lpstr>
      <vt:lpstr>Calibri</vt:lpstr>
      <vt:lpstr>Century Gothic</vt:lpstr>
      <vt:lpstr>Verdana</vt:lpstr>
      <vt:lpstr>Wingdings</vt:lpstr>
      <vt:lpstr>Wingdings 2</vt:lpstr>
      <vt:lpstr>Brío</vt:lpstr>
      <vt:lpstr>TÀRRACO</vt:lpstr>
      <vt:lpstr>INDEX </vt:lpstr>
      <vt:lpstr>JUSTIFICACIÓ I OBJECTIUS</vt:lpstr>
      <vt:lpstr>COMENCEM EL VIATGE: DESCOBRINT TÀRRACO</vt:lpstr>
      <vt:lpstr>PLÀNOL PENÍNSULA IBÈRICA </vt:lpstr>
      <vt:lpstr>PLÀNOL TÀRRACO</vt:lpstr>
      <vt:lpstr>ITINERARI PER TARRACO</vt:lpstr>
      <vt:lpstr>Presentación de PowerPoint</vt:lpstr>
      <vt:lpstr>Presentación de PowerPoint</vt:lpstr>
      <vt:lpstr>PARADES DEL TRENET TURÍSTIC </vt:lpstr>
      <vt:lpstr>CATEDRAL BASÍICA DE TÀRRACO </vt:lpstr>
      <vt:lpstr>Presentación de PowerPoint</vt:lpstr>
      <vt:lpstr>AQÜEDUCTE ROMÀ DE TÀRRACO</vt:lpstr>
      <vt:lpstr>Presentación de PowerPoint</vt:lpstr>
      <vt:lpstr>L’AMFITEATRE ROMÀ DE TÀRRACO</vt:lpstr>
      <vt:lpstr>Presentación de PowerPoint</vt:lpstr>
      <vt:lpstr>MURALLA ROMANA DE TÀRRACO</vt:lpstr>
      <vt:lpstr>Presentación de PowerPoint</vt:lpstr>
      <vt:lpstr>TEATRE ROMÀ DE TARRACO</vt:lpstr>
      <vt:lpstr>Presentación de PowerPoint</vt:lpstr>
      <vt:lpstr>CIRC ROMA</vt:lpstr>
      <vt:lpstr>Presentación de PowerPoint</vt:lpstr>
      <vt:lpstr>HOTEL</vt:lpstr>
      <vt:lpstr>Presentación de PowerPoint</vt:lpstr>
      <vt:lpstr>Presentación de PowerPoint</vt:lpstr>
      <vt:lpstr>RESTAURANTS</vt:lpstr>
      <vt:lpstr>Presentación de PowerPoint</vt:lpstr>
      <vt:lpstr>PREUS DEL VIATGE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alumne</dc:creator>
  <cp:lastModifiedBy>Blanca</cp:lastModifiedBy>
  <cp:revision>82</cp:revision>
  <dcterms:created xsi:type="dcterms:W3CDTF">2013-10-04T06:18:13Z</dcterms:created>
  <dcterms:modified xsi:type="dcterms:W3CDTF">2014-05-27T19:31:50Z</dcterms:modified>
</cp:coreProperties>
</file>