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9" r:id="rId4"/>
    <p:sldId id="263" r:id="rId5"/>
    <p:sldId id="261" r:id="rId6"/>
    <p:sldId id="258" r:id="rId7"/>
    <p:sldId id="262" r:id="rId8"/>
    <p:sldId id="260" r:id="rId9"/>
    <p:sldId id="264" r:id="rId10"/>
    <p:sldId id="265"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4660"/>
  </p:normalViewPr>
  <p:slideViewPr>
    <p:cSldViewPr>
      <p:cViewPr>
        <p:scale>
          <a:sx n="100" d="100"/>
          <a:sy n="100" d="100"/>
        </p:scale>
        <p:origin x="-1956" y="-3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a-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2949EE-E5F6-4B15-89F4-E4904C61CB98}" type="datetimeFigureOut">
              <a:rPr lang="ca-ES" smtClean="0"/>
              <a:pPr/>
              <a:t>24/02/2014</a:t>
            </a:fld>
            <a:endParaRPr lang="ca-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a-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a-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9D0E1D-6C50-415E-9655-740748B251D7}" type="slidenum">
              <a:rPr lang="ca-ES" smtClean="0"/>
              <a:pPr/>
              <a:t>‹Nº›</a:t>
            </a:fld>
            <a:endParaRPr lang="ca-ES" dirty="0"/>
          </a:p>
        </p:txBody>
      </p:sp>
    </p:spTree>
    <p:extLst>
      <p:ext uri="{BB962C8B-B14F-4D97-AF65-F5344CB8AC3E}">
        <p14:creationId xmlns:p14="http://schemas.microsoft.com/office/powerpoint/2010/main" xmlns="" val="577572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ca-ES" dirty="0"/>
          </a:p>
        </p:txBody>
      </p:sp>
      <p:sp>
        <p:nvSpPr>
          <p:cNvPr id="4" name="3 Marcador de número de diapositiva"/>
          <p:cNvSpPr>
            <a:spLocks noGrp="1"/>
          </p:cNvSpPr>
          <p:nvPr>
            <p:ph type="sldNum" sz="quarter" idx="10"/>
          </p:nvPr>
        </p:nvSpPr>
        <p:spPr/>
        <p:txBody>
          <a:bodyPr/>
          <a:lstStyle/>
          <a:p>
            <a:fld id="{AE9D0E1D-6C50-415E-9655-740748B251D7}" type="slidenum">
              <a:rPr lang="ca-ES" smtClean="0"/>
              <a:pPr/>
              <a:t>6</a:t>
            </a:fld>
            <a:endParaRPr lang="ca-ES"/>
          </a:p>
        </p:txBody>
      </p:sp>
    </p:spTree>
    <p:extLst>
      <p:ext uri="{BB962C8B-B14F-4D97-AF65-F5344CB8AC3E}">
        <p14:creationId xmlns:p14="http://schemas.microsoft.com/office/powerpoint/2010/main" xmlns="" val="1846498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17" name="16 Marcador de pie de página"/>
          <p:cNvSpPr>
            <a:spLocks noGrp="1"/>
          </p:cNvSpPr>
          <p:nvPr>
            <p:ph type="ftr" sz="quarter" idx="11"/>
          </p:nvPr>
        </p:nvSpPr>
        <p:spPr/>
        <p:txBody>
          <a:bodyPr/>
          <a:lstStyle/>
          <a:p>
            <a:endParaRPr lang="ca-ES" dirty="0"/>
          </a:p>
        </p:txBody>
      </p:sp>
      <p:sp>
        <p:nvSpPr>
          <p:cNvPr id="29" name="28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5" name="4 Marcador de pie de página"/>
          <p:cNvSpPr>
            <a:spLocks noGrp="1"/>
          </p:cNvSpPr>
          <p:nvPr>
            <p:ph type="ftr" sz="quarter" idx="11"/>
          </p:nvPr>
        </p:nvSpPr>
        <p:spPr/>
        <p:txBody>
          <a:bodyPr/>
          <a:lstStyle/>
          <a:p>
            <a:endParaRPr lang="ca-ES" dirty="0"/>
          </a:p>
        </p:txBody>
      </p:sp>
      <p:sp>
        <p:nvSpPr>
          <p:cNvPr id="6" name="5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5" name="4 Marcador de pie de página"/>
          <p:cNvSpPr>
            <a:spLocks noGrp="1"/>
          </p:cNvSpPr>
          <p:nvPr>
            <p:ph type="ftr" sz="quarter" idx="11"/>
          </p:nvPr>
        </p:nvSpPr>
        <p:spPr/>
        <p:txBody>
          <a:bodyPr/>
          <a:lstStyle/>
          <a:p>
            <a:endParaRPr lang="ca-ES" dirty="0"/>
          </a:p>
        </p:txBody>
      </p:sp>
      <p:sp>
        <p:nvSpPr>
          <p:cNvPr id="6" name="5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5" name="4 Marcador de pie de página"/>
          <p:cNvSpPr>
            <a:spLocks noGrp="1"/>
          </p:cNvSpPr>
          <p:nvPr>
            <p:ph type="ftr" sz="quarter" idx="11"/>
          </p:nvPr>
        </p:nvSpPr>
        <p:spPr/>
        <p:txBody>
          <a:bodyPr/>
          <a:lstStyle/>
          <a:p>
            <a:endParaRPr lang="ca-ES" dirty="0"/>
          </a:p>
        </p:txBody>
      </p:sp>
      <p:sp>
        <p:nvSpPr>
          <p:cNvPr id="6" name="5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5" name="4 Marcador de pie de página"/>
          <p:cNvSpPr>
            <a:spLocks noGrp="1"/>
          </p:cNvSpPr>
          <p:nvPr>
            <p:ph type="ftr" sz="quarter" idx="11"/>
          </p:nvPr>
        </p:nvSpPr>
        <p:spPr/>
        <p:txBody>
          <a:bodyPr/>
          <a:lstStyle/>
          <a:p>
            <a:endParaRPr lang="ca-ES" dirty="0"/>
          </a:p>
        </p:txBody>
      </p:sp>
      <p:sp>
        <p:nvSpPr>
          <p:cNvPr id="6" name="5 Marcador de número de diapositiva"/>
          <p:cNvSpPr>
            <a:spLocks noGrp="1"/>
          </p:cNvSpPr>
          <p:nvPr>
            <p:ph type="sldNum" sz="quarter" idx="12"/>
          </p:nvPr>
        </p:nvSpPr>
        <p:spPr>
          <a:xfrm>
            <a:off x="7924800" y="6416675"/>
            <a:ext cx="762000" cy="365125"/>
          </a:xfrm>
        </p:spPr>
        <p:txBody>
          <a:bodyPr/>
          <a:lstStyle/>
          <a:p>
            <a:fld id="{5965553B-AB82-41F6-AE09-F0E9E57162C3}" type="slidenum">
              <a:rPr lang="ca-ES" smtClean="0"/>
              <a:pPr/>
              <a:t>‹Nº›</a:t>
            </a:fld>
            <a:endParaRPr lang="ca-E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6" name="5 Marcador de pie de página"/>
          <p:cNvSpPr>
            <a:spLocks noGrp="1"/>
          </p:cNvSpPr>
          <p:nvPr>
            <p:ph type="ftr" sz="quarter" idx="11"/>
          </p:nvPr>
        </p:nvSpPr>
        <p:spPr/>
        <p:txBody>
          <a:bodyPr/>
          <a:lstStyle/>
          <a:p>
            <a:endParaRPr lang="ca-ES" dirty="0"/>
          </a:p>
        </p:txBody>
      </p:sp>
      <p:sp>
        <p:nvSpPr>
          <p:cNvPr id="7" name="6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8" name="7 Marcador de pie de página"/>
          <p:cNvSpPr>
            <a:spLocks noGrp="1"/>
          </p:cNvSpPr>
          <p:nvPr>
            <p:ph type="ftr" sz="quarter" idx="11"/>
          </p:nvPr>
        </p:nvSpPr>
        <p:spPr/>
        <p:txBody>
          <a:bodyPr/>
          <a:lstStyle/>
          <a:p>
            <a:endParaRPr lang="ca-ES" dirty="0"/>
          </a:p>
        </p:txBody>
      </p:sp>
      <p:sp>
        <p:nvSpPr>
          <p:cNvPr id="9" name="8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4" name="3 Marcador de pie de página"/>
          <p:cNvSpPr>
            <a:spLocks noGrp="1"/>
          </p:cNvSpPr>
          <p:nvPr>
            <p:ph type="ftr" sz="quarter" idx="11"/>
          </p:nvPr>
        </p:nvSpPr>
        <p:spPr/>
        <p:txBody>
          <a:bodyPr/>
          <a:lstStyle/>
          <a:p>
            <a:endParaRPr lang="ca-ES" dirty="0"/>
          </a:p>
        </p:txBody>
      </p:sp>
      <p:sp>
        <p:nvSpPr>
          <p:cNvPr id="5" name="4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3" name="2 Marcador de pie de página"/>
          <p:cNvSpPr>
            <a:spLocks noGrp="1"/>
          </p:cNvSpPr>
          <p:nvPr>
            <p:ph type="ftr" sz="quarter" idx="11"/>
          </p:nvPr>
        </p:nvSpPr>
        <p:spPr/>
        <p:txBody>
          <a:bodyPr/>
          <a:lstStyle/>
          <a:p>
            <a:endParaRPr lang="ca-ES" dirty="0"/>
          </a:p>
        </p:txBody>
      </p:sp>
      <p:sp>
        <p:nvSpPr>
          <p:cNvPr id="4" name="3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6" name="5 Marcador de pie de página"/>
          <p:cNvSpPr>
            <a:spLocks noGrp="1"/>
          </p:cNvSpPr>
          <p:nvPr>
            <p:ph type="ftr" sz="quarter" idx="11"/>
          </p:nvPr>
        </p:nvSpPr>
        <p:spPr/>
        <p:txBody>
          <a:bodyPr/>
          <a:lstStyle/>
          <a:p>
            <a:endParaRPr lang="ca-ES" dirty="0"/>
          </a:p>
        </p:txBody>
      </p:sp>
      <p:sp>
        <p:nvSpPr>
          <p:cNvPr id="7" name="6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dirty="0"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8921DBAD-5378-4FBC-9FE8-D8FA28984C44}" type="datetimeFigureOut">
              <a:rPr lang="ca-ES" smtClean="0"/>
              <a:pPr/>
              <a:t>24/02/2014</a:t>
            </a:fld>
            <a:endParaRPr lang="ca-ES" dirty="0"/>
          </a:p>
        </p:txBody>
      </p:sp>
      <p:sp>
        <p:nvSpPr>
          <p:cNvPr id="6" name="5 Marcador de pie de página"/>
          <p:cNvSpPr>
            <a:spLocks noGrp="1"/>
          </p:cNvSpPr>
          <p:nvPr>
            <p:ph type="ftr" sz="quarter" idx="11"/>
          </p:nvPr>
        </p:nvSpPr>
        <p:spPr/>
        <p:txBody>
          <a:bodyPr/>
          <a:lstStyle/>
          <a:p>
            <a:endParaRPr lang="ca-ES" dirty="0"/>
          </a:p>
        </p:txBody>
      </p:sp>
      <p:sp>
        <p:nvSpPr>
          <p:cNvPr id="7" name="6 Marcador de número de diapositiva"/>
          <p:cNvSpPr>
            <a:spLocks noGrp="1"/>
          </p:cNvSpPr>
          <p:nvPr>
            <p:ph type="sldNum" sz="quarter" idx="12"/>
          </p:nvPr>
        </p:nvSpPr>
        <p:spPr/>
        <p:txBody>
          <a:bodyPr/>
          <a:lstStyle/>
          <a:p>
            <a:fld id="{5965553B-AB82-41F6-AE09-F0E9E57162C3}" type="slidenum">
              <a:rPr lang="ca-ES" smtClean="0"/>
              <a:pPr/>
              <a:t>‹Nº›</a:t>
            </a:fld>
            <a:endParaRPr lang="ca-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921DBAD-5378-4FBC-9FE8-D8FA28984C44}" type="datetimeFigureOut">
              <a:rPr lang="ca-ES" smtClean="0"/>
              <a:pPr/>
              <a:t>24/02/2014</a:t>
            </a:fld>
            <a:endParaRPr lang="ca-ES" dirty="0"/>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ca-ES" dirty="0"/>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965553B-AB82-41F6-AE09-F0E9E57162C3}" type="slidenum">
              <a:rPr lang="ca-ES" smtClean="0"/>
              <a:pPr/>
              <a:t>‹Nº›</a:t>
            </a:fld>
            <a:endParaRPr lang="ca-E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8.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ca-ES" cap="none"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r>
            <a:br>
              <a:rPr lang="ca-ES" cap="none"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endParaRPr lang="ca-ES" dirty="0">
              <a:solidFill>
                <a:srgbClr val="0070C0"/>
              </a:solidFill>
            </a:endParaRPr>
          </a:p>
        </p:txBody>
      </p:sp>
      <p:sp>
        <p:nvSpPr>
          <p:cNvPr id="3" name="2 Subtítulo"/>
          <p:cNvSpPr>
            <a:spLocks noGrp="1"/>
          </p:cNvSpPr>
          <p:nvPr>
            <p:ph type="subTitle" idx="1"/>
          </p:nvPr>
        </p:nvSpPr>
        <p:spPr/>
        <p:txBody>
          <a:bodyPr/>
          <a:lstStyle/>
          <a:p>
            <a:endParaRPr lang="ca-ES" dirty="0"/>
          </a:p>
        </p:txBody>
      </p:sp>
      <p:sp>
        <p:nvSpPr>
          <p:cNvPr id="8" name="7 Rectángulo"/>
          <p:cNvSpPr/>
          <p:nvPr/>
        </p:nvSpPr>
        <p:spPr>
          <a:xfrm>
            <a:off x="0" y="908720"/>
            <a:ext cx="9266543" cy="1754326"/>
          </a:xfrm>
          <a:prstGeom prst="rect">
            <a:avLst/>
          </a:prstGeom>
          <a:noFill/>
        </p:spPr>
        <p:txBody>
          <a:bodyPr wrap="square" lIns="91440" tIns="45720" rIns="91440" bIns="45720">
            <a:spAutoFit/>
          </a:bodyPr>
          <a:lstStyle/>
          <a:p>
            <a:pPr algn="ctr"/>
            <a:r>
              <a:rPr lang="es-E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EXPLOTACIÓ INFANTIL?</a:t>
            </a:r>
            <a:endParaRPr lang="es-E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pic>
        <p:nvPicPr>
          <p:cNvPr id="9" name="8 Imagen" descr="explotacion nifatil.jpg"/>
          <p:cNvPicPr>
            <a:picLocks noChangeAspect="1"/>
          </p:cNvPicPr>
          <p:nvPr/>
        </p:nvPicPr>
        <p:blipFill>
          <a:blip r:embed="rId2" cstate="print"/>
          <a:stretch>
            <a:fillRect/>
          </a:stretch>
        </p:blipFill>
        <p:spPr>
          <a:xfrm>
            <a:off x="827584" y="2852936"/>
            <a:ext cx="7467600" cy="338437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ca-ES" dirty="0" smtClean="0"/>
              <a:t>Explotació infantil, ara i abans </a:t>
            </a:r>
            <a:endParaRPr lang="ca-ES" dirty="0"/>
          </a:p>
        </p:txBody>
      </p:sp>
      <p:sp>
        <p:nvSpPr>
          <p:cNvPr id="3" name="2 Marcador de contenido"/>
          <p:cNvSpPr>
            <a:spLocks noGrp="1"/>
          </p:cNvSpPr>
          <p:nvPr>
            <p:ph idx="1"/>
          </p:nvPr>
        </p:nvSpPr>
        <p:spPr/>
        <p:txBody>
          <a:bodyPr>
            <a:normAutofit/>
          </a:bodyPr>
          <a:lstStyle/>
          <a:p>
            <a:r>
              <a:rPr lang="ca-ES" sz="2000" dirty="0" smtClean="0">
                <a:solidFill>
                  <a:schemeClr val="accent1"/>
                </a:solidFill>
              </a:rPr>
              <a:t>Els nens al </a:t>
            </a:r>
            <a:r>
              <a:rPr lang="ca-ES" sz="2000" dirty="0" err="1" smtClean="0">
                <a:solidFill>
                  <a:schemeClr val="accent1"/>
                </a:solidFill>
              </a:rPr>
              <a:t>s.XVIII</a:t>
            </a:r>
            <a:r>
              <a:rPr lang="ca-ES" sz="2000" dirty="0" smtClean="0">
                <a:solidFill>
                  <a:schemeClr val="accent1"/>
                </a:solidFill>
              </a:rPr>
              <a:t> treballaven per guanyar-se la vida, per poder sobreviure, sinó desenes de nens no haguessin pogut arribar a la adolescència . Es oferien llocs de treballs amb un salari molt baix i els nens acceptaven  per insistència del pares . Ara el pares no veuen bé que els seus fills menors de edats treballin i es tracta com una cosa il·legal.  Ara grans empreses com Nike treballen amb nens menors d’edat. També n’hi ha ONG que lluiten contra la explotació infantil, cosa que abans no hi havia.</a:t>
            </a:r>
            <a:endParaRPr lang="ca-ES" sz="2000" dirty="0">
              <a:solidFill>
                <a:schemeClr val="accen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2290266"/>
          </a:xfrm>
        </p:spPr>
        <p:txBody>
          <a:bodyPr>
            <a:normAutofit/>
          </a:bodyPr>
          <a:lstStyle/>
          <a:p>
            <a:r>
              <a:rPr lang="es-ES" sz="1600" dirty="0" smtClean="0"/>
              <a:t>El </a:t>
            </a:r>
            <a:r>
              <a:rPr lang="es-ES" sz="1600" dirty="0" err="1" smtClean="0"/>
              <a:t>treball</a:t>
            </a:r>
            <a:r>
              <a:rPr lang="es-ES" sz="1600" dirty="0" smtClean="0"/>
              <a:t> infantil </a:t>
            </a:r>
            <a:r>
              <a:rPr lang="es-ES" sz="1600" dirty="0" err="1" smtClean="0"/>
              <a:t>és</a:t>
            </a:r>
            <a:r>
              <a:rPr lang="es-ES" sz="1600" dirty="0" smtClean="0"/>
              <a:t> </a:t>
            </a:r>
            <a:r>
              <a:rPr lang="es-ES" sz="1600" dirty="0" err="1" smtClean="0"/>
              <a:t>l'ús</a:t>
            </a:r>
            <a:r>
              <a:rPr lang="es-ES" sz="1600" dirty="0" smtClean="0"/>
              <a:t> de </a:t>
            </a:r>
            <a:r>
              <a:rPr lang="es-ES" sz="1600" dirty="0" err="1" smtClean="0"/>
              <a:t>nens</a:t>
            </a:r>
            <a:r>
              <a:rPr lang="es-ES" sz="1600" dirty="0" smtClean="0"/>
              <a:t> per </a:t>
            </a:r>
            <a:r>
              <a:rPr lang="es-ES" sz="1600" dirty="0" err="1" smtClean="0"/>
              <a:t>realitzar</a:t>
            </a:r>
            <a:r>
              <a:rPr lang="es-ES" sz="1600" dirty="0" smtClean="0"/>
              <a:t> </a:t>
            </a:r>
            <a:r>
              <a:rPr lang="es-ES" sz="1600" dirty="0" err="1" smtClean="0"/>
              <a:t>treball</a:t>
            </a:r>
            <a:r>
              <a:rPr lang="es-ES" sz="1600" dirty="0" smtClean="0"/>
              <a:t> a </a:t>
            </a:r>
            <a:r>
              <a:rPr lang="es-ES" sz="1600" dirty="0" err="1" smtClean="0"/>
              <a:t>canvi</a:t>
            </a:r>
            <a:r>
              <a:rPr lang="es-ES" sz="1600" dirty="0" smtClean="0"/>
              <a:t> de </a:t>
            </a:r>
            <a:r>
              <a:rPr lang="es-ES" sz="1600" dirty="0" err="1" smtClean="0"/>
              <a:t>diners</a:t>
            </a:r>
            <a:r>
              <a:rPr lang="es-ES" sz="1600" dirty="0" smtClean="0"/>
              <a:t> o en </a:t>
            </a:r>
            <a:r>
              <a:rPr lang="es-ES" sz="1600" dirty="0" err="1" smtClean="0"/>
              <a:t>espècies</a:t>
            </a:r>
            <a:r>
              <a:rPr lang="es-ES" sz="1600" dirty="0" smtClean="0"/>
              <a:t>. </a:t>
            </a:r>
            <a:r>
              <a:rPr lang="es-ES" sz="1600" dirty="0" err="1" smtClean="0"/>
              <a:t>Normalment</a:t>
            </a:r>
            <a:r>
              <a:rPr lang="es-ES" sz="1600" dirty="0" smtClean="0"/>
              <a:t> </a:t>
            </a:r>
            <a:r>
              <a:rPr lang="es-ES" sz="1600" dirty="0" err="1" smtClean="0"/>
              <a:t>aquests</a:t>
            </a:r>
            <a:r>
              <a:rPr lang="es-ES" sz="1600" dirty="0" smtClean="0"/>
              <a:t> </a:t>
            </a:r>
            <a:r>
              <a:rPr lang="es-ES" sz="1600" dirty="0" err="1" smtClean="0"/>
              <a:t>ingressos</a:t>
            </a:r>
            <a:r>
              <a:rPr lang="es-ES" sz="1600" dirty="0" smtClean="0"/>
              <a:t> </a:t>
            </a:r>
            <a:r>
              <a:rPr lang="es-ES" sz="1600" dirty="0" err="1" smtClean="0"/>
              <a:t>són</a:t>
            </a:r>
            <a:r>
              <a:rPr lang="es-ES" sz="1600" dirty="0" smtClean="0"/>
              <a:t> </a:t>
            </a:r>
            <a:r>
              <a:rPr lang="es-ES" sz="1600" dirty="0" err="1" smtClean="0"/>
              <a:t>gestionats</a:t>
            </a:r>
            <a:r>
              <a:rPr lang="es-ES" sz="1600" dirty="0" smtClean="0"/>
              <a:t> </a:t>
            </a:r>
            <a:r>
              <a:rPr lang="es-ES" sz="1600" dirty="0" err="1" smtClean="0"/>
              <a:t>pels</a:t>
            </a:r>
            <a:r>
              <a:rPr lang="es-ES" sz="1600" dirty="0" smtClean="0"/>
              <a:t> </a:t>
            </a:r>
            <a:r>
              <a:rPr lang="es-ES" sz="1600" dirty="0" err="1" smtClean="0"/>
              <a:t>seus</a:t>
            </a:r>
            <a:r>
              <a:rPr lang="es-ES" sz="1600" dirty="0" smtClean="0"/>
              <a:t> pares o </a:t>
            </a:r>
            <a:r>
              <a:rPr lang="es-ES" sz="1600" dirty="0" err="1" smtClean="0"/>
              <a:t>tutors</a:t>
            </a:r>
            <a:r>
              <a:rPr lang="es-ES" sz="1600" dirty="0" smtClean="0"/>
              <a:t> No </a:t>
            </a:r>
            <a:r>
              <a:rPr lang="es-ES" sz="1600" dirty="0" err="1" smtClean="0"/>
              <a:t>obstant</a:t>
            </a:r>
            <a:r>
              <a:rPr lang="es-ES" sz="1600" dirty="0" smtClean="0"/>
              <a:t> </a:t>
            </a:r>
            <a:r>
              <a:rPr lang="es-ES" sz="1600" dirty="0" err="1" smtClean="0"/>
              <a:t>això</a:t>
            </a:r>
            <a:r>
              <a:rPr lang="es-ES" sz="1600" dirty="0" smtClean="0"/>
              <a:t> el </a:t>
            </a:r>
            <a:r>
              <a:rPr lang="es-ES" sz="1600" dirty="0" err="1" smtClean="0"/>
              <a:t>treball</a:t>
            </a:r>
            <a:r>
              <a:rPr lang="es-ES" sz="1600" dirty="0" smtClean="0"/>
              <a:t> infantil ha </a:t>
            </a:r>
            <a:r>
              <a:rPr lang="es-ES" sz="1600" dirty="0" err="1" smtClean="0"/>
              <a:t>estat</a:t>
            </a:r>
            <a:r>
              <a:rPr lang="es-ES" sz="1600" dirty="0" smtClean="0"/>
              <a:t> </a:t>
            </a:r>
            <a:r>
              <a:rPr lang="es-ES" sz="1600" dirty="0" err="1" smtClean="0"/>
              <a:t>àmpliament</a:t>
            </a:r>
            <a:r>
              <a:rPr lang="es-ES" sz="1600" dirty="0" smtClean="0"/>
              <a:t> </a:t>
            </a:r>
            <a:r>
              <a:rPr lang="es-ES" sz="1600" dirty="0" err="1" smtClean="0"/>
              <a:t>acceptat</a:t>
            </a:r>
            <a:r>
              <a:rPr lang="es-ES" sz="1600" dirty="0" smtClean="0"/>
              <a:t> </a:t>
            </a:r>
            <a:r>
              <a:rPr lang="es-ES" sz="1600" dirty="0" err="1" smtClean="0"/>
              <a:t>sobretot</a:t>
            </a:r>
            <a:r>
              <a:rPr lang="es-ES" sz="1600" dirty="0" smtClean="0"/>
              <a:t> </a:t>
            </a:r>
            <a:r>
              <a:rPr lang="es-ES" sz="1600" dirty="0" err="1" smtClean="0"/>
              <a:t>als</a:t>
            </a:r>
            <a:r>
              <a:rPr lang="es-ES" sz="1600" dirty="0" smtClean="0"/>
              <a:t> </a:t>
            </a:r>
            <a:r>
              <a:rPr lang="es-ES" sz="1600" dirty="0" err="1" smtClean="0"/>
              <a:t>segles</a:t>
            </a:r>
            <a:r>
              <a:rPr lang="es-ES" sz="1600" dirty="0" smtClean="0"/>
              <a:t> XVIII i XIX a </a:t>
            </a:r>
            <a:r>
              <a:rPr lang="es-ES" sz="1600" dirty="0" err="1" smtClean="0"/>
              <a:t>l'Europa</a:t>
            </a:r>
            <a:r>
              <a:rPr lang="es-ES" sz="1600" dirty="0" smtClean="0"/>
              <a:t> Occidental. El </a:t>
            </a:r>
            <a:r>
              <a:rPr lang="es-ES" sz="1600" dirty="0" err="1" smtClean="0"/>
              <a:t>Dia</a:t>
            </a:r>
            <a:r>
              <a:rPr lang="es-ES" sz="1600" dirty="0" smtClean="0"/>
              <a:t> Internacional contra </a:t>
            </a:r>
            <a:r>
              <a:rPr lang="es-ES" sz="1600" dirty="0" err="1" smtClean="0"/>
              <a:t>l'esclavitud</a:t>
            </a:r>
            <a:r>
              <a:rPr lang="es-ES" sz="1600" dirty="0" smtClean="0"/>
              <a:t> infantil se celebra el 16 </a:t>
            </a:r>
            <a:r>
              <a:rPr lang="es-ES" sz="1600" dirty="0" err="1" smtClean="0"/>
              <a:t>d'abril</a:t>
            </a:r>
            <a:endParaRPr lang="ca-ES" sz="1600" dirty="0">
              <a:solidFill>
                <a:srgbClr val="0070C0"/>
              </a:solidFill>
            </a:endParaRPr>
          </a:p>
        </p:txBody>
      </p:sp>
      <p:sp>
        <p:nvSpPr>
          <p:cNvPr id="1026" name="AutoShape 2" descr="data:image/jpeg;base64,/9j/4AAQSkZJRgABAQAAAQABAAD/2wCEAAkGBhQSERUUExMWFBUWFxwYFxgYGBgaGBgaGhgVFhsaGBwbHCYeFxokGRgYHy8gIycqLCwsGB8xNTAqNSYsLCkBCQoKBQUFDQUFDSkYEhgpKSkpKSkpKSkpKSkpKSkpKSkpKSkpKSkpKSkpKSkpKSkpKSkpKSkpKSkpKSkpKSkpKf/AABEIALQBAAMBIgACEQEDEQH/xAAbAAACAwEBAQAAAAAAAAAAAAAEBQIDBgABB//EAEMQAAIBAgQDBgQDBgUCBQUAAAECEQADBBIhMQVBUQYTImFxgTJCkaEjUrEUM3LB0fAWQ2KC4bLxJJKis8IHFURT0v/EABQBAQAAAAAAAAAAAAAAAAAAAAD/xAAUEQEAAAAAAAAAAAAAAAAAAAAA/9oADAMBAAIRAxEAPwD5OeHP5VFsA45CnxsmfOoXbJnblQIxwpzrpVicBuEEiKe2bMqNKNt4eEJoMwODXI3A/v8A5r3/AA5c6itB3egq1rcEE0Gb/wAN3PL616vZ24OlaQWSdeU1K5a3EUGZPZ+4doqadnLh5itDZBAgVfbsHlQZcdln/MtWjse8TnWtMLDSNKKtYUxsaDHf4Rf861JOxtw/MvvWwNmN6qF1Rz/X+lBlz2NuH51rz/BVz861rra9NasFk9KDJJ2NePjWufsgw/zFrXPaiqe6oMh/hlvzCh/8OEfON/t1rWYi2QNBNBthqBBb7OGf3gohezM/P9qa2bcbzRaLQJR2QB+b7fr0rj2SA+f7Vo1tEjmfevTbI5UCHDdk1fTOddKY2ewCaBmb+lHYe73ZmCdaPPH7nJPrQJOJdg7VtJUt6kzNLf8ACI5Of5fetNjOJXLiwUAqrgnD/wBsuZTORTr5xQZV+zh5STy019o3o7h/YsvmFzMrD5TAYyJECdR51r+0pwdgoq/hgSzMk5200UEfAOp3O1L8Bx7DE5FtoAw03LE9TP8AzQZa52eto+VnZT0YFT9DVV7htgSO8PTaa+h4rCJcXK6qyRIVyzKJ2yn4revNT6ispxHsyqNpLLuskTvqpyxqPhMHaDzoIhdZr29YnlSL/Ebb5RRXDuLtduBIA6+n9aBvZw4gR/ZopbcIZ9qts2wAKldXw0AfcmBt/cURcw2o0qxRMVbfEGgpNkR71W1nWil2HrUHoIWrOg01q6zh+VTtJNe372QCACxGY5mCIi/mdjt6DWg8FgnYSfKr7a8v7FZTF9onIzDvHtg691CoAIGZcyksCZ1JkgaxTXg3FhcE27gvj5kYC3dT0ynLc+vtQG8Tvi3bZz8on1pfw7h+PvpnVLVpTqocEtHWnhtrcSVhgdwd9xoR1o/E2ybpjEZVFswugg0CDB2Ltu5kvpkMSCuqt6TTC+wRSxIAG5PKojDsVQtd7wg6+WnlXuMdcvjjLMmdoGuv0oEy8RF2MgcyYGW2xB99h7xTTC8KIkvdQDkBDE+cyFA+tC43ijPot0IDyysYBGgCLMerEHyoZMOBrnuuTuWED2XIQKBjiMChJC3RMaZhH3FK+F9hb2IzPeu91E7PPONI0OtE2csxH13HrqGA88taDg3EUcd1KhomDozCddCNeeooM6eGPafuX/EIEq35l6nzokYVfmMeW5/lXnFePHO5ZwiKxEnYCdFRRuaUr2kwrCD+0n/VkOXy0DT9qB0uHgSuq/3yoq09tRJknyE/ak2A4krSbN3Oo5SQ3nodvcH1rR9l2t3XcQoJQtnGk5YkZfRt/KgHvXUKz5TqsUtt4tS+VVZiBJyqTA61q8XZW4jHWApEEdBQuCZLWHtvbkZlhupPOaBDduq2g0PmCKd9j8OLFi85ALFXIHSJj71RxnCLctEj95IKxuTO3npUcGSp7oM7MwIYKpK7A7nc+kxuYBFAjw3CHxd9nCsbFnwEqJnLuq++9Or2Dwlq0s4W65YSRGRwAcoJiSATO3rVI41hrNlcN3lhshctm7187Mxdi5sNkAJMRrAA9KOtcSVwGm33ZOVWQzagiMhPxJppDCgAv4BbQV7Qu20B/Es3CWARoXMhZQWUGCfTyqyxaL2xoSO8jMdFAMgmTvGmg6U1xrWVkAM+cGVdsywflCkQJ6VSbpYEnQbSZn0AGpoPi1q2WYKoLMTAABJPoBJNaPgnBnsOXxEWQV0DavuPkGq6HZoPlTLg+JFm2LVm2TcZZYqpa60gZicolLYMgBjqBOm9UYjictmGFu3BOrAgQNvAoQsB5sSKBxZuIfhY+65f1OtXvb8E760ktXMMfErrZca/jJkJ8s6gE+4b0pr+0wQrCDvyKsCYDKV0YdSDpzAoLFtag+dX3iBJJAHUkAT0k6ULdsuCDdHhHQgzB2A2JkjSrsXbeQELqT8tpbfeKTt+I6mY6Jl60ETjLYABu2gSebgf8Vb3cgkFTA5MDPoN6z3E7mJsibWKxJaYPetKHTkDIIHpUMBxMYgHLks31Ek2/DbcDmyiQPMiIkmDrQahNumle4fs5+23VtOrEO5dgCVCW0EBiPmLaGTsGHoBuE4k3olDnELkJ1Zj4QunVoE9DIrZ9l8OoS69rJ41K22cMVZVYgF4Clw5E/whfcE/HOyN3DeCwqsGAZGZAbkhhKlWkFYygZevWlXaPsPbS2l1A1m9ubpkQ2xXLtlmfWtjhOCXQ9y5eZAFU3EFssqgrmKQJYQT5D5tDSROK4hoXEWmulwoEWVFvIygsGcGRKk+IgzMTrQZDhGIvC61t0IvBATHzBoIcD+ftTy9wsGC75dQTMGSOnKqOC3O7FxDGay728x0Pdq7OoYnkM076SKW4/tXhwSTeuXm6W8wQe4K5/rQOQqKfDbAUmA5JOZtZ1OnsByNTxCArliZjwnUEggwNRPppSbC8asXwqjFBG3Fu6GshWgTkeXSCeuu81firFywRnzZW0BOVrbHfwuNCY5GCeVAvxna25akDD92vy96Mh5zCqkT7nTeq7PakOue5hwsn4z3mU+hDAH6CmtzGhwFa2L7JNy3aYmM4BykKN4mSPmgSDFaR7GI7myQlu210K19XRbssxCxbVpAAUEnffQaUGMfiMjZQvIiYP1Mg7bxV1tiSrSoysGDN8vPU7xoYPlBmnq9jxeztasthX18N3I2Hu+qoxa1O4dQAOY6ZkObdx7TKVdPDcttEoRrII0dDoZHWgddjuyyYsPcvDPkeFtvPdqWXOWYLBuPBmCQFB5xWzwuIsBCPAMk6pGWPzDU6cp60j7LG1+z4pb9tXW5fzgXAIYC3atkASDo6n2ivMYLjXCVxP7NbyhVt4eyYkc38EcgIBiNKD3EdlcJjGY4d7iYsAtnCuoXnDKUCMCdNzNZSzirmFvt3gUMqksFJUPm8MiT4dtQdq+k8N7RquRGuKIAGoZAWjWFaADvSPiRCXLgbJ+8a45ImBOYDoQgMg9TQLbXEb9wqRZdFb8xGo6gEgmg+LXbirIUlRvB1HsKpxdy5dtPeN57KOuayiAd7eWf3t1t43ITQkDkKoOOFsuExYvBWZR3y5WcLOqXFlddIDbzsImgY4DElLZe74RqRJ+FdJZug1UBdySoGppBjOM38UWWyGt2tNBALzzuMN/4AcoEb7l/gOGHGXmF0fg2bNu81vncuMrlLbeSkXCR106VqbeDVBmuNaS4+q4fTNGkKsfMVnQ+W1B864Z2Ju3EkRJMKP69BzqFy3dwF0qwzAiCDs4PL0/Q19KwnHe7fugmXJo1xpy5iM0fQzqQBzofiHDUxaOGIcjcqFBAJ1jkeu/KgRNj7WVLrNltquWTzBZnQGNWMZkjkV6RQj9tBmi1aZyObGPsNYpUeGspbB3HUMQr2mhiG8QJAHyyhuGPzJB0M0yTsxiLIIQMo5Xu8QIFB0zLM66GN6APse7XXe1bz5mAe5dGu+nik5YHQz5Ab1tx2Xwm7h7r/muMGPtoI9Kh2Q4D+yYfEPbTvLhusAq5bcZETMi96SAFvG4uY5pyb71bwDE47EXyLiBLRDEB1t59BPxWvC4nnpQLeK9k8EVLC0FY7NBInlInUVgMVhRbQNYeGXPcFsBgpVfC1xJJhpDSuxC9RW8btVdUziLIW2R4Cth7p3AJdg65D5BD5EwawnGsDD2bpOW3ezKVhvw0tsAflLEG2xacvMzQanh/A1tLh4tKt2/DqAZJVgpUMNQkZs5mI06V9OwNruAFVBIGriBJ/kZrFcIRbmMTu1s2gO8vulpi/wAKEIr/AIamSzW5Gs5APKmOL4pirl5LdtcVb8X+Zh0FsA7A65h1OpoGXFDbLGbKamJ+Fp/i5msH2y7M90Bi8P4blvxEDUECP7/71te1Fi4hVjcu7At3K+MkACRIIUadNfOhMLi0xJNsM7ci1y21p1P+oFVn1A33oPnGG4rJTEW5UCMwB1EGB6d2SMp/IQPlNfRcJxTJhhcUatnMaGWzkDpEkzGgWQOVfK+JYc4e7dQEhZYOOSsoYMD0BkRW/wCzOLJwFvw5mV3UrsSDkfSfXb1oI8fxGIRBct3sRhQ0Zzcsh0cggsRkzkAHlIWAeZNG8N4+f2ZbYuZ8pyq2oDQdIWZWNo20rOcS7VYQs+W5iMNc1DFblxM52hgpA9zUeG41EY3MQWs2rgKq14MC8iDlAGc6EkvEDSTJoFXalDeRFRmY3bty63hOUyqhEEbkaaci/wBG9v8A+l1mzZBv3n77cqgBAHplOYAbmab4bgcW0LuuItMVNu6Mga2SxLP3h5ZUAC6gyFiSCNTj+Fi8qnvGtEn5SzAzHxrmAJAkCgwOI7F4C0qPcvHK8yWBCgga5gNVIkdIpfY4HiLLRg79u9ZfQ2rhi0/VSrgKRPzBgehBrctwi33bKllmtq0qwUbglZAOlw6nbcCNYo7A8AS3DpfusoWVtknu9fECVkgt0gDWaDD9mbl39quKU7m9bV1IuEsLbNltlsx3tgOGGYk6ASZknWOPXHvqXxeBUW/g7q5DMpAlWzMVKyADmIOhK61R2gxijEX2FoNORbpYls2VQUCr8BG+YNmbwx4dJWYztErW2y8QukMP3bQtoDXwkKo+GOkRpQfSsPjBcQNK6L4oOgPLXpWI41ZsPiM5W53ltsk+HI6qFMnSbksYAMAZDvMUg4b2guDLbsnMhbNmbwgnmST8u1MTiACS7Ann8WXTfzgT5k6RM0DW0xO5jl0Om2oGntXr21O5n/cTQWL4has/v7y22GhtZTcug/60U5UP+gkkc4OlLv8AHFgA93hr97lmLBB7BAYoGN9DqFuHfYmR5SDpFD2MMcTiLOHdsqXLkPEgXNCVEzIOh8PP2pfc7W2H+O3ew/mT3i+hEBx6ianw/GBr9mDmYXbZUqZkhgRoCNCOYjQ+tB9lw/Z3BqonDoxAAkrO2gA6CAKX8fwtpbZypaGXSITSeo2PvtWWxPFMRiIIXF2ik53Zu5sqNdFUjK2kmPuajxbDj9oBCW2ZkUp34Lr4FIPwEhSwg5mEwsbmg7guGKsbasFd2UKojRQLiAzqGGe4RpsDPKnQ4e6L3l22lu2qlizZSx2lmYTkWYbTxSBrFZfg7PbuZ7hUsLyuioYQM6sCFzDUOAnhEFio1k6/RL3FkVG8HekL+7ABZs0CIbT1naD0oM3huO2sReK2vxrbsczd04tBgvVhIMTE7ht9aPU5CpUKon5BodfmHMUI1+6d7tu3liLdlVcKCSAks6GZ0kL15RXl661pgty7nypmJhAZkmCEAERGvnQD4vD5cRcliqoocEEaIz3UdlMEq/dnKenhM60jt8Zz23R3AfkzEx6yIjl9a8452g725dsL4ZCozDNOQqpYAfDrJP0rMYy9mvO4Uqo3GhMQBIB/vnQfVeDdtLV2zcxIBAD3CQIk5ArExlG4bbnudZqWN4xilt94uGfEd6sgWbit3YPjAfcHzcNHKNJr5xwC2LFog5wHIN0AHwqwdA4HLUDSNQ2mxrcDgaXLS3LOGw7oQPHKqW0GpIQy2kHQTz2oKbfEzZskX7ORtSmcKWEnnHhDg6wNIINZvid9XRrrnObVssFLhS3eRbCNJllZg05QZgTFJeO41LD5VChwYYKS065ozEnQEAQNBWZuYtnuZ3AY+YBA8hPv9aD7F2E7X3MZiz3qKpW27yrFiJuWgY12Ij0yitlxbiBQM1u2bmQiQHVT6gtoY00GutfC+yvaT9nxdtwrFSCjqBuHEFgORUw3+2t4/EnXvAb2KCt4gtlraG6GAYElrTnMR8sDeg0XDeO3LrC4+HvWEG/eFCJJAUSCWLbkjKI60w4rxkE5Vny6Tz9DXzJOO3VD9y2NQrIKXjZZR5eG2pUTvFGtx0CHbKGXxQJgaKknoskfUUF/FMFJum0QLt64JgurNo4u27kHK9rKFYsROoXWQaA4RcexiLttUYobmhGXLLv4AssPEocKVEkegmhuB4+7dRbl1yYVlTZYQGNYGssCSxknTXQVdxJDcVNQVJmBmziIIOUazAO0+kGgXdpMbZV3TuhbvZ9LzowDDmA3+W4IjN4gwGhE0jx3DXNjNdJDwMg5HMI3klgBtrFak8XuIgDK11IKo6m40DXR9CtsqImAdRsKWYl2IU5M9uAx7sEohkSwk6Sd4IBJnLOtAbwji74ZcgeE0EZgsMIPhYg5CdRsd62+I4jmsI6SVZVcRGcqwBAAIJnU6xyma+dJdGcAAu4Ike8lQRqAVVh1itnfvumY2x3iA5hJymGlgDyVo1BMKfKaADHYTDXGz3MKjFiCc+NwySeUqLu0eX0rQ4TtDbuqYU2wsACUIAG5VrZKsg6g8j0rNYjtBbLk3cDcVyRBKKoPIfiM4UankYqm2tx3CZVsg6W7UyQB/mXdAe6QSYIGdioAjxUAGP4k7XHJMqQxAIAgFjmzSYkgpJ/0isvawduR4p1MKFUESZEEkqddhWn4mndXIEMAqZC4BJAUWyWn5syk84neh0xuWZkK4yuEgGAcwYCIzKdQDoZZT8U0CZ2OaQci5deTanxDTTUjzqtuMMqAqSrAmDJkZdQQeRmD7VZxBFDKubMozeIgrmg6EqZKzvBJOtLOIGZPXWByJEH60BPCuHyfHCkAEK4fxSY3A0mdzX0LA2CLD3FtojpcW2VJYoZUk+JUnp/WnHZ+9bu4a27KjSqkAqp+UDmPLblULnDcWLVwW8GhBYgO15QWG4Coy6ggkgHcBtjAoE2CxAxBVHtjNEkdx+Fl0Oru0jTmQDIIg1luK4QYfH3kswFQ98oGwAUkD21+tfTsXiyLcEMIAMMzGMo0ADSfLWvmnavGF3bIpWSbd5p/ektnj+EMkTuY8qDWYLjQ/Y37wllIAIUMXbNPhXLrM85EadKUDBLhyl1bCgkmJxCG6J0mPgzbkjN15zWe4F2kOHkOMynfSYB6U4xHafAoM1mwM53jQztz+X6UEO1PEc1q6rZphCCREQwgaHXnTzg/bW6Vti/bZ7uVSjgavC5gWXfPlIJYfFpzmsna7zFMruMqZlgsDDQwAAHzbxoY1rSviEaXdcjKc2ZCNwTDBdxBmCIiTvJBAm/29xN65+BaWRMZUcwx3LBlEExrJozC8BvXfHiXCooLNLRlXc5j08p6VTb/APqhbQRdtrdbYNpbY/xhc0+oWaH432ou3bYdl/Z7O6qQQCRzCE95fboWCKBzFAk7QY8d5dZdDebMoI1RCSQxHyE6ZVOoAE0DxO4UyXFYEFQCpYZwRImDqVMDXrNXcLsi7czHMAJclzLMxB8bxpzMKNADuTrRnDeFGw2eA4OryAWHmJ1jXXoKBjiLRa4rlQ5dMjSWDAj8RSpDKdGzrvrmrP8AEsEwZhbLp4mHdhnW4x2kLDDLyjPykxIrVZT4okENpyggkgj3MzSzimMBObLDCBH+rqvSdCDynyoMfbwJJOVTEAiSCQOWaNCZnp71fhOz964SEtsVnRm8Cbj5mgH2k1tOF4ZECvAZyhhukjZB8oA06nmdhRONdijZTDHwoSfhZtM3+1czf7aDNYHhKWCLk96LdwLcMwpVT+N3eniVZVMx+IzAittZuh7SIL3c4hLa2gwjLdCKER1D6NKhTAMgzEiKRnh5ZbSoxFtRlCzpE+EkEGTqWOm5660hxWOxDJoLKq8gG2vjEEru2Yg6TCxQP8TgsYc4v3Ldu0u7ZSMvmM3hU+Umk97EWiBbRvws2Z7jtHfONUGY7gbkem1FcexTsFuKHw+S2EVe8uNnKbnxDXcLJEkAE60B/wDY7jHNduMXgBiTJHOAeQG0DpQarg2AspYd71xVsoCARcVYBUZJK6vcIOZUUQBJOp0G4phRYcTftukSoDL3oDwhJCZlbcRlbN1mDCnC8OUO5yjNnJBgDU6TTCQiEKojSFCwM8jLoI+aPpyoJ2MaVcjPmmAWT4jAhWbyjTMddADsKFvcKW6Wa8zsJnu1IVZ3BJA1b0iqOB2yQWdmuMXeWYkyJy6STzU0ww+IDFvJ1B9QrZh9ctBWmJtMC9sqr2s2ZSskuQAubmV16867hfGB4bV1u5cBiM4uW8pzt4Uv23GgBB1DA6yNBPcPwCd7euIZbvFDDUZBBgx8zMYIJEeGJmp8ZsyxBgi4JjkHAAaBynwsaA/CYbMM5vDJrORzcYnYw627IBMRoSasvNbsqRaQKsDORAY7+J9ZMabbkzqZNZPhmNOFxHdC3mW4xKqgJZCRuGBlgcviXy021dY/FqyoRcQo1wQ86hjIytMQ2hMGIEc2oB+0aZnszI8LiY0MsjDy0Bj1NLMZw+4gLaMvUDUD03+lPu0gbvLBaRmNzMk8gtts0dJ6aUFbvZrjLMKuRffQn13+1BmMRYZip0UEHxOQo5ddT7V2JwaqGynN4T4vSdAPber3tgXmYQuY7hRm0jYn4farmw4Ikq3+4nn6mgYcF4obds2SSBbgZ0JBU6HWNQOjCN+VM3xdpwdcEzbw9q9duRvma4bxBNZyzhDcVHB7q4REnQXCvhzKRoTpqBsZohOEYpvju+DnA39tqBviOOLbt5EKoDqSAxIJ5oCSVEdZ5VmsRiO98AUrbXbzMHn11J9TRGPs27CR8x5nc76AUPgMI2XxbkzsTqddI1B+1Asu4JlnmBz/AKimXA8BbYZ28R5LHh30J668qYrhdYAWTpqL38m2oewe7xBthV1DCUJyFgMxENqCCCJGlAe2I8WZp8EOSToCDAPlAM+tE44XUOZfENw2oidYOmo12oK3DWMSZMd25Gg10035f0p1gMty2DElVgyNM2UD3M6waBevFHkQqFjpmCquvLULP0qjieFzOieWZidZY7gkmScvXrFE3+HkHSIB5mPQVVxHFFBlg94Tl10Oo32j9aCuxfVUZ4kMQoAIEgZjJJ2AUEmeVPOGEqFLDxSF13jw6A8tS1JO7y2wBssaHQEMo30122O/OnGEJdcPmkl7sk7eFQ8/UECgssAw4jVcrbfF8hk+pB16UqxtsFs35MxbSfCqs4np4wB6sOtE4xIe3c70AZ2/CYgkSCzNMZiJGxMTcEb0PcErdOsMjjyggkeuqTQe8LuZiqg/5a/TuyZ+o9aMvjM5GwLZfXSX9ohP9zUp7PXx4IGpt+0hQn/808mCY1gFR/M/WTQXPeA9taSOpVisf/mKIG/iuHbpOXX1pl0nnFKsfivxyNy922+wOyC5MHRoKnQ89DFBJSLl1rjQQrMFnX93uR08U/UUbMCPSq72GRAFtlygzBTcCh4bu5LBdJ8IHvNeq2goOP73y0P60uv46YGaPGAdti8GJ28CuZHKmt25klzEZfuKzGGubj5iWj6OB9732oH/AAe2FtKByA+pAY/dqhwhp73yukf+kVHGvkDwSq6HTeNVA8gSRNV8Ffx3ddDkPvlZSffKKC4YL/xTFGCObJZW3Ehk0Yc11gg9aNvP3toOBD2XBYTJQgw6HmdPEOog0LZf/wAWp5C2yn3yt/8AGiMae6uLdn8NyLd0euit/tJ+hNB5wHCBr164YITwjpLCW18k/wCuuxnd5/hQu5yqCBqIklv9IHX0ofAYwWcFBMQzG5vIcMQQeugUTz0qjA2yzi68hjMDkin5fXrQQwHCmRnZmJADADXKpzT4RsAY2qrgaZ0Z5+JnY78wFBPIwsx5tRvaDFG3aPVttdj1oHs0hXD5joPFE6SOvpQUXbEs8AaXPsY/4r26wIOk1VYcst3lJJHtBH3FTbVAy6hlzD+fuDIoJ8Iuq3eYdwGUnNB89onY+Y2mqbvZODpebLy3nfTnHSgLbMt3OomBrv1FaNMXmUHnz+ooEq8BVHUEs3MydNNhp500VaiWkk+ZH9/Sqrl8gbUEsZjBbtl10Oy7Hxbj2pDgcRBDblTmnqd/61LjF8khZ+HWPPWhrOo6UGsw1nMLlsbtbuqPOCYH99KtwGLBW2bTMcy5WUz8aILjEQNQVca+VW8DM3bT7A25+qjT10pRhLIIZQWR0ukBlMMssMpHNTECfKg0GGzPGZiDInXTQzI6efSlVu8L98AfBbIyDTXRiDrvJGp9BVmI4iy2HHiNyCoJETmJhtOepmqODYJ1BAvXEynQAiDpJ+IEaUDAjMbhHw5yBGwVYG+w2POnHZaDmbvAy21CgAghWcZn8S6EgLEcpmlDi7dlTevOvOSqpp+bIBp6mnvZ5FSw+XVS7GQAPhATQDSJB+1BmMVdLvcdYhAoBmIACjXm2rcprzBAm2x0BctoB/pI+smh21QxOpn6qFn105UXgfhUdFU/+bMfflQAdmH/AAyfyqvtOp+4rRWWGQHlH3isxwDRcQDuHVfp3k/yrRWTCgHbp7RQXJcAgc9T6etJ+NkLftHQeGdTHwm4CZ/hZfrTAHxHygULxfAi73YbLpc1kfIwOb0Mov1oLzcOUFugnynxR9Cv0rwNqI6Gqb+IzHaMxkjlrr9tvap4Yyx9KAPtDiYRF67jyj+tKOGrNwAn/Mt/di5/9sfeiuPXwbqqNgv60Hwxh+0x/C30Vx+rD60GjxyzE/N4T+v8vtS3gYZb95T+VWHpmIH600xzAAT1+9AYFgcU0f8A6v8A5/0oD7Ei8DEb/UiKNvp3qvbIbVdIj4uW9DMYb9PXT/mvHxLCcp1mNuZMAfWKBTdzPeCMTkH4n8RYARHIBlJ9hThHyiek/wAqW3HBvqwPxWh9i8egqWLsF9zCgTpv/SgUcf4i7g66wQFXlOmp5zOwp87qmHI/IgB6SAAayr3pupyUMDp5TrTrilz8FE+ZjmOnI660EMEsWS3v5eVCcJxQK3LWoKkun8LaMP6evlR4EWWHKKzzX+7uJcA+HfzHMfSaA9RD9QRqAYO4Pp0o4o0TbVmUCWIE5QZHi/KQdDOlApbi+Auusj/UD4gP0qeSFe2SwBiADodZIYe3WgY2zAVSRP6nU6HbntUL93Kju2gQH3J0UeYnX2oi5dgGTpufP250j4xf2tjYeIjzPL2H60C5jmJ6nfrR9mwI50FZEtodYmj1UxQPOzeLjOh+RgR/C8LPs0/UUFwx5xdxT80n3XwigMM5W8vRpQ+eYER9Y9K94VeIxCsTqZBMfX70Gvu2AwaRr/xQeDY6CAOug9z6nSj8O4hgfb3H3qs2yCNhoB5/3FBDEYjwTHhWRprI216g7RT/AId4MGpG5QOAY1LSfpWUxrsEYKT6eew9da1uNCpby7hEyjf5VA+8H60GMtsuXxEAANM5QJyNlOYnkxBjy869vt3RKsDIS2IHUB9Z5rqu2+9DWLslPMp/Un0ojiziFAnQMPQeE6eWh9JoIcOg23/M1526bhF3H6HypphkaNfbWf5R9KVdncSDnQx8StBj5lg/9IprcvDYfSgkrRJNAcRx5UnXXUaztEtoP9v3q1hPvVJQSxJ0GpMEgfDEnkTr9PKghackSd/QiPrRFu7lBJ5An7VTcu7nlVTXZB9D+lArcgsXYiWncmInkI61HgaE32PMLA8pIGnSr7uJGggaV5wBCWuMPL9JoHHGNEB3I1pPwPEziGJme7I/9S05xxzW4OsVnOHjLiPVW/UaUGsLaTQlrG+MRuuo6zrH9farEjKw9x9YP0qWDwqyWjy8oH85/WgBv3D+0gSYW2qgdBLkAeUEfWrsdeAtMJgkGPXSgkuB8TcPn/IV7xVj3dAlsYctdtoPmYD+v2mnN895iD0Un0HQClvA/FiFb8is32gfc094fhYGbrrQe4sAW205Vk8WDlHrWtx6Sren6VksQ/h9/wCVAbgsQQbDgiQQvuDp7RpReOnvyNdT9N6VWH/DJ/IwaPX/ALfejMXrdYz06ncgfzoGj4wBCzDwrqfOOX1rOG8WJY7kyaM4jfi2qjm0n0FL7ZoCMIsvp0pgqnrSvBr4jPWmLpGxoKr51BG4YEfWuQ5bo6gkVTfO++4/UV5buTcU+Z+9BtLN2RO0f3+lWWySTM0uwt6QRtFWriINAbbtDvbIga3R9vF/KnPFI7s6Eenp+lIcFjJv2QR8zx6m20U34ytxkbLABBIJ/nG1BjuHtNxT+VdNukfrNH8Uc5AcqgHQagajnHXWk2EW4t1bZVlbmpXWI6NAIjWfvTDHXlVCO6dTtmKrE+1wgUGfDxcXeCdQBJPLTzp9w/EkiCpWPzRmpHhcKbt3yXXpMcvKtCmKg5SZ8yJJ8p8qAtX86psFfWSwI5ECDr0Op1EGCRsTVLYlZEgxIzREhcwzRPPLMedD4q+lxiVyquuUZT4Y1C9J5HkTzNAVimUAxA9KENyASehP2qzHBMxKH8N4e3/CRsdTqrSpnmPOgMS/hIXnsNyT6bnXlQLTiN9ae9lbX4RJOjM32gVn3Jjxb9P+1abgdlu4thdDBOvOWYj7frQHYhlA+P2JrNh4voR1YfUCtDi0MeNR002rN32AdCNPH/Kg0RM1M34EfSKFW4asuOFQsen9zQLeFSWYmdZP3NE8Q2jlVPC9AAelWcSuDIY6UAPAyO9uc5UD6mf1Ap8t0FokNC6QdAeWnMxOtZ3gdjNccsJjLp7k1orNsLoiid9NB78z7UHmOQZSBOxrGXv51r77TowidNCTP2rHYkw0eZ/WgtwrCLi/mTT1BmrLN/VdeY+1UYRvGI56fUbVVafbyoDuJN8A/wBE/UzQgq3GtL/7RHpVJoCcJa59TRe3n6UNYEqN/wDmpXBAoI33086rTdf75V6aiHEig0Fm9BER/fWr+/g77g/yGlK7TypPOpZizAA0DTht8HFWNj42/wDaen/E7s22UrIg6NkynQxudqxiXGS5adCJFxcubQEkgeI8hB18q1fE+Iqls9+qr0UEMT6CNB50FnHHtl7d2VGZIkkASyA5R5kUix+IB0Xpty9oobjnGrdxcloCYRjA0kW1WII+Lf0IpcpCiQSNpkLr50F3BcWVusCfi2O+0iPKRzpziBblTBLMTCjchRJny1isxbujvAZMQdZ289PamuIsMbiN+VYkfMTuffSgtuAjkRQptkmBO52iN9QdenrRiYhlHiE+dTsMCrRAcElQdidTA6nbQDXNOy0FeGTKIcZ0mcpJWDESjDVGPM6gxqpq+1dVT+EvdOQR3jXDcuICIItgKiqxE+LUiTEUNcznc+sUHixEkn0oKb1tc2VIXfxEdAT77Vp8O4tKquyqFULLMB8IE7671i7uKZzy8yBHQ66004JhlbPngvInNJ3EgzBoHWM4raIMXUMDSGB+lZnFnbyYH71onyRlm3Prv+lLMdwiASokxMW1YqeZzEgKNOnSgvtXZArziF0iydYzaUFhLs/Su4k0qqkT4gdzO228ee0+2lAXhjA3B9DUOIuI0kmuW2Mnh05mg8U3hIoL+A3DmuTzy/oafLdn4f8AzRMf1rN8CY5mUAsSRAUSdAZp7lugfuW/86A+hjNQSxeP7qcqgmPiOp2+lY3FGWn3ptxHiRJKtbyn+IH+lK7lvrry9KDsHdhgOp1PvOnnI39aqO59a5JDCdDP86jd3Pr/ADoCMYdR6AVE15ihrO+gqK6edATh2gCp3LsmK8C1BretB4H1NVoZbSvTXuHTxUBlm7oRNQtYhgQZO1SWwTqKqdSIoCbT52to05S6g+kgH7VouK3QM3ws0tJzaiZ0CztWVjnMHcdZ6jpRbu1xBmcvoSQVB2Ouu8epoLWtAqNI8K7fwA06TDhEAXQALHP5R1rq6gTOue+gJ3Y6iOQ9I+1FIviA6MRynQA/z/SurqC8tAofvyrKB/mKxY8/CSAByH/NdXUElbwjlrQOJEuoPNh+oFeV1ADeumWGgCkhQNhvr5nzNaDhVoC4RA0AM8/h611dQRucUZmCFRExoXH6NRuHVdQERY1JCgk+RLSY9K6uoMzgr0XHAAiW/U1LEYk5l0HxHr5edeV1AyOMJXYbf3zpQ2KPi0H38vOurqB92S4bbdlZ1zTbcwdpzqn6TVnaThlq0pyIAQhYESDIyxtA511dQZu7iy6ZmhmDhZjWI5xvVaXzBGm0899K6uoKbJlh7VXffUnzP615XUFr3dttqj3vpXV1AQmJPQff+tRbEHoPv/WurqCtr3pXqXjXV1BYmLIA0H0qBvmDoOddXUHqXjFOsJclbY66f9Rrq6g//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a-ES"/>
          </a:p>
        </p:txBody>
      </p:sp>
      <p:pic>
        <p:nvPicPr>
          <p:cNvPr id="5" name="4 Imagen" descr="as.jpg"/>
          <p:cNvPicPr>
            <a:picLocks noChangeAspect="1"/>
          </p:cNvPicPr>
          <p:nvPr/>
        </p:nvPicPr>
        <p:blipFill>
          <a:blip r:embed="rId2" cstate="print"/>
          <a:stretch>
            <a:fillRect/>
          </a:stretch>
        </p:blipFill>
        <p:spPr>
          <a:xfrm>
            <a:off x="1907704" y="2492896"/>
            <a:ext cx="5179640" cy="364193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3200" b="0" dirty="0" err="1" smtClean="0"/>
              <a:t>Nens</a:t>
            </a:r>
            <a:r>
              <a:rPr lang="es-ES" sz="3200" b="0" dirty="0" smtClean="0"/>
              <a:t> i nenes que </a:t>
            </a:r>
            <a:r>
              <a:rPr lang="es-ES" sz="3200" b="0" dirty="0" err="1" smtClean="0"/>
              <a:t>són</a:t>
            </a:r>
            <a:r>
              <a:rPr lang="es-ES" sz="3200" b="0" dirty="0" smtClean="0"/>
              <a:t> </a:t>
            </a:r>
            <a:r>
              <a:rPr lang="es-ES" sz="3200" b="0" dirty="0" err="1" smtClean="0"/>
              <a:t>obligats</a:t>
            </a:r>
            <a:r>
              <a:rPr lang="es-ES" sz="3200" b="0" dirty="0" smtClean="0"/>
              <a:t> a </a:t>
            </a:r>
            <a:r>
              <a:rPr lang="es-ES" sz="3200" b="0" dirty="0" err="1" smtClean="0"/>
              <a:t>mantenir</a:t>
            </a:r>
            <a:r>
              <a:rPr lang="es-ES" sz="3200" b="0" dirty="0" smtClean="0"/>
              <a:t> un </a:t>
            </a:r>
            <a:r>
              <a:rPr lang="es-ES" sz="3200" b="0" dirty="0" err="1" smtClean="0"/>
              <a:t>constant</a:t>
            </a:r>
            <a:r>
              <a:rPr lang="es-ES" sz="3200" b="0" dirty="0" smtClean="0"/>
              <a:t> </a:t>
            </a:r>
            <a:r>
              <a:rPr lang="es-ES" sz="3200" b="0" dirty="0" err="1" smtClean="0"/>
              <a:t>treball</a:t>
            </a:r>
            <a:r>
              <a:rPr lang="es-ES" sz="3200" b="0" dirty="0" smtClean="0"/>
              <a:t> per a que </a:t>
            </a:r>
            <a:r>
              <a:rPr lang="es-ES" sz="3200" b="0" dirty="0" err="1" smtClean="0"/>
              <a:t>després</a:t>
            </a:r>
            <a:r>
              <a:rPr lang="es-ES" sz="3200" b="0" dirty="0" smtClean="0"/>
              <a:t> </a:t>
            </a:r>
            <a:r>
              <a:rPr lang="es-ES" sz="3200" b="0" dirty="0" err="1" smtClean="0"/>
              <a:t>els</a:t>
            </a:r>
            <a:r>
              <a:rPr lang="es-ES" sz="3200" b="0" dirty="0" smtClean="0"/>
              <a:t> </a:t>
            </a:r>
            <a:r>
              <a:rPr lang="es-ES" sz="3200" b="0" dirty="0" err="1" smtClean="0"/>
              <a:t>hi</a:t>
            </a:r>
            <a:r>
              <a:rPr lang="es-ES" sz="3200" b="0" dirty="0" smtClean="0"/>
              <a:t> </a:t>
            </a:r>
            <a:r>
              <a:rPr lang="es-ES" sz="3200" b="0" dirty="0" err="1" smtClean="0"/>
              <a:t>confisquin</a:t>
            </a:r>
            <a:r>
              <a:rPr lang="es-ES" sz="3200" b="0" dirty="0" smtClean="0"/>
              <a:t> </a:t>
            </a:r>
            <a:r>
              <a:rPr lang="es-ES" sz="3200" b="0" dirty="0" err="1" smtClean="0"/>
              <a:t>els</a:t>
            </a:r>
            <a:r>
              <a:rPr lang="es-ES" sz="3200" b="0" dirty="0" smtClean="0"/>
              <a:t> </a:t>
            </a:r>
            <a:r>
              <a:rPr lang="es-ES" sz="3200" b="0" dirty="0" err="1" smtClean="0"/>
              <a:t>diners</a:t>
            </a:r>
            <a:r>
              <a:rPr lang="es-ES" sz="3200" b="0" dirty="0" smtClean="0"/>
              <a:t> </a:t>
            </a:r>
            <a:r>
              <a:rPr lang="es-ES" sz="3200" b="0" dirty="0" err="1" smtClean="0"/>
              <a:t>recaptats</a:t>
            </a:r>
            <a:endParaRPr lang="ca-ES" sz="3200" dirty="0"/>
          </a:p>
        </p:txBody>
      </p:sp>
      <p:sp>
        <p:nvSpPr>
          <p:cNvPr id="3" name="2 Marcador de texto"/>
          <p:cNvSpPr>
            <a:spLocks noGrp="1"/>
          </p:cNvSpPr>
          <p:nvPr>
            <p:ph type="body" idx="1"/>
          </p:nvPr>
        </p:nvSpPr>
        <p:spPr/>
        <p:txBody>
          <a:bodyPr/>
          <a:lstStyle/>
          <a:p>
            <a:r>
              <a:rPr lang="ca-ES" dirty="0" smtClean="0">
                <a:solidFill>
                  <a:schemeClr val="accent1"/>
                </a:solidFill>
              </a:rPr>
              <a:t>Els diners recaptats per aquests nens va a para els pares</a:t>
            </a:r>
            <a:endParaRPr lang="ca-ES"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Treball infantil</a:t>
            </a:r>
            <a:endParaRPr lang="es-ES" dirty="0"/>
          </a:p>
        </p:txBody>
      </p:sp>
      <p:sp>
        <p:nvSpPr>
          <p:cNvPr id="4" name="3 Marcador de texto"/>
          <p:cNvSpPr>
            <a:spLocks noGrp="1"/>
          </p:cNvSpPr>
          <p:nvPr>
            <p:ph type="body" idx="2"/>
          </p:nvPr>
        </p:nvSpPr>
        <p:spPr/>
        <p:txBody>
          <a:bodyPr>
            <a:normAutofit/>
          </a:bodyPr>
          <a:lstStyle/>
          <a:p>
            <a:r>
              <a:rPr lang="es-ES" sz="1600" dirty="0">
                <a:solidFill>
                  <a:schemeClr val="accent1"/>
                </a:solidFill>
              </a:rPr>
              <a:t>El </a:t>
            </a:r>
            <a:r>
              <a:rPr lang="es-ES" sz="1600" b="1" dirty="0">
                <a:solidFill>
                  <a:schemeClr val="accent1"/>
                </a:solidFill>
              </a:rPr>
              <a:t>treball infantil</a:t>
            </a:r>
            <a:r>
              <a:rPr lang="es-ES" sz="1600" dirty="0">
                <a:solidFill>
                  <a:schemeClr val="accent1"/>
                </a:solidFill>
              </a:rPr>
              <a:t> és l'ús de </a:t>
            </a:r>
            <a:r>
              <a:rPr lang="es-ES" sz="1600" dirty="0" smtClean="0">
                <a:solidFill>
                  <a:schemeClr val="accent1"/>
                </a:solidFill>
              </a:rPr>
              <a:t>nens </a:t>
            </a:r>
            <a:r>
              <a:rPr lang="es-ES" sz="1600" dirty="0">
                <a:solidFill>
                  <a:schemeClr val="accent1"/>
                </a:solidFill>
              </a:rPr>
              <a:t>menors </a:t>
            </a:r>
            <a:r>
              <a:rPr lang="es-ES" sz="1600" dirty="0" smtClean="0">
                <a:solidFill>
                  <a:schemeClr val="accent1"/>
                </a:solidFill>
              </a:rPr>
              <a:t>d'edat  </a:t>
            </a:r>
            <a:r>
              <a:rPr lang="es-ES" sz="1600" dirty="0">
                <a:solidFill>
                  <a:schemeClr val="accent1"/>
                </a:solidFill>
              </a:rPr>
              <a:t>per realitzar treball a canvi de remuneració econòmica o en espècies. Normalment aquests ingressos són gestionats pels seus pares o </a:t>
            </a:r>
            <a:r>
              <a:rPr lang="es-ES" sz="1600" dirty="0" smtClean="0">
                <a:solidFill>
                  <a:schemeClr val="accent1"/>
                </a:solidFill>
              </a:rPr>
              <a:t> </a:t>
            </a:r>
            <a:r>
              <a:rPr lang="es-ES" sz="1600" dirty="0">
                <a:solidFill>
                  <a:schemeClr val="accent1"/>
                </a:solidFill>
              </a:rPr>
              <a:t>per part d'adults i que afecta, com a conseqüència, el desenvolupament personal i emocional dels menors i el gaudi dels seus </a:t>
            </a:r>
            <a:r>
              <a:rPr lang="es-ES" sz="1600" dirty="0" smtClean="0">
                <a:solidFill>
                  <a:schemeClr val="accent1"/>
                </a:solidFill>
              </a:rPr>
              <a:t>drets,</a:t>
            </a:r>
            <a:r>
              <a:rPr lang="es-ES" sz="1600" dirty="0">
                <a:solidFill>
                  <a:schemeClr val="accent1"/>
                </a:solidFill>
              </a:rPr>
              <a:t> durant aquell segle i en l'actualitat en països del 3r món i en altres sectors concrets</a:t>
            </a:r>
          </a:p>
        </p:txBody>
      </p:sp>
      <p:pic>
        <p:nvPicPr>
          <p:cNvPr id="1026" name="Picture 2" descr="C:\Documents and Settings\ADACO\Mis documentos\Mis imágenes\images.jpg"/>
          <p:cNvPicPr>
            <a:picLocks noGrp="1" noChangeAspect="1" noChangeArrowheads="1"/>
          </p:cNvPicPr>
          <p:nvPr>
            <p:ph sz="half" idx="1"/>
          </p:nvPr>
        </p:nvPicPr>
        <p:blipFill>
          <a:blip r:embed="rId2" cstate="print"/>
          <a:srcRect/>
          <a:stretch>
            <a:fillRect/>
          </a:stretch>
        </p:blipFill>
        <p:spPr bwMode="auto">
          <a:xfrm>
            <a:off x="3857620" y="357166"/>
            <a:ext cx="2438400" cy="1809750"/>
          </a:xfrm>
          <a:prstGeom prst="rect">
            <a:avLst/>
          </a:prstGeom>
          <a:noFill/>
        </p:spPr>
      </p:pic>
      <p:pic>
        <p:nvPicPr>
          <p:cNvPr id="1027" name="Picture 3" descr="C:\Documents and Settings\ADACO\Mis documentos\Mis imágenes\LosNinosDeLaRevolucionIndustrial.jpg"/>
          <p:cNvPicPr>
            <a:picLocks noChangeAspect="1" noChangeArrowheads="1"/>
          </p:cNvPicPr>
          <p:nvPr/>
        </p:nvPicPr>
        <p:blipFill>
          <a:blip r:embed="rId3" cstate="print"/>
          <a:srcRect/>
          <a:stretch>
            <a:fillRect/>
          </a:stretch>
        </p:blipFill>
        <p:spPr bwMode="auto">
          <a:xfrm>
            <a:off x="5715008" y="4572008"/>
            <a:ext cx="2934508" cy="2057766"/>
          </a:xfrm>
          <a:prstGeom prst="rect">
            <a:avLst/>
          </a:prstGeom>
          <a:noFill/>
        </p:spPr>
      </p:pic>
      <p:pic>
        <p:nvPicPr>
          <p:cNvPr id="1028" name="Picture 4" descr="C:\Documents and Settings\ADACO\Mis documentos\Mis imágenes\trabajo-infantil-3.jpg"/>
          <p:cNvPicPr>
            <a:picLocks noChangeAspect="1" noChangeArrowheads="1"/>
          </p:cNvPicPr>
          <p:nvPr/>
        </p:nvPicPr>
        <p:blipFill>
          <a:blip r:embed="rId4" cstate="print"/>
          <a:srcRect/>
          <a:stretch>
            <a:fillRect/>
          </a:stretch>
        </p:blipFill>
        <p:spPr bwMode="auto">
          <a:xfrm>
            <a:off x="3786182" y="2143116"/>
            <a:ext cx="4795854" cy="234173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2132856"/>
            <a:ext cx="8229600" cy="1143000"/>
          </a:xfrm>
        </p:spPr>
        <p:txBody>
          <a:bodyPr>
            <a:noAutofit/>
          </a:bodyPr>
          <a:lstStyle/>
          <a:p>
            <a:r>
              <a:rPr lang="ca-ES" sz="4400" dirty="0"/>
              <a:t>Reclutats per la força, obligats o induïts a realitzar activitats il·legals o que amenacen la seva pròpia </a:t>
            </a:r>
            <a:r>
              <a:rPr lang="ca-ES" sz="4400" dirty="0" smtClean="0"/>
              <a:t>integritat. Com per exemple:</a:t>
            </a:r>
            <a:endParaRPr lang="ca-ES" sz="4400" dirty="0"/>
          </a:p>
        </p:txBody>
      </p:sp>
    </p:spTree>
    <p:extLst>
      <p:ext uri="{BB962C8B-B14F-4D97-AF65-F5344CB8AC3E}">
        <p14:creationId xmlns:p14="http://schemas.microsoft.com/office/powerpoint/2010/main" xmlns="" val="3492017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0" dirty="0" err="1" smtClean="0"/>
              <a:t>Nens</a:t>
            </a:r>
            <a:r>
              <a:rPr lang="es-ES" b="0" dirty="0" smtClean="0"/>
              <a:t> i nenes </a:t>
            </a:r>
            <a:r>
              <a:rPr lang="es-ES" b="0" dirty="0" err="1" smtClean="0"/>
              <a:t>víctimes</a:t>
            </a:r>
            <a:r>
              <a:rPr lang="es-ES" b="0" dirty="0" smtClean="0"/>
              <a:t> del </a:t>
            </a:r>
            <a:r>
              <a:rPr lang="es-ES" b="0" dirty="0" err="1" smtClean="0"/>
              <a:t>tràfic</a:t>
            </a:r>
            <a:r>
              <a:rPr lang="es-ES" b="0" dirty="0" smtClean="0"/>
              <a:t> (drogues, armes,...)</a:t>
            </a:r>
            <a:endParaRPr lang="ca-ES" dirty="0"/>
          </a:p>
        </p:txBody>
      </p:sp>
      <p:sp>
        <p:nvSpPr>
          <p:cNvPr id="3" name="2 Marcador de texto"/>
          <p:cNvSpPr>
            <a:spLocks noGrp="1"/>
          </p:cNvSpPr>
          <p:nvPr>
            <p:ph type="body" idx="1"/>
          </p:nvPr>
        </p:nvSpPr>
        <p:spPr/>
        <p:txBody>
          <a:bodyPr>
            <a:normAutofit/>
          </a:bodyPr>
          <a:lstStyle/>
          <a:p>
            <a:r>
              <a:rPr lang="ca-ES" sz="2400" dirty="0" smtClean="0">
                <a:solidFill>
                  <a:schemeClr val="accent1"/>
                </a:solidFill>
              </a:rPr>
              <a:t>Ells eren els encarregats de fer el tràfics de drogues i de armes </a:t>
            </a:r>
            <a:endParaRPr lang="ca-ES" sz="2400" dirty="0">
              <a:solidFill>
                <a:schemeClr val="accen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564904"/>
            <a:ext cx="8229600" cy="1143000"/>
          </a:xfrm>
        </p:spPr>
        <p:txBody>
          <a:bodyPr>
            <a:noAutofit/>
          </a:bodyPr>
          <a:lstStyle/>
          <a:p>
            <a:r>
              <a:rPr lang="ca-ES" sz="4800" dirty="0"/>
              <a:t>Que pateixen qualsevol forma </a:t>
            </a:r>
            <a:r>
              <a:rPr lang="ca-ES" sz="4800" dirty="0" smtClean="0"/>
              <a:t>d'esclavitud com per exemple:</a:t>
            </a:r>
            <a:endParaRPr lang="ca-ES" sz="4800" dirty="0"/>
          </a:p>
        </p:txBody>
      </p:sp>
    </p:spTree>
    <p:extLst>
      <p:ext uri="{BB962C8B-B14F-4D97-AF65-F5344CB8AC3E}">
        <p14:creationId xmlns:p14="http://schemas.microsoft.com/office/powerpoint/2010/main" xmlns="" val="237218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sz="4000" b="0" i="1" dirty="0" smtClean="0"/>
              <a:t>Obligats</a:t>
            </a:r>
            <a:r>
              <a:rPr lang="es-ES" sz="4000" b="0" i="1" dirty="0" smtClean="0"/>
              <a:t> a prostituir-se.</a:t>
            </a:r>
            <a:br>
              <a:rPr lang="es-ES" sz="4000" b="0" i="1" dirty="0" smtClean="0"/>
            </a:br>
            <a:endParaRPr lang="ca-ES" sz="4000" i="1" dirty="0"/>
          </a:p>
        </p:txBody>
      </p:sp>
      <p:sp>
        <p:nvSpPr>
          <p:cNvPr id="3" name="2 Marcador de texto"/>
          <p:cNvSpPr>
            <a:spLocks noGrp="1"/>
          </p:cNvSpPr>
          <p:nvPr>
            <p:ph type="body" idx="1"/>
          </p:nvPr>
        </p:nvSpPr>
        <p:spPr/>
        <p:txBody>
          <a:bodyPr>
            <a:normAutofit fontScale="25000" lnSpcReduction="20000"/>
          </a:bodyPr>
          <a:lstStyle/>
          <a:p>
            <a:r>
              <a:rPr lang="ca-ES" sz="6400" dirty="0" smtClean="0">
                <a:solidFill>
                  <a:schemeClr val="accent1"/>
                </a:solidFill>
              </a:rPr>
              <a:t>La prostitució es defineix com l'acte de participar en activitats sexuals o fer el sexe a canvi de diners o béns, al segle 18. La prostitució infantil és una realitat social i un delicte consistent en la realització d'actes sexuals entre un menor d'edat i una altra persona major edat a canvi de béns materials, econòmics o de qualsevol altre benefici.</a:t>
            </a:r>
          </a:p>
          <a:p>
            <a:r>
              <a:rPr lang="ca-ES" sz="6400" dirty="0">
                <a:solidFill>
                  <a:schemeClr val="accent1"/>
                </a:solidFill>
              </a:rPr>
              <a:t>E</a:t>
            </a:r>
            <a:r>
              <a:rPr lang="ca-ES" sz="6400" dirty="0" smtClean="0">
                <a:solidFill>
                  <a:schemeClr val="accent1"/>
                </a:solidFill>
              </a:rPr>
              <a:t>n el cas dels nens petits és prostitució infantil  per que els seus pares o persones que els utilitzaven  en contra  de la seva voluntat i els exploten obligant-los a sotmetre en actes sexuals amb altres persones major edat</a:t>
            </a:r>
          </a:p>
          <a:p>
            <a:pPr algn="just"/>
            <a:endParaRPr lang="ca-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85729"/>
            <a:ext cx="7772400" cy="1857387"/>
          </a:xfrm>
        </p:spPr>
        <p:txBody>
          <a:bodyPr>
            <a:normAutofit fontScale="90000"/>
          </a:bodyPr>
          <a:lstStyle/>
          <a:p>
            <a:r>
              <a:rPr lang="es-ES" dirty="0" smtClean="0"/>
              <a:t>Prostitucio infantil del segle XVIII am la actualidad </a:t>
            </a:r>
            <a:endParaRPr lang="es-ES" dirty="0"/>
          </a:p>
        </p:txBody>
      </p:sp>
      <p:sp>
        <p:nvSpPr>
          <p:cNvPr id="3" name="2 Subtítulo"/>
          <p:cNvSpPr>
            <a:spLocks noGrp="1"/>
          </p:cNvSpPr>
          <p:nvPr>
            <p:ph type="subTitle" idx="1"/>
          </p:nvPr>
        </p:nvSpPr>
        <p:spPr>
          <a:xfrm>
            <a:off x="1371600" y="2000240"/>
            <a:ext cx="6400800" cy="2571768"/>
          </a:xfrm>
        </p:spPr>
        <p:txBody>
          <a:bodyPr>
            <a:noAutofit/>
          </a:bodyPr>
          <a:lstStyle/>
          <a:p>
            <a:r>
              <a:rPr lang="es-ES" sz="1800" dirty="0">
                <a:solidFill>
                  <a:schemeClr val="accent1"/>
                </a:solidFill>
              </a:rPr>
              <a:t>La prostitució infantil és una realitat social i un delicte consistent en la realització d'actes sexuals entre un menor d'edat i una altra persona major edat a canvi de béns materials, econòmics o de qualsevol altre benefici</a:t>
            </a:r>
            <a:r>
              <a:rPr lang="es-ES" sz="1800" dirty="0" smtClean="0">
                <a:solidFill>
                  <a:schemeClr val="accent1"/>
                </a:solidFill>
              </a:rPr>
              <a:t>.</a:t>
            </a:r>
          </a:p>
          <a:p>
            <a:r>
              <a:rPr lang="es-ES" sz="1800" dirty="0">
                <a:solidFill>
                  <a:schemeClr val="accent1"/>
                </a:solidFill>
              </a:rPr>
              <a:t>en el cas dels nens petits és prostitució infantil </a:t>
            </a:r>
            <a:r>
              <a:rPr lang="es-ES" sz="1800" dirty="0" smtClean="0">
                <a:solidFill>
                  <a:schemeClr val="accent1"/>
                </a:solidFill>
              </a:rPr>
              <a:t> </a:t>
            </a:r>
            <a:r>
              <a:rPr lang="es-ES" sz="1800" dirty="0">
                <a:solidFill>
                  <a:schemeClr val="accent1"/>
                </a:solidFill>
              </a:rPr>
              <a:t>per que els seus pares o persones que els utilitzaven</a:t>
            </a:r>
            <a:r>
              <a:rPr lang="es-ES" sz="1800" dirty="0" smtClean="0">
                <a:solidFill>
                  <a:schemeClr val="accent1"/>
                </a:solidFill>
              </a:rPr>
              <a:t>  en contra  de la </a:t>
            </a:r>
            <a:r>
              <a:rPr lang="es-ES" sz="1800" dirty="0">
                <a:solidFill>
                  <a:schemeClr val="accent1"/>
                </a:solidFill>
              </a:rPr>
              <a:t>seva voluntat i els </a:t>
            </a:r>
            <a:r>
              <a:rPr lang="es-ES" sz="1800" dirty="0" smtClean="0">
                <a:solidFill>
                  <a:schemeClr val="accent1"/>
                </a:solidFill>
              </a:rPr>
              <a:t>exploten obligan </a:t>
            </a:r>
            <a:r>
              <a:rPr lang="es-ES" sz="1800" dirty="0">
                <a:solidFill>
                  <a:schemeClr val="accent1"/>
                </a:solidFill>
              </a:rPr>
              <a:t>dols a </a:t>
            </a:r>
            <a:r>
              <a:rPr lang="es-ES" sz="1800" dirty="0" smtClean="0">
                <a:solidFill>
                  <a:schemeClr val="accent1"/>
                </a:solidFill>
              </a:rPr>
              <a:t>sotmetres </a:t>
            </a:r>
            <a:r>
              <a:rPr lang="es-ES" sz="1800" dirty="0">
                <a:solidFill>
                  <a:schemeClr val="accent1"/>
                </a:solidFill>
              </a:rPr>
              <a:t>en actes sexuals amb altres persones </a:t>
            </a:r>
            <a:r>
              <a:rPr lang="es-ES" sz="1800" dirty="0" err="1" smtClean="0">
                <a:solidFill>
                  <a:schemeClr val="accent1"/>
                </a:solidFill>
              </a:rPr>
              <a:t>major</a:t>
            </a:r>
            <a:r>
              <a:rPr lang="es-ES" sz="1800" dirty="0" smtClean="0">
                <a:solidFill>
                  <a:schemeClr val="accent1"/>
                </a:solidFill>
              </a:rPr>
              <a:t> edad.</a:t>
            </a:r>
            <a:endParaRPr lang="es-ES" sz="1800" dirty="0">
              <a:solidFill>
                <a:schemeClr val="accent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284</TotalTime>
  <Words>359</Words>
  <Application>Microsoft Office PowerPoint</Application>
  <PresentationFormat>Presentación en pantalla (4:3)</PresentationFormat>
  <Paragraphs>20</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Vértice</vt:lpstr>
      <vt:lpstr> </vt:lpstr>
      <vt:lpstr>El treball infantil és l'ús de nens per realitzar treball a canvi de diners o en espècies. Normalment aquests ingressos són gestionats pels seus pares o tutors No obstant això el treball infantil ha estat àmpliament acceptat sobretot als segles XVIII i XIX a l'Europa Occidental. El Dia Internacional contra l'esclavitud infantil se celebra el 16 d'abril</vt:lpstr>
      <vt:lpstr>Nens i nenes que són obligats a mantenir un constant treball per a que després els hi confisquin els diners recaptats</vt:lpstr>
      <vt:lpstr>Treball infantil</vt:lpstr>
      <vt:lpstr>Reclutats per la força, obligats o induïts a realitzar activitats il·legals o que amenacen la seva pròpia integritat. Com per exemple:</vt:lpstr>
      <vt:lpstr>Nens i nenes víctimes del tràfic (drogues, armes,...)</vt:lpstr>
      <vt:lpstr>Que pateixen qualsevol forma d'esclavitud com per exemple:</vt:lpstr>
      <vt:lpstr>Obligats a prostituir-se. </vt:lpstr>
      <vt:lpstr>Prostitucio infantil del segle XVIII am la actualidad </vt:lpstr>
      <vt:lpstr>Explotació infantil, ara i abans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Family</dc:creator>
  <cp:lastModifiedBy>Family</cp:lastModifiedBy>
  <cp:revision>28</cp:revision>
  <dcterms:created xsi:type="dcterms:W3CDTF">2014-02-18T16:29:26Z</dcterms:created>
  <dcterms:modified xsi:type="dcterms:W3CDTF">2014-02-24T21:16:08Z</dcterms:modified>
</cp:coreProperties>
</file>