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3" r:id="rId7"/>
    <p:sldId id="261" r:id="rId8"/>
    <p:sldId id="262" r:id="rId9"/>
    <p:sldId id="264" r:id="rId10"/>
    <p:sldId id="265" r:id="rId11"/>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BD84144C-D39B-4A1F-8214-311EA4B59CA2}" type="datetimeFigureOut">
              <a:rPr lang="es-ES" smtClean="0"/>
              <a:pPr/>
              <a:t>25/02/2014</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95D22D90-AFCE-4BDF-B72F-720E7ABA7A37}" type="slidenum">
              <a:rPr lang="es-ES" smtClean="0"/>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BD84144C-D39B-4A1F-8214-311EA4B59CA2}" type="datetimeFigureOut">
              <a:rPr lang="es-ES" smtClean="0"/>
              <a:pPr/>
              <a:t>25/02/2014</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95D22D90-AFCE-4BDF-B72F-720E7ABA7A37}"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BD84144C-D39B-4A1F-8214-311EA4B59CA2}" type="datetimeFigureOut">
              <a:rPr lang="es-ES" smtClean="0"/>
              <a:pPr/>
              <a:t>25/02/2014</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95D22D90-AFCE-4BDF-B72F-720E7ABA7A37}"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BD84144C-D39B-4A1F-8214-311EA4B59CA2}" type="datetimeFigureOut">
              <a:rPr lang="es-ES" smtClean="0"/>
              <a:pPr/>
              <a:t>25/02/2014</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95D22D90-AFCE-4BDF-B72F-720E7ABA7A37}"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BD84144C-D39B-4A1F-8214-311EA4B59CA2}" type="datetimeFigureOut">
              <a:rPr lang="es-ES" smtClean="0"/>
              <a:pPr/>
              <a:t>25/02/2014</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95D22D90-AFCE-4BDF-B72F-720E7ABA7A37}" type="slidenum">
              <a:rPr lang="es-ES" smtClean="0"/>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BD84144C-D39B-4A1F-8214-311EA4B59CA2}" type="datetimeFigureOut">
              <a:rPr lang="es-ES" smtClean="0"/>
              <a:pPr/>
              <a:t>25/02/2014</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95D22D90-AFCE-4BDF-B72F-720E7ABA7A37}"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BD84144C-D39B-4A1F-8214-311EA4B59CA2}" type="datetimeFigureOut">
              <a:rPr lang="es-ES" smtClean="0"/>
              <a:pPr/>
              <a:t>25/02/2014</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95D22D90-AFCE-4BDF-B72F-720E7ABA7A37}" type="slidenum">
              <a:rPr lang="es-ES" smtClean="0"/>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BD84144C-D39B-4A1F-8214-311EA4B59CA2}" type="datetimeFigureOut">
              <a:rPr lang="es-ES" smtClean="0"/>
              <a:pPr/>
              <a:t>25/02/2014</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95D22D90-AFCE-4BDF-B72F-720E7ABA7A37}"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BD84144C-D39B-4A1F-8214-311EA4B59CA2}" type="datetimeFigureOut">
              <a:rPr lang="es-ES" smtClean="0"/>
              <a:pPr/>
              <a:t>25/02/2014</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95D22D90-AFCE-4BDF-B72F-720E7ABA7A37}"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BD84144C-D39B-4A1F-8214-311EA4B59CA2}" type="datetimeFigureOut">
              <a:rPr lang="es-ES" smtClean="0"/>
              <a:pPr/>
              <a:t>25/02/2014</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95D22D90-AFCE-4BDF-B72F-720E7ABA7A37}" type="slidenum">
              <a:rPr lang="es-ES" smtClean="0"/>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BD84144C-D39B-4A1F-8214-311EA4B59CA2}" type="datetimeFigureOut">
              <a:rPr lang="es-ES" smtClean="0"/>
              <a:pPr/>
              <a:t>25/02/2014</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95D22D90-AFCE-4BDF-B72F-720E7ABA7A37}" type="slidenum">
              <a:rPr lang="es-ES" smtClean="0"/>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84144C-D39B-4A1F-8214-311EA4B59CA2}" type="datetimeFigureOut">
              <a:rPr lang="es-ES" smtClean="0"/>
              <a:pPr/>
              <a:t>25/02/2014</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D22D90-AFCE-4BDF-B72F-720E7ABA7A37}" type="slidenum">
              <a:rPr lang="es-ES" smtClean="0"/>
              <a:pPr/>
              <a:t>‹Nº›</a:t>
            </a:fld>
            <a:endParaRPr lang="es-E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11560" y="332656"/>
            <a:ext cx="7920880" cy="2592288"/>
          </a:xfrm>
        </p:spPr>
        <p:txBody>
          <a:bodyPr>
            <a:normAutofit/>
          </a:bodyPr>
          <a:lstStyle/>
          <a:p>
            <a:r>
              <a:rPr lang="es-ES" sz="6600" b="1" i="1" dirty="0" smtClean="0">
                <a:solidFill>
                  <a:srgbClr val="FF0000"/>
                </a:solidFill>
              </a:rPr>
              <a:t>Burguesía </a:t>
            </a:r>
            <a:r>
              <a:rPr lang="ca-ES" sz="6600" b="1" i="1" dirty="0" smtClean="0">
                <a:solidFill>
                  <a:srgbClr val="FF0000"/>
                </a:solidFill>
              </a:rPr>
              <a:t>industrial</a:t>
            </a:r>
            <a:endParaRPr lang="es-ES" sz="6600" b="1" i="1" dirty="0">
              <a:solidFill>
                <a:srgbClr val="FF0000"/>
              </a:solidFill>
            </a:endParaRPr>
          </a:p>
        </p:txBody>
      </p:sp>
      <p:sp>
        <p:nvSpPr>
          <p:cNvPr id="3" name="2 Subtítulo"/>
          <p:cNvSpPr>
            <a:spLocks noGrp="1"/>
          </p:cNvSpPr>
          <p:nvPr>
            <p:ph type="subTitle" idx="1"/>
          </p:nvPr>
        </p:nvSpPr>
        <p:spPr/>
        <p:txBody>
          <a:bodyPr/>
          <a:lstStyle/>
          <a:p>
            <a:r>
              <a:rPr lang="es-ES" b="1" dirty="0" smtClean="0">
                <a:solidFill>
                  <a:schemeClr val="tx1"/>
                </a:solidFill>
              </a:rPr>
              <a:t>La nueva sociedad industrial.</a:t>
            </a:r>
            <a:endParaRPr lang="es-ES" b="1" dirty="0">
              <a:solidFill>
                <a:schemeClr val="tx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260648"/>
            <a:ext cx="8229600" cy="4525963"/>
          </a:xfrm>
        </p:spPr>
        <p:txBody>
          <a:bodyPr/>
          <a:lstStyle/>
          <a:p>
            <a:r>
              <a:rPr lang="es-ES" dirty="0" smtClean="0"/>
              <a:t>La música ofreció amplias posibilidades en ese sentido, por lo que se propagó tanto su práctica, principalmente del piano, como laasistencia a conciertos. La ópera, en este periodo, se convirtió en el principal escenario de la burguesía, en el que tan importante era ver como ser visto.</a:t>
            </a:r>
            <a:endParaRPr lang="es-E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dirty="0" smtClean="0"/>
              <a:t>Habitaje </a:t>
            </a:r>
            <a:r>
              <a:rPr lang="es-ES" dirty="0" smtClean="0"/>
              <a:t>burgues</a:t>
            </a:r>
            <a:r>
              <a:rPr lang="es-ES" dirty="0" smtClean="0"/>
              <a:t>. </a:t>
            </a:r>
            <a:endParaRPr lang="es-ES" dirty="0"/>
          </a:p>
        </p:txBody>
      </p:sp>
      <p:sp>
        <p:nvSpPr>
          <p:cNvPr id="3" name="2 Marcador de contenido"/>
          <p:cNvSpPr>
            <a:spLocks noGrp="1"/>
          </p:cNvSpPr>
          <p:nvPr>
            <p:ph idx="1"/>
          </p:nvPr>
        </p:nvSpPr>
        <p:spPr/>
        <p:txBody>
          <a:bodyPr>
            <a:normAutofit/>
          </a:bodyPr>
          <a:lstStyle/>
          <a:p>
            <a:r>
              <a:rPr lang="es-ES" dirty="0" smtClean="0"/>
              <a:t>Casa burguesa:</a:t>
            </a:r>
            <a:r>
              <a:rPr lang="es-ES" dirty="0"/>
              <a:t> reflejo del orden vertical en que se organiza la sociedad. Habitualmente, la planta baja es un espacio dedicado a las tiendas, los almacenes o los talleres. También se halla en este nivel la portería. </a:t>
            </a:r>
            <a:r>
              <a:rPr lang="es-ES" dirty="0" smtClean="0"/>
              <a:t/>
            </a:r>
            <a:br>
              <a:rPr lang="es-ES" dirty="0" smtClean="0"/>
            </a:br>
            <a:endParaRPr lang="ca-E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dirty="0" smtClean="0"/>
              <a:t>Vivienda</a:t>
            </a:r>
            <a:endParaRPr lang="es-ES" dirty="0"/>
          </a:p>
        </p:txBody>
      </p:sp>
      <p:sp>
        <p:nvSpPr>
          <p:cNvPr id="3" name="2 Marcador de contenido"/>
          <p:cNvSpPr>
            <a:spLocks noGrp="1"/>
          </p:cNvSpPr>
          <p:nvPr>
            <p:ph idx="1"/>
          </p:nvPr>
        </p:nvSpPr>
        <p:spPr/>
        <p:txBody>
          <a:bodyPr/>
          <a:lstStyle/>
          <a:p>
            <a:r>
              <a:rPr lang="es-ES" dirty="0" smtClean="0"/>
              <a:t>La vivienda del propietario se halla en el primer piso, pudiendo ocupar toda la planta. Los dueños de los edificios eligen las primeras plantas para vivir, antes de la invención de los ascensores.</a:t>
            </a:r>
            <a:endParaRPr lang="es-E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95536" y="332656"/>
            <a:ext cx="8229600" cy="4525963"/>
          </a:xfrm>
        </p:spPr>
        <p:txBody>
          <a:bodyPr/>
          <a:lstStyle/>
          <a:p>
            <a:r>
              <a:rPr lang="es-ES" sz="2400" dirty="0" smtClean="0"/>
              <a:t>Es éste el piso mejor ventilado y más luminoso, con amplios salones para recibir a las visitas. En ellos, la rica decoración habla de la reputación del propietario. </a:t>
            </a:r>
            <a:br>
              <a:rPr lang="es-ES" sz="2400" dirty="0" smtClean="0"/>
            </a:br>
            <a:r>
              <a:rPr lang="es-ES" sz="2400" dirty="0" smtClean="0"/>
              <a:t>El segundo y el tercer piso se dividen en varias viviendas.</a:t>
            </a:r>
            <a:endParaRPr lang="ca-ES" sz="2400" dirty="0" smtClean="0"/>
          </a:p>
          <a:p>
            <a:endParaRPr lang="es-ES" dirty="0"/>
          </a:p>
        </p:txBody>
      </p:sp>
      <p:pic>
        <p:nvPicPr>
          <p:cNvPr id="4" name="3 Imagen" descr="vivienda-paris-de-haussmann.jpg"/>
          <p:cNvPicPr>
            <a:picLocks noChangeAspect="1"/>
          </p:cNvPicPr>
          <p:nvPr/>
        </p:nvPicPr>
        <p:blipFill>
          <a:blip r:embed="rId2" cstate="print"/>
          <a:stretch>
            <a:fillRect/>
          </a:stretch>
        </p:blipFill>
        <p:spPr>
          <a:xfrm>
            <a:off x="1619671" y="1916832"/>
            <a:ext cx="6200681" cy="4941168"/>
          </a:xfrm>
          <a:prstGeom prst="rect">
            <a:avLst/>
          </a:prstGeo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Vestimenta de la </a:t>
            </a:r>
            <a:r>
              <a:rPr lang="es-ES" dirty="0" smtClean="0"/>
              <a:t>burguesia</a:t>
            </a:r>
            <a:endParaRPr lang="es-ES" dirty="0"/>
          </a:p>
        </p:txBody>
      </p:sp>
      <p:sp>
        <p:nvSpPr>
          <p:cNvPr id="3" name="2 Marcador de contenido"/>
          <p:cNvSpPr>
            <a:spLocks noGrp="1"/>
          </p:cNvSpPr>
          <p:nvPr>
            <p:ph idx="1"/>
          </p:nvPr>
        </p:nvSpPr>
        <p:spPr/>
        <p:txBody>
          <a:bodyPr>
            <a:normAutofit/>
          </a:bodyPr>
          <a:lstStyle/>
          <a:p>
            <a:r>
              <a:rPr lang="es-ES" dirty="0"/>
              <a:t>A finales del Siglo XIX era impensable que las mujeres llegasen a liberarse del corsé, o que un día se pusieran faldas que dejasen ver sus piernas. Antiguamente, los patrones que regían la moda eran estéticos, despreocupando factores considerados secundarios, como la comodidad e incluso el bienestar físico.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Marcador de contenido" descr="descarga.jpg"/>
          <p:cNvPicPr>
            <a:picLocks noGrp="1" noChangeAspect="1"/>
          </p:cNvPicPr>
          <p:nvPr>
            <p:ph idx="1"/>
          </p:nvPr>
        </p:nvPicPr>
        <p:blipFill>
          <a:blip r:embed="rId2" cstate="print"/>
          <a:stretch>
            <a:fillRect/>
          </a:stretch>
        </p:blipFill>
        <p:spPr>
          <a:xfrm>
            <a:off x="2411760" y="3356993"/>
            <a:ext cx="3895487" cy="3501008"/>
          </a:xfrm>
        </p:spPr>
      </p:pic>
      <p:sp>
        <p:nvSpPr>
          <p:cNvPr id="6" name="5 Título"/>
          <p:cNvSpPr>
            <a:spLocks noGrp="1"/>
          </p:cNvSpPr>
          <p:nvPr>
            <p:ph type="title"/>
          </p:nvPr>
        </p:nvSpPr>
        <p:spPr>
          <a:xfrm>
            <a:off x="251520" y="404664"/>
            <a:ext cx="8229600" cy="2677656"/>
          </a:xfrm>
          <a:prstGeom prst="rect">
            <a:avLst/>
          </a:prstGeom>
        </p:spPr>
        <p:txBody>
          <a:bodyPr wrap="square">
            <a:spAutoFit/>
          </a:bodyPr>
          <a:lstStyle/>
          <a:p>
            <a:r>
              <a:rPr lang="es-ES" sz="2800" dirty="0" smtClean="0"/>
              <a:t>En canvio la </a:t>
            </a:r>
            <a:r>
              <a:rPr lang="es-ES" sz="2800" dirty="0" smtClean="0"/>
              <a:t>burguesia </a:t>
            </a:r>
            <a:r>
              <a:rPr lang="es-ES" sz="2800" dirty="0" smtClean="0"/>
              <a:t>seguia la moda que llega a Francia, las mujeres llevaban vestidos de faldas amplias, escotadas y se tapaban la cabeza con sombreros y peinados complicados. Entre los hombres predomina el vestido oscuro con levitta, el sombrero, los botines y los bigotes o barba.</a:t>
            </a:r>
            <a:endParaRPr lang="es-ES" sz="2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0"/>
            <a:ext cx="8229600" cy="1124744"/>
          </a:xfrm>
        </p:spPr>
        <p:txBody>
          <a:bodyPr/>
          <a:lstStyle/>
          <a:p>
            <a:r>
              <a:rPr lang="es-ES" dirty="0" smtClean="0"/>
              <a:t>Alimentación de los </a:t>
            </a:r>
            <a:r>
              <a:rPr lang="es-ES" dirty="0" smtClean="0"/>
              <a:t>burgueses</a:t>
            </a:r>
            <a:endParaRPr lang="es-ES" dirty="0"/>
          </a:p>
        </p:txBody>
      </p:sp>
      <p:sp>
        <p:nvSpPr>
          <p:cNvPr id="3" name="2 Marcador de contenido"/>
          <p:cNvSpPr>
            <a:spLocks noGrp="1"/>
          </p:cNvSpPr>
          <p:nvPr>
            <p:ph idx="1"/>
          </p:nvPr>
        </p:nvSpPr>
        <p:spPr>
          <a:xfrm>
            <a:off x="457200" y="908721"/>
            <a:ext cx="8229600" cy="4464496"/>
          </a:xfrm>
        </p:spPr>
        <p:txBody>
          <a:bodyPr>
            <a:normAutofit/>
          </a:bodyPr>
          <a:lstStyle/>
          <a:p>
            <a:pPr>
              <a:buNone/>
            </a:pPr>
            <a:r>
              <a:rPr lang="es-ES" dirty="0" smtClean="0"/>
              <a:t> ·La carne de olla era la base de alimentación de todas las clases sociales en Cataluña. </a:t>
            </a:r>
          </a:p>
          <a:p>
            <a:pPr>
              <a:buNone/>
            </a:pPr>
            <a:r>
              <a:rPr lang="es-ES" dirty="0" smtClean="0"/>
              <a:t>Los mas pobres la hacian con poca carne y le ponían mas verdura y garbanzos. Pan, vino, verduras, bacalao, legumbres, fruta y un poco de dulce completaban las dietas de las clases populares.</a:t>
            </a:r>
          </a:p>
          <a:p>
            <a:pPr>
              <a:buNone/>
            </a:pPr>
            <a:endParaRPr lang="es-ES" dirty="0"/>
          </a:p>
        </p:txBody>
      </p:sp>
      <p:pic>
        <p:nvPicPr>
          <p:cNvPr id="2050" name="Picture 2" descr="C:\Users\CELIA\Pictures\13-028.jpg"/>
          <p:cNvPicPr>
            <a:picLocks noChangeAspect="1" noChangeArrowheads="1"/>
          </p:cNvPicPr>
          <p:nvPr/>
        </p:nvPicPr>
        <p:blipFill>
          <a:blip r:embed="rId2" cstate="print"/>
          <a:srcRect/>
          <a:stretch>
            <a:fillRect/>
          </a:stretch>
        </p:blipFill>
        <p:spPr bwMode="auto">
          <a:xfrm>
            <a:off x="2771800" y="4068192"/>
            <a:ext cx="4896544" cy="2789808"/>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332657"/>
            <a:ext cx="8229600" cy="3312368"/>
          </a:xfrm>
        </p:spPr>
        <p:txBody>
          <a:bodyPr/>
          <a:lstStyle/>
          <a:p>
            <a:r>
              <a:rPr lang="es-ES" dirty="0" smtClean="0"/>
              <a:t>Los mas ricos comian escudilla con carne de cerdo, pollo o cordero, pero consumian, a mas, embutidos, huevos, pescado y gran cantidades de postres y dulces, sobretodo chocolate para desayunar, merendar o antes de irse a dormir.</a:t>
            </a:r>
          </a:p>
          <a:p>
            <a:endParaRPr lang="es-ES" dirty="0"/>
          </a:p>
        </p:txBody>
      </p:sp>
      <p:pic>
        <p:nvPicPr>
          <p:cNvPr id="1027" name="Picture 3" descr="C:\Users\CELIA\Pictures\comida-monjes.jpg"/>
          <p:cNvPicPr>
            <a:picLocks noChangeAspect="1" noChangeArrowheads="1"/>
          </p:cNvPicPr>
          <p:nvPr/>
        </p:nvPicPr>
        <p:blipFill>
          <a:blip r:embed="rId2" cstate="print"/>
          <a:srcRect/>
          <a:stretch>
            <a:fillRect/>
          </a:stretch>
        </p:blipFill>
        <p:spPr bwMode="auto">
          <a:xfrm>
            <a:off x="1475656" y="3284984"/>
            <a:ext cx="6624736" cy="3573016"/>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t>Actividades de ocio de </a:t>
            </a:r>
            <a:r>
              <a:rPr lang="es-ES" smtClean="0"/>
              <a:t>los </a:t>
            </a:r>
            <a:r>
              <a:rPr lang="es-ES" smtClean="0"/>
              <a:t>burgueses</a:t>
            </a:r>
            <a:endParaRPr lang="es-ES" dirty="0"/>
          </a:p>
        </p:txBody>
      </p:sp>
      <p:sp>
        <p:nvSpPr>
          <p:cNvPr id="3" name="2 Marcador de contenido"/>
          <p:cNvSpPr>
            <a:spLocks noGrp="1"/>
          </p:cNvSpPr>
          <p:nvPr>
            <p:ph idx="1"/>
          </p:nvPr>
        </p:nvSpPr>
        <p:spPr/>
        <p:txBody>
          <a:bodyPr>
            <a:normAutofit/>
          </a:bodyPr>
          <a:lstStyle/>
          <a:p>
            <a:r>
              <a:rPr lang="es-ES" sz="2800" dirty="0" smtClean="0"/>
              <a:t>Los burgueses, a imitación de la aristocracia, gustaban de celebrar fiestas y reuniones en sus amplios salones. Eran muy frecuentes las reuniones literarias, políticas o musicales. </a:t>
            </a:r>
            <a:endParaRPr lang="es-ES" sz="2800" dirty="0"/>
          </a:p>
        </p:txBody>
      </p:sp>
      <p:pic>
        <p:nvPicPr>
          <p:cNvPr id="1026" name="Picture 2" descr="C:\Users\CELIA\Downloads\renoir_moulin-galette.jpg"/>
          <p:cNvPicPr>
            <a:picLocks noChangeAspect="1" noChangeArrowheads="1"/>
          </p:cNvPicPr>
          <p:nvPr/>
        </p:nvPicPr>
        <p:blipFill>
          <a:blip r:embed="rId2" cstate="print"/>
          <a:srcRect/>
          <a:stretch>
            <a:fillRect/>
          </a:stretch>
        </p:blipFill>
        <p:spPr bwMode="auto">
          <a:xfrm>
            <a:off x="1547664" y="3356992"/>
            <a:ext cx="5432480" cy="2880320"/>
          </a:xfrm>
          <a:prstGeom prst="rect">
            <a:avLst/>
          </a:prstGeom>
          <a:noFill/>
        </p:spPr>
      </p:pic>
    </p:spTree>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243</TotalTime>
  <Words>373</Words>
  <Application>Microsoft Office PowerPoint</Application>
  <PresentationFormat>Presentación en pantalla (4:3)</PresentationFormat>
  <Paragraphs>17</Paragraphs>
  <Slides>10</Slides>
  <Notes>0</Notes>
  <HiddenSlides>0</HiddenSlides>
  <MMClips>0</MMClips>
  <ScaleCrop>false</ScaleCrop>
  <HeadingPairs>
    <vt:vector size="4" baseType="variant">
      <vt:variant>
        <vt:lpstr>Tema</vt:lpstr>
      </vt:variant>
      <vt:variant>
        <vt:i4>1</vt:i4>
      </vt:variant>
      <vt:variant>
        <vt:lpstr>Títulos de diapositiva</vt:lpstr>
      </vt:variant>
      <vt:variant>
        <vt:i4>10</vt:i4>
      </vt:variant>
    </vt:vector>
  </HeadingPairs>
  <TitlesOfParts>
    <vt:vector size="11" baseType="lpstr">
      <vt:lpstr>Tema de Office</vt:lpstr>
      <vt:lpstr>Burguesía industrial</vt:lpstr>
      <vt:lpstr>Habitaje burgues. </vt:lpstr>
      <vt:lpstr>Vivienda</vt:lpstr>
      <vt:lpstr>Diapositiva 4</vt:lpstr>
      <vt:lpstr>Vestimenta de la burguesia</vt:lpstr>
      <vt:lpstr>En canvio la burguesia seguia la moda que llega a Francia, las mujeres llevaban vestidos de faldas amplias, escotadas y se tapaban la cabeza con sombreros y peinados complicados. Entre los hombres predomina el vestido oscuro con levitta, el sombrero, los botines y los bigotes o barba.</vt:lpstr>
      <vt:lpstr>Alimentación de los burgueses</vt:lpstr>
      <vt:lpstr>Diapositiva 8</vt:lpstr>
      <vt:lpstr>Actividades de ocio de los burgueses</vt:lpstr>
      <vt:lpstr>Diapositiva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Burgesía industrial</dc:title>
  <dc:creator>CELIA</dc:creator>
  <cp:lastModifiedBy>CELIA</cp:lastModifiedBy>
  <cp:revision>25</cp:revision>
  <dcterms:created xsi:type="dcterms:W3CDTF">2014-02-21T17:26:06Z</dcterms:created>
  <dcterms:modified xsi:type="dcterms:W3CDTF">2014-02-24T23:20:38Z</dcterms:modified>
</cp:coreProperties>
</file>