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68" r:id="rId2"/>
  </p:sldMasterIdLst>
  <p:notesMasterIdLst>
    <p:notesMasterId r:id="rId15"/>
  </p:notesMasterIdLst>
  <p:sldIdLst>
    <p:sldId id="256" r:id="rId3"/>
    <p:sldId id="257" r:id="rId4"/>
    <p:sldId id="269" r:id="rId5"/>
    <p:sldId id="263" r:id="rId6"/>
    <p:sldId id="264" r:id="rId7"/>
    <p:sldId id="265" r:id="rId8"/>
    <p:sldId id="266" r:id="rId9"/>
    <p:sldId id="268" r:id="rId10"/>
    <p:sldId id="262" r:id="rId11"/>
    <p:sldId id="259" r:id="rId12"/>
    <p:sldId id="260" r:id="rId13"/>
    <p:sldId id="267"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251C"/>
    <a:srgbClr val="2607A9"/>
    <a:srgbClr val="209035"/>
    <a:srgbClr val="41A808"/>
    <a:srgbClr val="6800D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1257" autoAdjust="0"/>
    <p:restoredTop sz="94660"/>
  </p:normalViewPr>
  <p:slideViewPr>
    <p:cSldViewPr>
      <p:cViewPr varScale="1">
        <p:scale>
          <a:sx n="83" d="100"/>
          <a:sy n="83" d="100"/>
        </p:scale>
        <p:origin x="-60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24B135-3792-44AF-9EDC-466DA0F449E7}" type="datetimeFigureOut">
              <a:rPr lang="es-ES" smtClean="0"/>
              <a:pPr/>
              <a:t>24/02/2014</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C75562-95F4-4AF6-B205-E870C8B94739}"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AEC75562-95F4-4AF6-B205-E870C8B94739}" type="slidenum">
              <a:rPr lang="es-ES" smtClean="0"/>
              <a:pPr/>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AEC75562-95F4-4AF6-B205-E870C8B94739}" type="slidenum">
              <a:rPr lang="es-ES" smtClean="0"/>
              <a:pPr/>
              <a:t>2</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AEC75562-95F4-4AF6-B205-E870C8B94739}" type="slidenum">
              <a:rPr lang="es-ES" smtClean="0"/>
              <a:pPr/>
              <a:t>4</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AEC75562-95F4-4AF6-B205-E870C8B94739}" type="slidenum">
              <a:rPr lang="es-ES" smtClean="0"/>
              <a:pPr/>
              <a:t>5</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s-ES_tradnl"/>
          </a:p>
        </p:txBody>
      </p:sp>
      <p:sp>
        <p:nvSpPr>
          <p:cNvPr id="4" name="Foliennummernplatzhalter 3"/>
          <p:cNvSpPr>
            <a:spLocks noGrp="1"/>
          </p:cNvSpPr>
          <p:nvPr>
            <p:ph type="sldNum" sz="quarter" idx="10"/>
          </p:nvPr>
        </p:nvSpPr>
        <p:spPr/>
        <p:txBody>
          <a:bodyPr/>
          <a:lstStyle/>
          <a:p>
            <a:fld id="{AEC75562-95F4-4AF6-B205-E870C8B94739}" type="slidenum">
              <a:rPr lang="es-ES" smtClean="0"/>
              <a:pPr/>
              <a:t>6</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s-ES_tradnl"/>
          </a:p>
        </p:txBody>
      </p:sp>
      <p:sp>
        <p:nvSpPr>
          <p:cNvPr id="4" name="Foliennummernplatzhalter 3"/>
          <p:cNvSpPr>
            <a:spLocks noGrp="1"/>
          </p:cNvSpPr>
          <p:nvPr>
            <p:ph type="sldNum" sz="quarter" idx="10"/>
          </p:nvPr>
        </p:nvSpPr>
        <p:spPr/>
        <p:txBody>
          <a:bodyPr/>
          <a:lstStyle/>
          <a:p>
            <a:fld id="{AEC75562-95F4-4AF6-B205-E870C8B94739}" type="slidenum">
              <a:rPr lang="es-ES" smtClean="0"/>
              <a:pPr/>
              <a:t>7</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AEC75562-95F4-4AF6-B205-E870C8B94739}" type="slidenum">
              <a:rPr lang="es-ES" smtClean="0"/>
              <a:pPr/>
              <a:t>9</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AEC75562-95F4-4AF6-B205-E870C8B94739}" type="slidenum">
              <a:rPr lang="es-ES" smtClean="0"/>
              <a:pPr/>
              <a:t>10</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AEC75562-95F4-4AF6-B205-E870C8B94739}" type="slidenum">
              <a:rPr lang="es-ES" smtClean="0"/>
              <a:pPr/>
              <a:t>11</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5D543D8F-77DB-4A86-B5A7-21D7C4345896}" type="datetimeFigureOut">
              <a:rPr lang="es-ES" smtClean="0"/>
              <a:pPr/>
              <a:t>24/02/2014</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58BEAB8-3F78-4E32-BDD1-1540DE3C93C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D543D8F-77DB-4A86-B5A7-21D7C4345896}" type="datetimeFigureOut">
              <a:rPr lang="es-ES" smtClean="0"/>
              <a:pPr/>
              <a:t>24/02/2014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8BEAB8-3F78-4E32-BDD1-1540DE3C93C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D543D8F-77DB-4A86-B5A7-21D7C4345896}" type="datetimeFigureOut">
              <a:rPr lang="es-ES" smtClean="0"/>
              <a:pPr/>
              <a:t>24/02/2014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8BEAB8-3F78-4E32-BDD1-1540DE3C93C9}"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5D543D8F-77DB-4A86-B5A7-21D7C4345896}" type="datetimeFigureOut">
              <a:rPr lang="es-ES" smtClean="0"/>
              <a:pPr/>
              <a:t>24/02/2014</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58BEAB8-3F78-4E32-BDD1-1540DE3C93C9}" type="slidenum">
              <a:rPr lang="es-ES" smtClean="0"/>
              <a:pPr/>
              <a:t>‹Nº›</a:t>
            </a:fld>
            <a:endParaRPr lang="es-E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5D543D8F-77DB-4A86-B5A7-21D7C4345896}" type="datetimeFigureOut">
              <a:rPr lang="es-ES" smtClean="0"/>
              <a:pPr/>
              <a:t>24/02/2014</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F58BEAB8-3F78-4E32-BDD1-1540DE3C93C9}" type="slidenum">
              <a:rPr lang="es-ES" smtClean="0"/>
              <a:pPr/>
              <a:t>‹Nº›</a:t>
            </a:fld>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5D543D8F-77DB-4A86-B5A7-21D7C4345896}" type="datetimeFigureOut">
              <a:rPr lang="es-ES" smtClean="0"/>
              <a:pPr/>
              <a:t>24/02/2014</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F58BEAB8-3F78-4E32-BDD1-1540DE3C93C9}" type="slidenum">
              <a:rPr lang="es-ES" smtClean="0"/>
              <a:pPr/>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5D543D8F-77DB-4A86-B5A7-21D7C4345896}" type="datetimeFigureOut">
              <a:rPr lang="es-ES" smtClean="0"/>
              <a:pPr/>
              <a:t>24/02/2014</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F58BEAB8-3F78-4E32-BDD1-1540DE3C93C9}" type="slidenum">
              <a:rPr lang="es-ES" smtClean="0"/>
              <a:pPr/>
              <a:t>‹Nº›</a:t>
            </a:fld>
            <a:endParaRPr lang="es-E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5D543D8F-77DB-4A86-B5A7-21D7C4345896}" type="datetimeFigureOut">
              <a:rPr lang="es-ES" smtClean="0"/>
              <a:pPr/>
              <a:t>24/02/2014</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F58BEAB8-3F78-4E32-BDD1-1540DE3C93C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D543D8F-77DB-4A86-B5A7-21D7C4345896}" type="datetimeFigureOut">
              <a:rPr lang="es-ES" smtClean="0"/>
              <a:pPr/>
              <a:t>24/02/2014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58BEAB8-3F78-4E32-BDD1-1540DE3C93C9}" type="slidenum">
              <a:rPr lang="es-ES" smtClean="0"/>
              <a:pPr/>
              <a:t>‹Nº›</a:t>
            </a:fld>
            <a:endParaRPr lang="es-E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5D543D8F-77DB-4A86-B5A7-21D7C4345896}" type="datetimeFigureOut">
              <a:rPr lang="es-ES" smtClean="0"/>
              <a:pPr/>
              <a:t>24/02/2014</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F58BEAB8-3F78-4E32-BDD1-1540DE3C93C9}" type="slidenum">
              <a:rPr lang="es-ES" smtClean="0"/>
              <a:pPr/>
              <a:t>‹Nº›</a:t>
            </a:fld>
            <a:endParaRPr lang="es-E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5D543D8F-77DB-4A86-B5A7-21D7C4345896}" type="datetimeFigureOut">
              <a:rPr lang="es-ES" smtClean="0"/>
              <a:pPr/>
              <a:t>24/02/2014</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F58BEAB8-3F78-4E32-BDD1-1540DE3C93C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5D543D8F-77DB-4A86-B5A7-21D7C4345896}" type="datetimeFigureOut">
              <a:rPr lang="es-ES" smtClean="0"/>
              <a:pPr/>
              <a:t>24/02/2014</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F58BEAB8-3F78-4E32-BDD1-1540DE3C93C9}" type="slidenum">
              <a:rPr lang="es-ES" smtClean="0"/>
              <a:pPr/>
              <a:t>‹Nº›</a:t>
            </a:fld>
            <a:endParaRPr lang="es-E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5D543D8F-77DB-4A86-B5A7-21D7C4345896}" type="datetimeFigureOut">
              <a:rPr lang="es-ES" smtClean="0"/>
              <a:pPr/>
              <a:t>24/02/2014</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F58BEAB8-3F78-4E32-BDD1-1540DE3C93C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D543D8F-77DB-4A86-B5A7-21D7C4345896}" type="datetimeFigureOut">
              <a:rPr lang="es-ES" smtClean="0"/>
              <a:pPr/>
              <a:t>24/02/2014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8BEAB8-3F78-4E32-BDD1-1540DE3C93C9}" type="slidenum">
              <a:rPr lang="es-ES" smtClean="0"/>
              <a:pPr/>
              <a:t>‹Nº›</a:t>
            </a:fld>
            <a:endParaRPr lang="es-E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D543D8F-77DB-4A86-B5A7-21D7C4345896}" type="datetimeFigureOut">
              <a:rPr lang="es-ES" smtClean="0"/>
              <a:pPr/>
              <a:t>24/02/2014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58BEAB8-3F78-4E32-BDD1-1540DE3C93C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5D543D8F-77DB-4A86-B5A7-21D7C4345896}" type="datetimeFigureOut">
              <a:rPr lang="es-ES" smtClean="0"/>
              <a:pPr/>
              <a:t>24/02/2014</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F58BEAB8-3F78-4E32-BDD1-1540DE3C93C9}" type="slidenum">
              <a:rPr lang="es-ES" smtClean="0"/>
              <a:pPr/>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5D543D8F-77DB-4A86-B5A7-21D7C4345896}" type="datetimeFigureOut">
              <a:rPr lang="es-ES" smtClean="0"/>
              <a:pPr/>
              <a:t>24/02/2014</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F58BEAB8-3F78-4E32-BDD1-1540DE3C93C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5D543D8F-77DB-4A86-B5A7-21D7C4345896}" type="datetimeFigureOut">
              <a:rPr lang="es-ES" smtClean="0"/>
              <a:pPr/>
              <a:t>24/02/2014</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F58BEAB8-3F78-4E32-BDD1-1540DE3C93C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D543D8F-77DB-4A86-B5A7-21D7C4345896}" type="datetimeFigureOut">
              <a:rPr lang="es-ES" smtClean="0"/>
              <a:pPr/>
              <a:t>24/02/2014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58BEAB8-3F78-4E32-BDD1-1540DE3C93C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5D543D8F-77DB-4A86-B5A7-21D7C4345896}" type="datetimeFigureOut">
              <a:rPr lang="es-ES" smtClean="0"/>
              <a:pPr/>
              <a:t>24/02/2014</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F58BEAB8-3F78-4E32-BDD1-1540DE3C93C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5D543D8F-77DB-4A86-B5A7-21D7C4345896}" type="datetimeFigureOut">
              <a:rPr lang="es-ES" smtClean="0"/>
              <a:pPr/>
              <a:t>24/02/2014</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F58BEAB8-3F78-4E32-BDD1-1540DE3C93C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5D543D8F-77DB-4A86-B5A7-21D7C4345896}" type="datetimeFigureOut">
              <a:rPr lang="es-ES" smtClean="0"/>
              <a:pPr/>
              <a:t>24/02/2014</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F58BEAB8-3F78-4E32-BDD1-1540DE3C93C9}"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D543D8F-77DB-4A86-B5A7-21D7C4345896}" type="datetimeFigureOut">
              <a:rPr lang="es-ES" smtClean="0"/>
              <a:pPr/>
              <a:t>24/02/2014</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58BEAB8-3F78-4E32-BDD1-1540DE3C93C9}"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D543D8F-77DB-4A86-B5A7-21D7C4345896}" type="datetimeFigureOut">
              <a:rPr lang="es-ES" smtClean="0"/>
              <a:pPr/>
              <a:t>24/02/2014</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58BEAB8-3F78-4E32-BDD1-1540DE3C93C9}"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99592" y="188640"/>
            <a:ext cx="7772400" cy="1470025"/>
          </a:xfrm>
        </p:spPr>
        <p:txBody>
          <a:bodyPr>
            <a:normAutofit/>
          </a:bodyPr>
          <a:lstStyle/>
          <a:p>
            <a:r>
              <a:rPr lang="ca-ES" sz="3200" u="sng" dirty="0" smtClean="0">
                <a:solidFill>
                  <a:srgbClr val="FFFF00"/>
                </a:solidFill>
              </a:rPr>
              <a:t>La indústria tèxtil a Catalunya al segle XIX i avui en dia</a:t>
            </a:r>
            <a:endParaRPr lang="ca-ES" sz="3200" u="sng" dirty="0">
              <a:solidFill>
                <a:srgbClr val="FFFF00"/>
              </a:solidFill>
            </a:endParaRPr>
          </a:p>
        </p:txBody>
      </p:sp>
      <p:sp>
        <p:nvSpPr>
          <p:cNvPr id="3" name="2 Subtítulo"/>
          <p:cNvSpPr>
            <a:spLocks noGrp="1"/>
          </p:cNvSpPr>
          <p:nvPr>
            <p:ph type="subTitle" idx="1"/>
          </p:nvPr>
        </p:nvSpPr>
        <p:spPr>
          <a:xfrm>
            <a:off x="899592" y="2276872"/>
            <a:ext cx="7776864" cy="4176464"/>
          </a:xfrm>
        </p:spPr>
        <p:txBody>
          <a:bodyPr/>
          <a:lstStyle/>
          <a:p>
            <a:r>
              <a:rPr lang="ca-ES" dirty="0" smtClean="0">
                <a:solidFill>
                  <a:schemeClr val="tx1">
                    <a:lumMod val="95000"/>
                  </a:schemeClr>
                </a:solidFill>
              </a:rPr>
              <a:t>Membres:</a:t>
            </a:r>
          </a:p>
          <a:p>
            <a:r>
              <a:rPr lang="ca-ES" dirty="0" smtClean="0">
                <a:solidFill>
                  <a:schemeClr val="tx1">
                    <a:lumMod val="95000"/>
                  </a:schemeClr>
                </a:solidFill>
              </a:rPr>
              <a:t>Camilo </a:t>
            </a:r>
            <a:r>
              <a:rPr lang="ca-ES" dirty="0" err="1" smtClean="0">
                <a:solidFill>
                  <a:schemeClr val="tx1">
                    <a:lumMod val="95000"/>
                  </a:schemeClr>
                </a:solidFill>
              </a:rPr>
              <a:t>Amézquita.V</a:t>
            </a:r>
            <a:endParaRPr lang="ca-ES" dirty="0" smtClean="0">
              <a:solidFill>
                <a:schemeClr val="tx1">
                  <a:lumMod val="95000"/>
                </a:schemeClr>
              </a:solidFill>
            </a:endParaRPr>
          </a:p>
          <a:p>
            <a:r>
              <a:rPr lang="ca-ES" dirty="0" smtClean="0">
                <a:solidFill>
                  <a:schemeClr val="tx1">
                    <a:lumMod val="95000"/>
                  </a:schemeClr>
                </a:solidFill>
              </a:rPr>
              <a:t>Eric </a:t>
            </a:r>
            <a:r>
              <a:rPr lang="ca-ES" dirty="0" err="1" smtClean="0">
                <a:solidFill>
                  <a:schemeClr val="tx1">
                    <a:lumMod val="95000"/>
                  </a:schemeClr>
                </a:solidFill>
              </a:rPr>
              <a:t>García.S</a:t>
            </a:r>
            <a:endParaRPr lang="ca-ES" dirty="0" smtClean="0">
              <a:solidFill>
                <a:schemeClr val="tx1">
                  <a:lumMod val="95000"/>
                </a:schemeClr>
              </a:solidFill>
            </a:endParaRPr>
          </a:p>
          <a:p>
            <a:r>
              <a:rPr lang="ca-ES" dirty="0" smtClean="0">
                <a:solidFill>
                  <a:schemeClr val="tx1">
                    <a:lumMod val="95000"/>
                  </a:schemeClr>
                </a:solidFill>
              </a:rPr>
              <a:t>Sergio </a:t>
            </a:r>
            <a:r>
              <a:rPr lang="ca-ES" dirty="0" err="1" smtClean="0">
                <a:solidFill>
                  <a:schemeClr val="tx1">
                    <a:lumMod val="95000"/>
                  </a:schemeClr>
                </a:solidFill>
              </a:rPr>
              <a:t>Mateo.C</a:t>
            </a:r>
            <a:endParaRPr lang="ca-ES" dirty="0" smtClean="0">
              <a:solidFill>
                <a:schemeClr val="tx1">
                  <a:lumMod val="95000"/>
                </a:schemeClr>
              </a:solidFill>
            </a:endParaRPr>
          </a:p>
          <a:p>
            <a:r>
              <a:rPr lang="ca-ES" dirty="0" err="1" smtClean="0">
                <a:solidFill>
                  <a:schemeClr val="tx1">
                    <a:lumMod val="95000"/>
                  </a:schemeClr>
                </a:solidFill>
              </a:rPr>
              <a:t>Gurvinder</a:t>
            </a:r>
            <a:r>
              <a:rPr lang="ca-ES" dirty="0" smtClean="0">
                <a:solidFill>
                  <a:schemeClr val="tx1">
                    <a:lumMod val="95000"/>
                  </a:schemeClr>
                </a:solidFill>
              </a:rPr>
              <a:t> </a:t>
            </a:r>
            <a:r>
              <a:rPr lang="ca-ES" dirty="0" err="1" smtClean="0">
                <a:solidFill>
                  <a:schemeClr val="tx1">
                    <a:lumMod val="95000"/>
                  </a:schemeClr>
                </a:solidFill>
              </a:rPr>
              <a:t>Singh</a:t>
            </a:r>
            <a:endParaRPr lang="ca-ES" dirty="0" smtClean="0">
              <a:solidFill>
                <a:schemeClr val="tx1">
                  <a:lumMod val="9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t/>
            </a:r>
            <a:br>
              <a:rPr lang="es-ES" b="1" dirty="0" smtClean="0"/>
            </a:br>
            <a:r>
              <a:rPr lang="es-ES" b="1" dirty="0" smtClean="0"/>
              <a:t>6.</a:t>
            </a:r>
            <a:r>
              <a:rPr lang="es-ES" b="1" u="sng" dirty="0" smtClean="0"/>
              <a:t>El factor empresarial i comercial</a:t>
            </a:r>
            <a:r>
              <a:rPr lang="es-ES" b="1" dirty="0" smtClean="0"/>
              <a:t/>
            </a:r>
            <a:br>
              <a:rPr lang="es-ES" b="1" dirty="0" smtClean="0"/>
            </a:br>
            <a:endParaRPr lang="es-ES" dirty="0"/>
          </a:p>
        </p:txBody>
      </p:sp>
      <p:sp>
        <p:nvSpPr>
          <p:cNvPr id="3" name="2 Marcador de contenido"/>
          <p:cNvSpPr>
            <a:spLocks noGrp="1"/>
          </p:cNvSpPr>
          <p:nvPr>
            <p:ph idx="1"/>
          </p:nvPr>
        </p:nvSpPr>
        <p:spPr/>
        <p:txBody>
          <a:bodyPr>
            <a:normAutofit/>
          </a:bodyPr>
          <a:lstStyle/>
          <a:p>
            <a:r>
              <a:rPr lang="ca-ES" sz="2400" dirty="0" smtClean="0">
                <a:solidFill>
                  <a:schemeClr val="bg1"/>
                </a:solidFill>
              </a:rPr>
              <a:t>El sector tèxtil a Catalunya ha sofert un retrocés important pel que fa als llocs de treballs i l’estructura productiva. Moltes són les empreses que han tancat –les dedicades específicament al procés tèxtil i d’altres auxiliars com les de construcció de </a:t>
            </a:r>
            <a:r>
              <a:rPr lang="ca-ES" sz="2400" dirty="0" err="1" smtClean="0">
                <a:solidFill>
                  <a:schemeClr val="bg1"/>
                </a:solidFill>
              </a:rPr>
              <a:t>maquinària-</a:t>
            </a:r>
            <a:r>
              <a:rPr lang="ca-ES" sz="2400" dirty="0" smtClean="0">
                <a:solidFill>
                  <a:schemeClr val="bg1"/>
                </a:solidFill>
              </a:rPr>
              <a:t>. Els tancaments han comportat una gran destrucció de llocs de treball que ha estat importantíssima i segueix amenaçant actualment. La tecnologia i les estratègies empresarials d’aquest sector estan canviat contínuament per anar-se adaptant a la nova situació que representa la globalització.</a:t>
            </a:r>
          </a:p>
          <a:p>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7.Preu de </a:t>
            </a:r>
            <a:r>
              <a:rPr lang="es-ES" dirty="0" err="1" smtClean="0"/>
              <a:t>mà</a:t>
            </a:r>
            <a:r>
              <a:rPr lang="es-ES" dirty="0" smtClean="0"/>
              <a:t> </a:t>
            </a:r>
            <a:r>
              <a:rPr lang="es-ES" dirty="0" err="1" smtClean="0"/>
              <a:t>d’obra</a:t>
            </a:r>
            <a:endParaRPr lang="es-ES" dirty="0"/>
          </a:p>
        </p:txBody>
      </p:sp>
      <p:sp>
        <p:nvSpPr>
          <p:cNvPr id="3" name="2 Marcador de contenido"/>
          <p:cNvSpPr>
            <a:spLocks noGrp="1"/>
          </p:cNvSpPr>
          <p:nvPr>
            <p:ph idx="1"/>
          </p:nvPr>
        </p:nvSpPr>
        <p:spPr>
          <a:xfrm>
            <a:off x="457200" y="2428868"/>
            <a:ext cx="8229600" cy="3214710"/>
          </a:xfrm>
        </p:spPr>
        <p:txBody>
          <a:bodyPr/>
          <a:lstStyle/>
          <a:p>
            <a:r>
              <a:rPr lang="ca-ES" sz="2400" dirty="0" smtClean="0">
                <a:solidFill>
                  <a:schemeClr val="bg1"/>
                </a:solidFill>
              </a:rPr>
              <a:t>Aquesta situació canviant ve motivada per molts factors, un dels més importants és el del cost de la mà d’obra. El cost mitjà de l’hora de manufactura, segons dades de l’any 2006, a Catalunya, està sobre els 12 €, al Marroc a 6 € i a la Xina, 0,5 €.</a:t>
            </a:r>
          </a:p>
          <a:p>
            <a:endParaRPr lang="es-ES"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8.La </a:t>
            </a:r>
            <a:r>
              <a:rPr lang="es-ES" dirty="0" err="1" smtClean="0"/>
              <a:t>distribució</a:t>
            </a:r>
            <a:r>
              <a:rPr lang="es-ES" dirty="0" smtClean="0"/>
              <a:t> entre Barcelona i Girona</a:t>
            </a:r>
            <a:endParaRPr lang="es-ES" dirty="0"/>
          </a:p>
        </p:txBody>
      </p:sp>
      <p:pic>
        <p:nvPicPr>
          <p:cNvPr id="2050" name="Picture 2" descr="taula_textil_avui"/>
          <p:cNvPicPr>
            <a:picLocks noChangeAspect="1" noChangeArrowheads="1"/>
          </p:cNvPicPr>
          <p:nvPr/>
        </p:nvPicPr>
        <p:blipFill>
          <a:blip r:embed="rId2"/>
          <a:srcRect/>
          <a:stretch>
            <a:fillRect/>
          </a:stretch>
        </p:blipFill>
        <p:spPr bwMode="auto">
          <a:xfrm>
            <a:off x="1357290" y="2428868"/>
            <a:ext cx="6429420" cy="35912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476672"/>
            <a:ext cx="7772400" cy="1470025"/>
          </a:xfrm>
        </p:spPr>
        <p:txBody>
          <a:bodyPr/>
          <a:lstStyle/>
          <a:p>
            <a:r>
              <a:rPr lang="es-ES" u="sng" dirty="0" smtClean="0"/>
              <a:t>Índex</a:t>
            </a:r>
            <a:endParaRPr lang="es-ES" u="sng" dirty="0"/>
          </a:p>
        </p:txBody>
      </p:sp>
      <p:sp>
        <p:nvSpPr>
          <p:cNvPr id="3" name="2 Subtítulo"/>
          <p:cNvSpPr>
            <a:spLocks noGrp="1"/>
          </p:cNvSpPr>
          <p:nvPr>
            <p:ph type="subTitle" idx="1"/>
          </p:nvPr>
        </p:nvSpPr>
        <p:spPr>
          <a:xfrm>
            <a:off x="755576" y="2348880"/>
            <a:ext cx="7602638" cy="3723326"/>
          </a:xfrm>
        </p:spPr>
        <p:txBody>
          <a:bodyPr>
            <a:normAutofit fontScale="92500" lnSpcReduction="10000"/>
          </a:bodyPr>
          <a:lstStyle/>
          <a:p>
            <a:r>
              <a:rPr lang="es-ES" dirty="0" smtClean="0"/>
              <a:t>1.Industria </a:t>
            </a:r>
            <a:r>
              <a:rPr lang="ca-ES" dirty="0" smtClean="0"/>
              <a:t>Tèxtil</a:t>
            </a:r>
            <a:r>
              <a:rPr lang="es-ES" dirty="0" smtClean="0"/>
              <a:t> al </a:t>
            </a:r>
            <a:r>
              <a:rPr lang="es-ES" dirty="0" err="1" smtClean="0"/>
              <a:t>Segle</a:t>
            </a:r>
            <a:r>
              <a:rPr lang="es-ES" dirty="0" smtClean="0"/>
              <a:t> XIX</a:t>
            </a:r>
          </a:p>
          <a:p>
            <a:r>
              <a:rPr lang="es-ES" dirty="0" smtClean="0"/>
              <a:t>2.</a:t>
            </a:r>
            <a:r>
              <a:rPr lang="es-ES_tradnl" dirty="0" smtClean="0"/>
              <a:t> </a:t>
            </a:r>
            <a:r>
              <a:rPr lang="es-ES_tradnl" dirty="0" err="1" smtClean="0"/>
              <a:t>Problemes</a:t>
            </a:r>
            <a:r>
              <a:rPr lang="es-ES_tradnl" dirty="0" smtClean="0"/>
              <a:t> a la </a:t>
            </a:r>
            <a:r>
              <a:rPr lang="es-ES_tradnl" dirty="0" smtClean="0"/>
              <a:t>industria </a:t>
            </a:r>
            <a:r>
              <a:rPr lang="es-ES_tradnl" dirty="0" err="1" smtClean="0"/>
              <a:t>tèxtil</a:t>
            </a:r>
            <a:endParaRPr lang="es-ES_tradnl" dirty="0" smtClean="0"/>
          </a:p>
          <a:p>
            <a:r>
              <a:rPr lang="ca-ES" dirty="0" smtClean="0"/>
              <a:t>3.La industrialització </a:t>
            </a:r>
            <a:r>
              <a:rPr lang="ca-ES" dirty="0" smtClean="0"/>
              <a:t>catalana</a:t>
            </a:r>
          </a:p>
          <a:p>
            <a:r>
              <a:rPr lang="ca-ES" dirty="0" smtClean="0"/>
              <a:t>4.El procés tèxtil </a:t>
            </a:r>
            <a:r>
              <a:rPr lang="ca-ES" dirty="0" smtClean="0"/>
              <a:t>llaner</a:t>
            </a:r>
          </a:p>
          <a:p>
            <a:r>
              <a:rPr lang="ca-ES" dirty="0" smtClean="0"/>
              <a:t>5.La industria tèxtil d’avui en </a:t>
            </a:r>
            <a:r>
              <a:rPr lang="ca-ES" dirty="0" smtClean="0"/>
              <a:t>dia</a:t>
            </a:r>
          </a:p>
          <a:p>
            <a:r>
              <a:rPr lang="es-ES" dirty="0" smtClean="0"/>
              <a:t>6.El factor empresarial i </a:t>
            </a:r>
            <a:r>
              <a:rPr lang="es-ES" dirty="0" smtClean="0"/>
              <a:t>comercial</a:t>
            </a:r>
          </a:p>
          <a:p>
            <a:r>
              <a:rPr lang="es-ES" dirty="0" smtClean="0"/>
              <a:t>7.Preu de </a:t>
            </a:r>
            <a:r>
              <a:rPr lang="es-ES" dirty="0" err="1" smtClean="0"/>
              <a:t>mà</a:t>
            </a:r>
            <a:r>
              <a:rPr lang="es-ES" dirty="0" smtClean="0"/>
              <a:t> </a:t>
            </a:r>
            <a:r>
              <a:rPr lang="es-ES" dirty="0" err="1" smtClean="0"/>
              <a:t>d’obra</a:t>
            </a:r>
            <a:endParaRPr lang="es-ES" dirty="0" smtClean="0"/>
          </a:p>
          <a:p>
            <a:r>
              <a:rPr lang="es-ES" dirty="0" smtClean="0"/>
              <a:t>8.La </a:t>
            </a:r>
            <a:r>
              <a:rPr lang="es-ES" dirty="0" err="1" smtClean="0"/>
              <a:t>distribució</a:t>
            </a:r>
            <a:r>
              <a:rPr lang="es-ES" dirty="0" smtClean="0"/>
              <a:t> entre Barcelona i Girona</a:t>
            </a:r>
            <a:endParaRPr lang="es-ES" dirty="0" smtClean="0"/>
          </a:p>
          <a:p>
            <a:r>
              <a:rPr lang="ca-ES" dirty="0" smtClean="0"/>
              <a:t> </a:t>
            </a:r>
            <a:endParaRPr lang="es-ES_tradnl" dirty="0" smtClean="0"/>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785786" y="2571744"/>
            <a:ext cx="7488823" cy="1446550"/>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s-ES" sz="8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AL SEGLE XIX</a:t>
            </a:r>
            <a:endParaRPr lang="es-ES" sz="88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s-ES_tradnl" dirty="0" smtClean="0"/>
              <a:t>1.Industria </a:t>
            </a:r>
            <a:r>
              <a:rPr lang="es-ES_tradnl" dirty="0" err="1" smtClean="0"/>
              <a:t>tèxtil</a:t>
            </a:r>
            <a:r>
              <a:rPr lang="es-ES_tradnl" dirty="0" smtClean="0"/>
              <a:t> </a:t>
            </a:r>
            <a:r>
              <a:rPr lang="es-ES_tradnl" dirty="0" smtClean="0"/>
              <a:t>al segle XIX</a:t>
            </a:r>
            <a:endParaRPr lang="es-ES_tradnl" dirty="0"/>
          </a:p>
        </p:txBody>
      </p:sp>
      <p:sp>
        <p:nvSpPr>
          <p:cNvPr id="3" name="Inhaltsplatzhalter 2"/>
          <p:cNvSpPr>
            <a:spLocks noGrp="1"/>
          </p:cNvSpPr>
          <p:nvPr>
            <p:ph idx="1"/>
          </p:nvPr>
        </p:nvSpPr>
        <p:spPr/>
        <p:txBody>
          <a:bodyPr>
            <a:normAutofit lnSpcReduction="10000"/>
          </a:bodyPr>
          <a:lstStyle/>
          <a:p>
            <a:r>
              <a:rPr lang="ca-ES" dirty="0" smtClean="0"/>
              <a:t>A mitjans del segle XVIII ja hi havia a Catalunya una important producció manufacturera d’indianes (teixits de cotó estampats). </a:t>
            </a:r>
          </a:p>
          <a:p>
            <a:r>
              <a:rPr lang="ca-ES" dirty="0" smtClean="0"/>
              <a:t>Així, el desenvolupament de la indústria tèxtil catalana va haver d’esperar fins als anys trenta i va haver de fer front a dues limitacions </a:t>
            </a:r>
            <a:r>
              <a:rPr lang="ca-ES" smtClean="0"/>
              <a:t>força importants, que són la manca energetica i la feblesa del mercat.</a:t>
            </a:r>
            <a:endParaRPr lang="ca-ES" dirty="0" smtClean="0"/>
          </a:p>
          <a:p>
            <a:pPr>
              <a:buNone/>
            </a:pPr>
            <a:endParaRPr lang="de-D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s-ES_tradnl" dirty="0" smtClean="0"/>
              <a:t>2.Problemes </a:t>
            </a:r>
            <a:r>
              <a:rPr lang="es-ES_tradnl" dirty="0" smtClean="0"/>
              <a:t>a la industria </a:t>
            </a:r>
            <a:r>
              <a:rPr lang="es-ES_tradnl" dirty="0" err="1" smtClean="0"/>
              <a:t>tèxtil</a:t>
            </a:r>
            <a:endParaRPr lang="es-ES_tradnl" dirty="0"/>
          </a:p>
        </p:txBody>
      </p:sp>
      <p:sp>
        <p:nvSpPr>
          <p:cNvPr id="3" name="Inhaltsplatzhalter 2"/>
          <p:cNvSpPr>
            <a:spLocks noGrp="1"/>
          </p:cNvSpPr>
          <p:nvPr>
            <p:ph idx="1"/>
          </p:nvPr>
        </p:nvSpPr>
        <p:spPr/>
        <p:txBody>
          <a:bodyPr/>
          <a:lstStyle/>
          <a:p>
            <a:r>
              <a:rPr lang="ca-ES" dirty="0" smtClean="0"/>
              <a:t>En primer lloc, a causa de la pobresa del subsòl català, escàs en carbó. Per la qual cosa hi va haver una dependencia energetica, sobretot de Gran Bretanya.</a:t>
            </a:r>
          </a:p>
          <a:p>
            <a:r>
              <a:rPr lang="ca-ES" dirty="0" smtClean="0"/>
              <a:t>En segon lloc, a causa de la feblesa del mercat per una pagesia amb poca capacitat adquisitiva.</a:t>
            </a:r>
            <a:endParaRPr lang="es-ES_tradn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ca-ES" dirty="0" smtClean="0"/>
              <a:t>3.La </a:t>
            </a:r>
            <a:r>
              <a:rPr lang="ca-ES" dirty="0" smtClean="0"/>
              <a:t>industrialització catalana </a:t>
            </a:r>
            <a:endParaRPr lang="es-ES_tradnl" dirty="0"/>
          </a:p>
        </p:txBody>
      </p:sp>
      <p:sp>
        <p:nvSpPr>
          <p:cNvPr id="3" name="Inhaltsplatzhalter 2"/>
          <p:cNvSpPr>
            <a:spLocks noGrp="1"/>
          </p:cNvSpPr>
          <p:nvPr>
            <p:ph idx="1"/>
          </p:nvPr>
        </p:nvSpPr>
        <p:spPr/>
        <p:txBody>
          <a:bodyPr/>
          <a:lstStyle/>
          <a:p>
            <a:r>
              <a:rPr lang="ca-ES" dirty="0" smtClean="0"/>
              <a:t>La industrialització catalana va caracteritzar-se bàsicament en el sector tèxtil. La indústria tèxtil es va iniciar amb l’aportació de petits capitals provinents fonamentalment dels beneficis agrícoles i del comerç colonial i va créixer a partir de la reinversió dels guanys.</a:t>
            </a:r>
            <a:endParaRPr lang="de-DE"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ca-ES" u="sng" dirty="0" smtClean="0"/>
              <a:t>4.El </a:t>
            </a:r>
            <a:r>
              <a:rPr lang="ca-ES" u="sng" dirty="0" smtClean="0"/>
              <a:t>procés tèxtil llaner</a:t>
            </a:r>
            <a:endParaRPr lang="es-ES_tradnl" u="sng" dirty="0"/>
          </a:p>
        </p:txBody>
      </p:sp>
      <p:sp>
        <p:nvSpPr>
          <p:cNvPr id="3" name="Inhaltsplatzhalter 2"/>
          <p:cNvSpPr>
            <a:spLocks noGrp="1"/>
          </p:cNvSpPr>
          <p:nvPr>
            <p:ph idx="1"/>
          </p:nvPr>
        </p:nvSpPr>
        <p:spPr/>
        <p:txBody>
          <a:bodyPr>
            <a:normAutofit fontScale="62500" lnSpcReduction="20000"/>
          </a:bodyPr>
          <a:lstStyle/>
          <a:p>
            <a:pPr lvl="0" fontAlgn="base"/>
            <a:r>
              <a:rPr lang="ca-ES" dirty="0" smtClean="0"/>
              <a:t>La mecanització del tèxtil llaner comporta un conjunt de fases i operacions per transformar la llana de l’ovella en teixits a punt per a la confecció. </a:t>
            </a:r>
            <a:endParaRPr lang="de-DE" dirty="0" smtClean="0"/>
          </a:p>
          <a:p>
            <a:pPr lvl="0" fontAlgn="base"/>
            <a:r>
              <a:rPr lang="ca-ES" dirty="0" smtClean="0"/>
              <a:t>Cada una de les parts d’aquest procés amaga un conjunt d’operacions complexes realitzades per màquines i conduïdes per treballadors i treballadores.</a:t>
            </a:r>
            <a:endParaRPr lang="de-DE" dirty="0" smtClean="0"/>
          </a:p>
          <a:p>
            <a:pPr lvl="0" fontAlgn="base"/>
            <a:r>
              <a:rPr lang="ca-ES" dirty="0" smtClean="0"/>
              <a:t>La filatura és un procés complex que parteix de la llana prèviament netejada per obtenir un fil apte per a ser emprat en els telers.</a:t>
            </a:r>
            <a:endParaRPr lang="de-DE" dirty="0" smtClean="0"/>
          </a:p>
          <a:p>
            <a:pPr lvl="0" fontAlgn="base"/>
            <a:r>
              <a:rPr lang="ca-ES" dirty="0" smtClean="0"/>
              <a:t>El tissatge es du a terme amb els telers que amb el moviment incansable dels seus mecanismes va teixint la tela.</a:t>
            </a:r>
            <a:endParaRPr lang="de-DE" dirty="0" smtClean="0"/>
          </a:p>
          <a:p>
            <a:pPr lvl="0" fontAlgn="base"/>
            <a:r>
              <a:rPr lang="ca-ES" dirty="0" smtClean="0"/>
              <a:t>Els acabats són els tractaments finals que s’apliquen als teixits, com pot ser el tenyit o l’aplicació de tractaments per modificar la textura, com el batanat.</a:t>
            </a:r>
            <a:endParaRPr lang="de-DE" dirty="0" smtClean="0"/>
          </a:p>
          <a:p>
            <a:pPr lvl="0" fontAlgn="base"/>
            <a:r>
              <a:rPr lang="ca-ES" dirty="0" smtClean="0"/>
              <a:t>Finalment la tela és emmagatzemada i portada al magatzem per als grans compradors i a les botigues per a la seva venda al públic en general o a les modistes i els sastres.</a:t>
            </a:r>
            <a:endParaRPr lang="de-DE" dirty="0" smtClean="0"/>
          </a:p>
          <a:p>
            <a:endParaRPr lang="es-ES_tradn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7 Rectángulo"/>
          <p:cNvSpPr/>
          <p:nvPr/>
        </p:nvSpPr>
        <p:spPr>
          <a:xfrm>
            <a:off x="642910" y="2500306"/>
            <a:ext cx="7572428" cy="1107996"/>
          </a:xfrm>
          <a:prstGeom prst="rect">
            <a:avLst/>
          </a:prstGeom>
          <a:noFill/>
        </p:spPr>
        <p:txBody>
          <a:bodyPr wrap="square" lIns="91440" tIns="45720" rIns="91440" bIns="45720">
            <a:spAutoFit/>
          </a:bodyPr>
          <a:lstStyle/>
          <a:p>
            <a:pPr algn="ctr"/>
            <a:r>
              <a:rPr lang="es-ES" sz="6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rPr>
              <a:t>A L’ACTUALITAT</a:t>
            </a:r>
            <a:endParaRPr lang="es-ES" sz="66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Comic Sans MS"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229600" cy="1143000"/>
          </a:xfrm>
        </p:spPr>
        <p:txBody>
          <a:bodyPr>
            <a:normAutofit fontScale="90000"/>
          </a:bodyPr>
          <a:lstStyle/>
          <a:p>
            <a:r>
              <a:rPr lang="ca-ES" u="sng" dirty="0" smtClean="0"/>
              <a:t>5.La industria tèxtil d’avui en dia</a:t>
            </a:r>
            <a:endParaRPr lang="es-ES" dirty="0"/>
          </a:p>
        </p:txBody>
      </p:sp>
      <p:sp>
        <p:nvSpPr>
          <p:cNvPr id="3" name="2 Marcador de contenido"/>
          <p:cNvSpPr>
            <a:spLocks noGrp="1"/>
          </p:cNvSpPr>
          <p:nvPr>
            <p:ph idx="1"/>
          </p:nvPr>
        </p:nvSpPr>
        <p:spPr>
          <a:xfrm>
            <a:off x="457200" y="2571744"/>
            <a:ext cx="8229600" cy="2786082"/>
          </a:xfrm>
        </p:spPr>
        <p:txBody>
          <a:bodyPr/>
          <a:lstStyle/>
          <a:p>
            <a:r>
              <a:rPr lang="ca-ES" sz="2400" dirty="0" smtClean="0">
                <a:solidFill>
                  <a:schemeClr val="bg1"/>
                </a:solidFill>
              </a:rPr>
              <a:t>El sector tèxtil ha evolucionat en diverses línies relacionades entre sí que cal tenir presents per tal d’entendre globalment en quin moment està.</a:t>
            </a:r>
          </a:p>
          <a:p>
            <a:endParaRPr lang="es-ES" dirty="0">
              <a:solidFill>
                <a:schemeClr val="bg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1_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64</TotalTime>
  <Words>595</Words>
  <Application>Microsoft Office PowerPoint</Application>
  <PresentationFormat>Presentación en pantalla (4:3)</PresentationFormat>
  <Paragraphs>49</Paragraphs>
  <Slides>12</Slides>
  <Notes>9</Notes>
  <HiddenSlides>0</HiddenSlides>
  <MMClips>0</MMClips>
  <ScaleCrop>false</ScaleCrop>
  <HeadingPairs>
    <vt:vector size="4" baseType="variant">
      <vt:variant>
        <vt:lpstr>Tema</vt:lpstr>
      </vt:variant>
      <vt:variant>
        <vt:i4>2</vt:i4>
      </vt:variant>
      <vt:variant>
        <vt:lpstr>Títulos de diapositiva</vt:lpstr>
      </vt:variant>
      <vt:variant>
        <vt:i4>12</vt:i4>
      </vt:variant>
    </vt:vector>
  </HeadingPairs>
  <TitlesOfParts>
    <vt:vector size="14" baseType="lpstr">
      <vt:lpstr>Brío</vt:lpstr>
      <vt:lpstr>1_Brío</vt:lpstr>
      <vt:lpstr>La indústria tèxtil a Catalunya al segle XIX i avui en dia</vt:lpstr>
      <vt:lpstr>Índex</vt:lpstr>
      <vt:lpstr>Diapositiva 3</vt:lpstr>
      <vt:lpstr>1.Industria tèxtil al segle XIX</vt:lpstr>
      <vt:lpstr>2.Problemes a la industria tèxtil</vt:lpstr>
      <vt:lpstr>3.La industrialització catalana </vt:lpstr>
      <vt:lpstr>4.El procés tèxtil llaner</vt:lpstr>
      <vt:lpstr>Diapositiva 8</vt:lpstr>
      <vt:lpstr>5.La industria tèxtil d’avui en dia</vt:lpstr>
      <vt:lpstr> 6.El factor empresarial i comercial </vt:lpstr>
      <vt:lpstr>7.Preu de mà d’obra</vt:lpstr>
      <vt:lpstr>8.La distribució entre Barcelona i Girona</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alumnat</dc:creator>
  <cp:lastModifiedBy>TORR</cp:lastModifiedBy>
  <cp:revision>20</cp:revision>
  <dcterms:created xsi:type="dcterms:W3CDTF">2014-02-18T15:30:19Z</dcterms:created>
  <dcterms:modified xsi:type="dcterms:W3CDTF">2014-02-24T16:12:27Z</dcterms:modified>
</cp:coreProperties>
</file>