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1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9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D9D9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jpg" Type="http://schemas.openxmlformats.org/officeDocument/2006/relationships/image" Id="rId4"/><Relationship Target="../media/image05.jpg" Type="http://schemas.openxmlformats.org/officeDocument/2006/relationships/image" Id="rId3"/><Relationship Target="../media/image04.jpg" Type="http://schemas.openxmlformats.org/officeDocument/2006/relationships/image" Id="rId5"/></Relationships>
</file>

<file path=ppt/slides/_rels/slide2.xml.rels><?xml version="1.0" encoding="UTF-8" standalone="yes"?><Relationships xmlns="http://schemas.openxmlformats.org/package/2006/relationships"><Relationship Target="../media/image01.jpg" Type="http://schemas.openxmlformats.org/officeDocument/2006/relationships/image" Id="rId12"/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blocs.xtec.cat/" Type="http://schemas.openxmlformats.org/officeDocument/2006/relationships/hyperlink" TargetMode="External" Id="rId10"/><Relationship Target="../media/image03.jpg" Type="http://schemas.openxmlformats.org/officeDocument/2006/relationships/image" Id="rId4"/><Relationship Target="http://www.xtec.cat/eduroam" Type="http://schemas.openxmlformats.org/officeDocument/2006/relationships/hyperlink" TargetMode="External" Id="rId11"/><Relationship Target="../media/image13.png" Type="http://schemas.openxmlformats.org/officeDocument/2006/relationships/image" Id="rId3"/><Relationship Target="http://odissea.xtec.cat/" Type="http://schemas.openxmlformats.org/officeDocument/2006/relationships/hyperlink" TargetMode="External" Id="rId9"/><Relationship Target="../media/image08.gif" Type="http://schemas.openxmlformats.org/officeDocument/2006/relationships/image" Id="rId6"/><Relationship Target="../media/image09.jpg" Type="http://schemas.openxmlformats.org/officeDocument/2006/relationships/image" Id="rId5"/><Relationship Target="http://agora.xtec.cat/" Type="http://schemas.openxmlformats.org/officeDocument/2006/relationships/hyperlink" TargetMode="External" Id="rId8"/><Relationship Target="https://sites.google.com/a/xtec.cat/aplicacionsxtec/" Type="http://schemas.openxmlformats.org/officeDocument/2006/relationships/hyperlink" TargetMode="External" Id="rId7"/></Relationships>
</file>

<file path=ppt/slides/_rels/slide3.xml.rels><?xml version="1.0" encoding="UTF-8" standalone="yes"?><Relationships xmlns="http://schemas.openxmlformats.org/package/2006/relationships"><Relationship Target="http://www.xtec.cat/web/at_usuari/canvicontrasenya" Type="http://schemas.openxmlformats.org/officeDocument/2006/relationships/hyperlink" TargetMode="External" Id="rId14"/><Relationship Target="../notesSlides/notesSlide3.xml" Type="http://schemas.openxmlformats.org/officeDocument/2006/relationships/notesSlide" Id="rId2"/><Relationship Target="http://www.xtec.cat/web/formacio/gestio/cercador_activitats" Type="http://schemas.openxmlformats.org/officeDocument/2006/relationships/hyperlink" TargetMode="External" Id="rId12"/><Relationship Target="http://www.se-vallesoccidental2.net/webarxius/insc-direccio/direccions.htm" Type="http://schemas.openxmlformats.org/officeDocument/2006/relationships/hyperlink" TargetMode="External" Id="rId13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4"/><Relationship Target="http://www.xtec.cat/web/formacio/gestio/certificacions" Type="http://schemas.openxmlformats.org/officeDocument/2006/relationships/hyperlink" TargetMode="External" Id="rId10"/><Relationship Target="../media/image02.png" Type="http://schemas.openxmlformats.org/officeDocument/2006/relationships/image" Id="rId3"/><Relationship Target="http://www.xtec.cat/web/formacio/gestio/cercador_activitats" Type="http://schemas.openxmlformats.org/officeDocument/2006/relationships/hyperlink" TargetMode="External" Id="rId11"/><Relationship Target="http://www.xtec.cat/web/formacio/gestio/certificacions" Type="http://schemas.openxmlformats.org/officeDocument/2006/relationships/hyperlink" TargetMode="External" Id="rId9"/><Relationship Target="../media/image12.png" Type="http://schemas.openxmlformats.org/officeDocument/2006/relationships/image" Id="rId6"/><Relationship Target="../media/image07.png" Type="http://schemas.openxmlformats.org/officeDocument/2006/relationships/image" Id="rId5"/><Relationship Target="http://aplitic.xtec.cat/pls/gepse_pub/Pq_inici_Html.inici" Type="http://schemas.openxmlformats.org/officeDocument/2006/relationships/hyperlink" TargetMode="External" Id="rId8"/><Relationship Target="http://aplitic.xtec.cat/pls/gepse_pub/Pq_inici_Html.inici" Type="http://schemas.openxmlformats.org/officeDocument/2006/relationships/hyperlink" TargetMode="External" Id="rId7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ervicemanager.xtec.cat/e13_hpsm/ess.do" Type="http://schemas.openxmlformats.org/officeDocument/2006/relationships/hyperlink" TargetMode="External" Id="rId10"/><Relationship Target="https://saga.xtec.cat/entrada" Type="http://schemas.openxmlformats.org/officeDocument/2006/relationships/hyperlink" TargetMode="External" Id="rId4"/><Relationship Target="../media/image11.png" Type="http://schemas.openxmlformats.org/officeDocument/2006/relationships/image" Id="rId11"/><Relationship Target="https://saga.xtec.cat/entrada" Type="http://schemas.openxmlformats.org/officeDocument/2006/relationships/hyperlink" TargetMode="External" Id="rId3"/><Relationship Target="../media/image10.png" Type="http://schemas.openxmlformats.org/officeDocument/2006/relationships/image" Id="rId9"/><Relationship Target="../media/image14.png" Type="http://schemas.openxmlformats.org/officeDocument/2006/relationships/image" Id="rId6"/><Relationship Target="https://atri.gencat.cat/" Type="http://schemas.openxmlformats.org/officeDocument/2006/relationships/hyperlink" TargetMode="External" Id="rId5"/><Relationship Target="http://aplitic.xtec.cat/pls/apex/f?p=A4S" Type="http://schemas.openxmlformats.org/officeDocument/2006/relationships/hyperlink" TargetMode="External" Id="rId8"/><Relationship Target="http://aplitic.xtec.cat/pls/apex/f?p=a6p" Type="http://schemas.openxmlformats.org/officeDocument/2006/relationships/hyperlink" TargetMode="External" Id="rId7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6.png" Type="http://schemas.openxmlformats.org/officeDocument/2006/relationships/image" Id="rId4"/><Relationship Target="https://www14.gencat.cat/fp_sipweb/AppJava/" Type="http://schemas.openxmlformats.org/officeDocument/2006/relationships/hyperlink" TargetMode="External" Id="rId3"/><Relationship Target="https://atri.gencat.cat/" Type="http://schemas.openxmlformats.org/officeDocument/2006/relationships/hyperlink" TargetMode="External" Id="rId9"/><Relationship Target="http://educacio.gencat.cat/portaldecentre" Type="http://schemas.openxmlformats.org/officeDocument/2006/relationships/hyperlink" TargetMode="External" Id="rId6"/><Relationship Target="../media/image15.png" Type="http://schemas.openxmlformats.org/officeDocument/2006/relationships/image" Id="rId5"/><Relationship Target="../media/image04.jpg" Type="http://schemas.openxmlformats.org/officeDocument/2006/relationships/image" Id="rId8"/><Relationship Target="https://gicar.gencat.cat/autogestio" Type="http://schemas.openxmlformats.org/officeDocument/2006/relationships/hyperlink" TargetMode="External" Id="rId7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/>
          <p:nvPr/>
        </p:nvSpPr>
        <p:spPr>
          <a:xfrm>
            <a:off y="65800" x="148025"/>
            <a:ext cy="6660899" cx="8853899"/>
          </a:xfrm>
          <a:prstGeom prst="roundRect">
            <a:avLst>
              <a:gd fmla="val 16667" name="adj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type="ctrTitle"/>
          </p:nvPr>
        </p:nvSpPr>
        <p:spPr>
          <a:xfrm>
            <a:off y="334950" x="0"/>
            <a:ext cy="684900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ca"/>
              <a:t>Identificadors dels aplicatius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y="1413725" x="283925"/>
            <a:ext cy="2860799" cx="398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a">
                <a:solidFill>
                  <a:schemeClr val="dk1"/>
                </a:solidFill>
              </a:rPr>
              <a:t>Els </a:t>
            </a:r>
            <a:r>
              <a:rPr b="1" lang="ca">
                <a:solidFill>
                  <a:schemeClr val="dk1"/>
                </a:solidFill>
              </a:rPr>
              <a:t>centres educatius </a:t>
            </a:r>
            <a:r>
              <a:rPr lang="ca">
                <a:solidFill>
                  <a:schemeClr val="dk1"/>
                </a:solidFill>
              </a:rPr>
              <a:t>i el </a:t>
            </a:r>
            <a:r>
              <a:rPr b="1" lang="ca">
                <a:solidFill>
                  <a:schemeClr val="dk1"/>
                </a:solidFill>
              </a:rPr>
              <a:t>personal </a:t>
            </a:r>
            <a:r>
              <a:rPr lang="ca">
                <a:solidFill>
                  <a:schemeClr val="dk1"/>
                </a:solidFill>
              </a:rPr>
              <a:t>que hi treballa tenen accés a una sèrie d'aplicatius en línia que els permeten gestionar bona part de la seva feina i els faciliten molts serveis útils i necessaris per al desenvolupament de les seves funcions dins del sistema educatiu català. 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a">
                <a:solidFill>
                  <a:schemeClr val="dk1"/>
                </a:solidFill>
              </a:rPr>
              <a:t>El nombre i tipologia d'aplicatius és tan divers que en moltes ocasions hi ha confusions sobre quin és l'aplicatiu adient i quina és la manera d'accedir-hi en cada ocasió.</a:t>
            </a:r>
          </a:p>
        </p:txBody>
      </p:sp>
      <p:pic>
        <p:nvPicPr>
          <p:cNvPr id="26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473133" x="4387825"/>
            <a:ext cy="2675037" cx="4286507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/>
          <p:nvPr/>
        </p:nvSpPr>
        <p:spPr>
          <a:xfrm>
            <a:off y="4486925" x="283925"/>
            <a:ext cy="1307700" cx="8582099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 txBox="1"/>
          <p:nvPr/>
        </p:nvSpPr>
        <p:spPr>
          <a:xfrm>
            <a:off y="6350275" x="75"/>
            <a:ext cy="5076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900" lang="ca"/>
              <a:t>Informació elaborada pels Serveis Educatius del Vallès Occidental</a:t>
            </a:r>
          </a:p>
        </p:txBody>
      </p:sp>
      <p:sp>
        <p:nvSpPr>
          <p:cNvPr id="29" name="Shape 29"/>
          <p:cNvSpPr txBox="1"/>
          <p:nvPr/>
        </p:nvSpPr>
        <p:spPr>
          <a:xfrm>
            <a:off y="4486925" x="1642475"/>
            <a:ext cy="1307700" cx="7290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a"/>
              <a:t>Hi ha 2 identificadors diferents que permeten l'accés a la majoria d'aquests aplicatius:</a:t>
            </a:r>
            <a:r>
              <a:rPr b="1" lang="ca"/>
              <a:t> </a:t>
            </a:r>
            <a:r>
              <a:rPr lang="ca"/>
              <a:t>l’</a:t>
            </a:r>
            <a:r>
              <a:rPr b="1" lang="ca"/>
              <a:t>identificador XTEC </a:t>
            </a:r>
            <a:r>
              <a:rPr lang="ca"/>
              <a:t>(xarxa educativa)</a:t>
            </a:r>
            <a:r>
              <a:rPr b="1" lang="ca"/>
              <a:t> </a:t>
            </a:r>
            <a:r>
              <a:rPr lang="ca"/>
              <a:t>i l’</a:t>
            </a:r>
            <a:r>
              <a:rPr b="1" lang="ca"/>
              <a:t>identificador GICAR</a:t>
            </a:r>
            <a:r>
              <a:rPr lang="ca"/>
              <a:t> (xarxa corporativa)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ca"/>
              <a:t>En compliment de la llei de protecció de dades de caràcter personal, cal </a:t>
            </a:r>
            <a:r>
              <a:rPr b="1" lang="ca"/>
              <a:t>canviar les contrasenyes </a:t>
            </a:r>
            <a:r>
              <a:rPr lang="ca"/>
              <a:t>associades als comptes XTEC i GICAR (ATRI) </a:t>
            </a:r>
            <a:r>
              <a:rPr b="1" lang="ca"/>
              <a:t>cada 6 mesos.</a:t>
            </a:r>
          </a:p>
        </p:txBody>
      </p:sp>
      <p:pic>
        <p:nvPicPr>
          <p:cNvPr id="30" name="Shape 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4668400" x="536000"/>
            <a:ext cy="228600" cx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5273062" x="555050"/>
            <a:ext cy="285750" cx="95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/>
        </p:nvSpPr>
        <p:spPr>
          <a:xfrm>
            <a:off y="65800" x="148025"/>
            <a:ext cy="6660899" cx="8853899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7" name="Shape 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847166" x="5076975"/>
            <a:ext cy="600075" cx="337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2799687" x="5076975"/>
            <a:ext cy="600075" cx="1500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Shape 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3752200" x="5076975"/>
            <a:ext cy="552599" cx="2202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Shape 4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y="4706966" x="5052300"/>
            <a:ext cy="552450" cx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Shape 41"/>
          <p:cNvSpPr txBox="1"/>
          <p:nvPr/>
        </p:nvSpPr>
        <p:spPr>
          <a:xfrm>
            <a:off y="1847166" x="1240900"/>
            <a:ext cy="493499" cx="3453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r>
              <a:rPr b="1" sz="1300" lang="ca">
                <a:solidFill>
                  <a:schemeClr val="dk1"/>
                </a:solidFill>
              </a:rPr>
              <a:t>Correu electrònic </a:t>
            </a:r>
            <a:r>
              <a:rPr sz="1300" lang="ca">
                <a:solidFill>
                  <a:schemeClr val="dk1"/>
                </a:solidFill>
              </a:rPr>
              <a:t>de la XTEC i serveis de GoogleApps inclosos a "</a:t>
            </a:r>
            <a:r>
              <a:rPr u="sng" b="1" sz="1300" lang="ca">
                <a:solidFill>
                  <a:srgbClr val="AF1E13"/>
                </a:solidFill>
                <a:hlinkClick r:id="rId7"/>
              </a:rPr>
              <a:t>La meva XTEC</a:t>
            </a:r>
            <a:r>
              <a:rPr sz="1300" lang="ca">
                <a:solidFill>
                  <a:schemeClr val="dk1"/>
                </a:solidFill>
              </a:rPr>
              <a:t>"</a:t>
            </a:r>
          </a:p>
          <a:p>
            <a:pPr algn="r">
              <a:spcBef>
                <a:spcPts val="0"/>
              </a:spcBef>
              <a:buNone/>
            </a:pPr>
            <a:r>
              <a:t/>
            </a:r>
            <a:endParaRPr sz="1300"/>
          </a:p>
        </p:txBody>
      </p:sp>
      <p:sp>
        <p:nvSpPr>
          <p:cNvPr id="42" name="Shape 42"/>
          <p:cNvSpPr txBox="1"/>
          <p:nvPr/>
        </p:nvSpPr>
        <p:spPr>
          <a:xfrm>
            <a:off y="2777891" x="-79100"/>
            <a:ext cy="493499" cx="477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r>
              <a:rPr sz="1300" lang="ca">
                <a:solidFill>
                  <a:schemeClr val="dk1"/>
                </a:solidFill>
              </a:rPr>
              <a:t>Serveis </a:t>
            </a:r>
            <a:r>
              <a:rPr b="1" sz="1300" lang="ca">
                <a:solidFill>
                  <a:schemeClr val="dk1"/>
                </a:solidFill>
              </a:rPr>
              <a:t>Moodle </a:t>
            </a:r>
            <a:r>
              <a:rPr sz="1300" lang="ca">
                <a:solidFill>
                  <a:schemeClr val="dk1"/>
                </a:solidFill>
              </a:rPr>
              <a:t>i </a:t>
            </a:r>
            <a:r>
              <a:rPr b="1" sz="1300" lang="ca">
                <a:solidFill>
                  <a:schemeClr val="dk1"/>
                </a:solidFill>
              </a:rPr>
              <a:t>Intraweb </a:t>
            </a:r>
            <a:r>
              <a:rPr sz="1300" lang="ca">
                <a:solidFill>
                  <a:schemeClr val="dk1"/>
                </a:solidFill>
              </a:rPr>
              <a:t>de l'Agora </a:t>
            </a:r>
            <a:r>
              <a:rPr u="sng" b="1" sz="1300" lang="ca">
                <a:solidFill>
                  <a:srgbClr val="AF1E13"/>
                </a:solidFill>
                <a:hlinkClick r:id="rId8"/>
              </a:rPr>
              <a:t>http://agora.xtec.cat</a:t>
            </a:r>
          </a:p>
          <a:p>
            <a:pPr algn="r">
              <a:spcBef>
                <a:spcPts val="0"/>
              </a:spcBef>
              <a:buNone/>
            </a:pPr>
            <a:r>
              <a:t/>
            </a:r>
            <a:endParaRPr sz="1300"/>
          </a:p>
        </p:txBody>
      </p:sp>
      <p:sp>
        <p:nvSpPr>
          <p:cNvPr id="43" name="Shape 43"/>
          <p:cNvSpPr txBox="1"/>
          <p:nvPr/>
        </p:nvSpPr>
        <p:spPr>
          <a:xfrm>
            <a:off y="3708616" x="240100"/>
            <a:ext cy="493499" cx="4454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sz="1300" lang="ca">
                <a:solidFill>
                  <a:schemeClr val="dk1"/>
                </a:solidFill>
              </a:rPr>
              <a:t>Entorn virtual de formació </a:t>
            </a:r>
            <a:r>
              <a:rPr b="1" sz="1300" lang="ca">
                <a:solidFill>
                  <a:schemeClr val="dk1"/>
                </a:solidFill>
              </a:rPr>
              <a:t>Odissea</a:t>
            </a:r>
            <a:r>
              <a:rPr sz="1300" lang="ca">
                <a:solidFill>
                  <a:schemeClr val="dk1"/>
                </a:solidFill>
              </a:rPr>
              <a:t>(</a:t>
            </a:r>
            <a:r>
              <a:rPr u="sng" b="1" sz="1300" lang="ca">
                <a:solidFill>
                  <a:srgbClr val="AF1E13"/>
                </a:solidFill>
                <a:hlinkClick r:id="rId9"/>
              </a:rPr>
              <a:t>http://odissea.xtec.cat</a:t>
            </a:r>
          </a:p>
        </p:txBody>
      </p:sp>
      <p:sp>
        <p:nvSpPr>
          <p:cNvPr id="44" name="Shape 44"/>
          <p:cNvSpPr txBox="1"/>
          <p:nvPr/>
        </p:nvSpPr>
        <p:spPr>
          <a:xfrm>
            <a:off y="4736458" x="2155225"/>
            <a:ext cy="493499" cx="2514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300" lang="ca">
                <a:solidFill>
                  <a:schemeClr val="dk1"/>
                </a:solidFill>
              </a:rPr>
              <a:t>Blocs </a:t>
            </a:r>
            <a:r>
              <a:rPr sz="1300" lang="ca">
                <a:solidFill>
                  <a:schemeClr val="dk1"/>
                </a:solidFill>
              </a:rPr>
              <a:t>(</a:t>
            </a:r>
            <a:r>
              <a:rPr u="sng" b="1" sz="1300" lang="ca">
                <a:solidFill>
                  <a:srgbClr val="AF1E13"/>
                </a:solidFill>
                <a:hlinkClick r:id="rId10"/>
              </a:rPr>
              <a:t>http://blocs.xtec.cat/</a:t>
            </a:r>
            <a:r>
              <a:rPr sz="1300" lang="ca">
                <a:solidFill>
                  <a:schemeClr val="dk1"/>
                </a:solidFill>
              </a:rPr>
              <a:t>)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y="5485783" x="-197375"/>
            <a:ext cy="422099" cx="486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sz="1300" lang="ca">
                <a:solidFill>
                  <a:schemeClr val="dk1"/>
                </a:solidFill>
              </a:rPr>
              <a:t>Accés a internet a l'entorn </a:t>
            </a:r>
            <a:r>
              <a:rPr b="1" sz="1300" lang="ca">
                <a:solidFill>
                  <a:schemeClr val="dk1"/>
                </a:solidFill>
              </a:rPr>
              <a:t>Eduroam</a:t>
            </a:r>
            <a:r>
              <a:rPr u="sng" b="1" sz="1300" lang="ca">
                <a:solidFill>
                  <a:srgbClr val="AF1E13"/>
                </a:solidFill>
                <a:hlinkClick r:id="rId11"/>
              </a:rPr>
              <a:t>http://www.xtec.cat/eduroam</a:t>
            </a:r>
          </a:p>
        </p:txBody>
      </p:sp>
      <p:pic>
        <p:nvPicPr>
          <p:cNvPr id="46" name="Shape 4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y="5548100" x="5076975"/>
            <a:ext cy="464325" cx="1211282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 txBox="1"/>
          <p:nvPr/>
        </p:nvSpPr>
        <p:spPr>
          <a:xfrm>
            <a:off y="875525" x="240100"/>
            <a:ext cy="855899" cx="8702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a">
                <a:solidFill>
                  <a:schemeClr val="dk1"/>
                </a:solidFill>
              </a:rPr>
              <a:t>L'</a:t>
            </a:r>
            <a:r>
              <a:rPr b="1" lang="ca">
                <a:solidFill>
                  <a:schemeClr val="dk1"/>
                </a:solidFill>
              </a:rPr>
              <a:t>identificador XTEC:</a:t>
            </a:r>
            <a:r>
              <a:rPr lang="ca">
                <a:solidFill>
                  <a:schemeClr val="dk1"/>
                </a:solidFill>
              </a:rPr>
              <a:t> primera lletra del nom i el primer cognom,  fins a un màxim de 8 caràcters.</a:t>
            </a:r>
          </a:p>
          <a:p>
            <a:pPr rtl="0">
              <a:spcBef>
                <a:spcPts val="0"/>
              </a:spcBef>
              <a:buNone/>
            </a:pPr>
            <a:r>
              <a:rPr lang="ca">
                <a:solidFill>
                  <a:schemeClr val="dk1"/>
                </a:solidFill>
              </a:rPr>
              <a:t>La </a:t>
            </a:r>
            <a:r>
              <a:rPr b="1" lang="ca">
                <a:solidFill>
                  <a:schemeClr val="dk1"/>
                </a:solidFill>
              </a:rPr>
              <a:t>contrasenya:</a:t>
            </a:r>
            <a:r>
              <a:rPr lang="ca">
                <a:solidFill>
                  <a:schemeClr val="dk1"/>
                </a:solidFill>
              </a:rPr>
              <a:t> combinació de lletres (majúscules i minúscules), xifres i signes, entre 8 i 30 caràcters.</a:t>
            </a:r>
          </a:p>
          <a:p>
            <a:pPr>
              <a:spcBef>
                <a:spcPts val="0"/>
              </a:spcBef>
              <a:buNone/>
            </a:pPr>
            <a:r>
              <a:rPr sz="1100" lang="ca">
                <a:solidFill>
                  <a:schemeClr val="dk1"/>
                </a:solidFill>
              </a:rPr>
              <a:t>                                   (</a:t>
            </a:r>
            <a:r>
              <a:rPr b="1" sz="1100" lang="ca">
                <a:solidFill>
                  <a:schemeClr val="dk1"/>
                </a:solidFill>
              </a:rPr>
              <a:t>Atenció</a:t>
            </a:r>
            <a:r>
              <a:rPr sz="1100" lang="ca">
                <a:solidFill>
                  <a:schemeClr val="dk1"/>
                </a:solidFill>
              </a:rPr>
              <a:t>, hi ha algunes aplicacions de la XTEC que no admeten contrasenyes més llargues de 15 caràcters)</a:t>
            </a:r>
          </a:p>
        </p:txBody>
      </p:sp>
      <p:sp>
        <p:nvSpPr>
          <p:cNvPr id="48" name="Shape 48"/>
          <p:cNvSpPr txBox="1"/>
          <p:nvPr/>
        </p:nvSpPr>
        <p:spPr>
          <a:xfrm>
            <a:off y="0" x="0"/>
            <a:ext cy="7728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2400" lang="ca"/>
              <a:t>Aplicatius amb identificador XTEC (1)</a:t>
            </a:r>
          </a:p>
        </p:txBody>
      </p:sp>
      <p:sp>
        <p:nvSpPr>
          <p:cNvPr id="49" name="Shape 49"/>
          <p:cNvSpPr txBox="1"/>
          <p:nvPr/>
        </p:nvSpPr>
        <p:spPr>
          <a:xfrm>
            <a:off y="6350275" x="75"/>
            <a:ext cy="5076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900" lang="ca"/>
              <a:t>Informació elaborada pels Serveis Educatius del Vallès Occidental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/>
        </p:nvSpPr>
        <p:spPr>
          <a:xfrm>
            <a:off y="65800" x="148025"/>
            <a:ext cy="6660899" cx="8853899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/>
          <p:nvPr/>
        </p:nvSpPr>
        <p:spPr>
          <a:xfrm>
            <a:off y="4930075" x="425500"/>
            <a:ext cy="1430700" cx="8369100"/>
          </a:xfrm>
          <a:prstGeom prst="roundRect">
            <a:avLst>
              <a:gd fmla="val 16667" name="adj"/>
            </a:avLst>
          </a:prstGeom>
          <a:solidFill>
            <a:srgbClr val="FFE59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801837" x="4828762"/>
            <a:ext cy="889199" cx="39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3063826" x="4828762"/>
            <a:ext cy="493500" cx="4037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3929550" x="4828762"/>
            <a:ext cy="666750" cx="3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y="828970" x="4828762"/>
            <a:ext cy="600075" cx="1820917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Shape 60"/>
          <p:cNvSpPr txBox="1"/>
          <p:nvPr/>
        </p:nvSpPr>
        <p:spPr>
          <a:xfrm>
            <a:off y="882241" x="2029050"/>
            <a:ext cy="493499" cx="2590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spcBef>
                <a:spcPts val="0"/>
              </a:spcBef>
              <a:buNone/>
            </a:pPr>
            <a:r>
              <a:rPr sz="1200" lang="ca">
                <a:solidFill>
                  <a:schemeClr val="dk1"/>
                </a:solidFill>
              </a:rPr>
              <a:t>Gestió de l'aplicatiu</a:t>
            </a:r>
            <a:r>
              <a:rPr sz="1200" lang="ca">
                <a:solidFill>
                  <a:schemeClr val="dk1"/>
                </a:solidFill>
                <a:hlinkClick r:id="rId7"/>
              </a:rPr>
              <a:t> </a:t>
            </a:r>
            <a:r>
              <a:rPr u="sng" b="1" sz="1200" lang="ca">
                <a:solidFill>
                  <a:srgbClr val="AF1E13"/>
                </a:solidFill>
                <a:hlinkClick r:id="rId8"/>
              </a:rPr>
              <a:t>GEPSE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y="1996375" x="1369050"/>
            <a:ext cy="619200" cx="3250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ca">
                <a:solidFill>
                  <a:schemeClr val="dk1"/>
                </a:solidFill>
              </a:rPr>
              <a:t>Registre de</a:t>
            </a:r>
            <a:r>
              <a:rPr sz="1200" lang="ca">
                <a:solidFill>
                  <a:schemeClr val="dk1"/>
                </a:solidFill>
                <a:hlinkClick r:id="rId9"/>
              </a:rPr>
              <a:t> </a:t>
            </a:r>
            <a:r>
              <a:rPr u="sng" b="1" sz="1200" lang="ca">
                <a:solidFill>
                  <a:srgbClr val="AF1E13"/>
                </a:solidFill>
                <a:hlinkClick r:id="rId10"/>
              </a:rPr>
              <a:t>certificats de formació</a:t>
            </a:r>
          </a:p>
          <a:p>
            <a:pPr algn="r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62" name="Shape 62"/>
          <p:cNvSpPr txBox="1"/>
          <p:nvPr/>
        </p:nvSpPr>
        <p:spPr>
          <a:xfrm>
            <a:off y="2928783" x="1492450"/>
            <a:ext cy="889200" cx="300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 txBox="1"/>
          <p:nvPr/>
        </p:nvSpPr>
        <p:spPr>
          <a:xfrm>
            <a:off y="3105125" x="425500"/>
            <a:ext cy="800099" cx="4181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b="1" sz="1200" lang="ca">
                <a:solidFill>
                  <a:schemeClr val="dk1"/>
                </a:solidFill>
              </a:rPr>
              <a:t>Inscripció a activitats de formació </a:t>
            </a:r>
            <a:r>
              <a:rPr sz="1200" lang="ca">
                <a:solidFill>
                  <a:schemeClr val="dk1"/>
                </a:solidFill>
              </a:rPr>
              <a:t>a</a:t>
            </a:r>
            <a:r>
              <a:rPr sz="1200" lang="ca">
                <a:solidFill>
                  <a:schemeClr val="dk1"/>
                </a:solidFill>
                <a:hlinkClick r:id="rId11"/>
              </a:rPr>
              <a:t> </a:t>
            </a:r>
            <a:r>
              <a:rPr u="sng" b="1" sz="1200" lang="ca">
                <a:solidFill>
                  <a:srgbClr val="AF1E13"/>
                </a:solidFill>
                <a:hlinkClick r:id="rId12"/>
              </a:rPr>
              <a:t>títol individual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y="4102808" x="148025"/>
            <a:ext cy="493499" cx="441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b="1" sz="1200" lang="ca">
                <a:solidFill>
                  <a:schemeClr val="dk1"/>
                </a:solidFill>
              </a:rPr>
              <a:t>Inscripció a activitats de formació </a:t>
            </a:r>
            <a:r>
              <a:rPr sz="1200" lang="ca">
                <a:solidFill>
                  <a:schemeClr val="dk1"/>
                </a:solidFill>
              </a:rPr>
              <a:t>amb perfil director (</a:t>
            </a:r>
            <a:r>
              <a:rPr u="sng" b="1" sz="1200" lang="ca">
                <a:solidFill>
                  <a:srgbClr val="AF1E13"/>
                </a:solidFill>
                <a:hlinkClick r:id="rId13"/>
              </a:rPr>
              <a:t>PUC</a:t>
            </a:r>
            <a:r>
              <a:rPr sz="1200" lang="ca">
                <a:solidFill>
                  <a:schemeClr val="dk1"/>
                </a:solidFill>
              </a:rPr>
              <a:t>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y="4968525" x="2109200"/>
            <a:ext cy="800099" cx="656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a">
                <a:solidFill>
                  <a:schemeClr val="dk1"/>
                </a:solidFill>
              </a:rPr>
              <a:t>La </a:t>
            </a:r>
            <a:r>
              <a:rPr b="1" lang="ca">
                <a:solidFill>
                  <a:schemeClr val="dk1"/>
                </a:solidFill>
              </a:rPr>
              <a:t>RENOVACIÓ </a:t>
            </a:r>
            <a:r>
              <a:rPr lang="ca">
                <a:solidFill>
                  <a:schemeClr val="dk1"/>
                </a:solidFill>
              </a:rPr>
              <a:t>de la contrasenya de la XTEC cal fer-la </a:t>
            </a:r>
            <a:r>
              <a:rPr b="1" lang="ca">
                <a:solidFill>
                  <a:schemeClr val="dk1"/>
                </a:solidFill>
              </a:rPr>
              <a:t>necessàriament </a:t>
            </a:r>
            <a:r>
              <a:rPr lang="ca">
                <a:solidFill>
                  <a:schemeClr val="dk1"/>
                </a:solidFill>
              </a:rPr>
              <a:t>a la web de la XTEC, a través de l’atenció a l’usuari </a:t>
            </a:r>
            <a:r>
              <a:rPr u="sng" b="1" lang="ca">
                <a:solidFill>
                  <a:srgbClr val="990000"/>
                </a:solidFill>
                <a:hlinkClick r:id="rId14"/>
              </a:rPr>
              <a:t>http://www.xtec.cat/web/at_usuari/canvicontrasenya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y="5695333" x="2109200"/>
            <a:ext cy="619200" cx="6892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ca"/>
              <a:t>No canvieu directament la contrasenya al formulari del correu electrònic</a:t>
            </a:r>
            <a:r>
              <a:rPr lang="ca"/>
              <a:t> per evitar que les contrasenyes de les altres aplicacions quedin desincronitzades.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y="4968525" x="425500"/>
            <a:ext cy="1346100" cx="1652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sz="1800" lang="ca"/>
              <a:t>RENOVACIÓ</a:t>
            </a:r>
          </a:p>
          <a:p>
            <a:pPr algn="ctr">
              <a:spcBef>
                <a:spcPts val="0"/>
              </a:spcBef>
              <a:buNone/>
            </a:pPr>
            <a:r>
              <a:rPr b="1" sz="1800" lang="ca"/>
              <a:t>cada 6 mesos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y="0" x="0"/>
            <a:ext cy="7728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2400" lang="ca"/>
              <a:t>Aplicatius amb identificador XTEC (2)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y="6350275" x="75"/>
            <a:ext cy="5076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900" lang="ca"/>
              <a:t>Informació elaborada pels Serveis Educatius del Vallès Occidental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/>
        </p:nvSpPr>
        <p:spPr>
          <a:xfrm>
            <a:off y="65800" x="148025"/>
            <a:ext cy="6660899" cx="8853899"/>
          </a:xfrm>
          <a:prstGeom prst="roundRect">
            <a:avLst>
              <a:gd fmla="val 16667" name="adj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 txBox="1"/>
          <p:nvPr/>
        </p:nvSpPr>
        <p:spPr>
          <a:xfrm>
            <a:off y="3406600" x="288828"/>
            <a:ext cy="457200" cx="6198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300" lang="ca">
                <a:solidFill>
                  <a:schemeClr val="dk1"/>
                </a:solidFill>
              </a:rPr>
              <a:t> SAGA </a:t>
            </a:r>
            <a:r>
              <a:rPr sz="1300" lang="ca">
                <a:solidFill>
                  <a:schemeClr val="dk1"/>
                </a:solidFill>
              </a:rPr>
              <a:t>(</a:t>
            </a:r>
            <a:r>
              <a:rPr sz="1300" lang="ca">
                <a:solidFill>
                  <a:srgbClr val="333333"/>
                </a:solidFill>
              </a:rPr>
              <a:t>Sistema d'Administració i Gestió Acadèmica</a:t>
            </a:r>
            <a:r>
              <a:rPr sz="1300" lang="ca">
                <a:solidFill>
                  <a:schemeClr val="dk1"/>
                </a:solidFill>
              </a:rPr>
              <a:t>)</a:t>
            </a:r>
            <a:r>
              <a:rPr u="sng" b="1" sz="1300" lang="ca">
                <a:solidFill>
                  <a:srgbClr val="990000"/>
                </a:solidFill>
                <a:hlinkClick r:id="rId3"/>
              </a:rPr>
              <a:t>h</a:t>
            </a:r>
            <a:r>
              <a:rPr u="sng" b="1" sz="1300" lang="ca">
                <a:solidFill>
                  <a:srgbClr val="AF1E13"/>
                </a:solidFill>
                <a:hlinkClick r:id="rId4"/>
              </a:rPr>
              <a:t>ttps://saga.xtec.cat/entrada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</p:txBody>
      </p:sp>
      <p:sp>
        <p:nvSpPr>
          <p:cNvPr id="76" name="Shape 76"/>
          <p:cNvSpPr txBox="1"/>
          <p:nvPr/>
        </p:nvSpPr>
        <p:spPr>
          <a:xfrm>
            <a:off y="5756133" x="2997325"/>
            <a:ext cy="889200" cx="300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 txBox="1"/>
          <p:nvPr/>
        </p:nvSpPr>
        <p:spPr>
          <a:xfrm>
            <a:off y="920975" x="283700"/>
            <a:ext cy="1167600" cx="8646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a">
                <a:solidFill>
                  <a:schemeClr val="dk1"/>
                </a:solidFill>
              </a:rPr>
              <a:t>El </a:t>
            </a:r>
            <a:r>
              <a:rPr b="1" lang="ca">
                <a:solidFill>
                  <a:schemeClr val="dk1"/>
                </a:solidFill>
              </a:rPr>
              <a:t>portal ATRI  (</a:t>
            </a:r>
            <a:r>
              <a:rPr u="sng" b="1" lang="ca">
                <a:solidFill>
                  <a:srgbClr val="AF1E13"/>
                </a:solidFill>
                <a:hlinkClick r:id="rId5"/>
              </a:rPr>
              <a:t>https://atri.gencat.cat/</a:t>
            </a:r>
            <a:r>
              <a:rPr b="1" lang="ca">
                <a:solidFill>
                  <a:schemeClr val="dk1"/>
                </a:solidFill>
              </a:rPr>
              <a:t>) </a:t>
            </a:r>
            <a:r>
              <a:rPr lang="ca">
                <a:solidFill>
                  <a:schemeClr val="dk1"/>
                </a:solidFill>
              </a:rPr>
              <a:t>permet als usuaris accedir al seu expedient laboral i de formació, les dades econòmiques (nòmines, dietes, irpf, etc.) així com altres informacions i serveis adreçats al personal de la Generalitat.  El control d'usuaris i contrasenyes per accedir al portal ATRI està gestionat pel </a:t>
            </a:r>
            <a:r>
              <a:rPr b="1" lang="ca">
                <a:solidFill>
                  <a:schemeClr val="dk1"/>
                </a:solidFill>
              </a:rPr>
              <a:t>GICAR</a:t>
            </a:r>
            <a:r>
              <a:rPr lang="ca">
                <a:solidFill>
                  <a:schemeClr val="dk1"/>
                </a:solidFill>
              </a:rPr>
              <a:t>  (el sistema de </a:t>
            </a:r>
            <a:r>
              <a:rPr b="1" lang="ca">
                <a:solidFill>
                  <a:schemeClr val="dk1"/>
                </a:solidFill>
              </a:rPr>
              <a:t>G</a:t>
            </a:r>
            <a:r>
              <a:rPr lang="ca">
                <a:solidFill>
                  <a:schemeClr val="dk1"/>
                </a:solidFill>
              </a:rPr>
              <a:t>estió d’</a:t>
            </a:r>
            <a:r>
              <a:rPr b="1" lang="ca">
                <a:solidFill>
                  <a:schemeClr val="dk1"/>
                </a:solidFill>
              </a:rPr>
              <a:t>I</a:t>
            </a:r>
            <a:r>
              <a:rPr lang="ca">
                <a:solidFill>
                  <a:schemeClr val="dk1"/>
                </a:solidFill>
              </a:rPr>
              <a:t>dentitats i </a:t>
            </a:r>
            <a:r>
              <a:rPr b="1" lang="ca">
                <a:solidFill>
                  <a:schemeClr val="dk1"/>
                </a:solidFill>
              </a:rPr>
              <a:t>C</a:t>
            </a:r>
            <a:r>
              <a:rPr lang="ca">
                <a:solidFill>
                  <a:schemeClr val="dk1"/>
                </a:solidFill>
              </a:rPr>
              <a:t>ontrol d’</a:t>
            </a:r>
            <a:r>
              <a:rPr b="1" lang="ca">
                <a:solidFill>
                  <a:schemeClr val="dk1"/>
                </a:solidFill>
              </a:rPr>
              <a:t>A</a:t>
            </a:r>
            <a:r>
              <a:rPr lang="ca">
                <a:solidFill>
                  <a:schemeClr val="dk1"/>
                </a:solidFill>
              </a:rPr>
              <a:t>ccés als </a:t>
            </a:r>
            <a:r>
              <a:rPr b="1" lang="ca">
                <a:solidFill>
                  <a:schemeClr val="dk1"/>
                </a:solidFill>
              </a:rPr>
              <a:t>R</a:t>
            </a:r>
            <a:r>
              <a:rPr lang="ca">
                <a:solidFill>
                  <a:schemeClr val="dk1"/>
                </a:solidFill>
              </a:rPr>
              <a:t>ecursos del la Generalitat).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y="2142075" x="283700"/>
            <a:ext cy="889200" cx="8251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a"/>
              <a:t>L'</a:t>
            </a:r>
            <a:r>
              <a:rPr b="1" lang="ca"/>
              <a:t>identificador GICAR</a:t>
            </a:r>
            <a:r>
              <a:rPr lang="ca"/>
              <a:t> sempre és personal: és el NIF, amb lletra, del treballador de la Generalitat.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a"/>
              <a:t>La </a:t>
            </a:r>
            <a:r>
              <a:rPr b="1" lang="ca"/>
              <a:t>contrasenya </a:t>
            </a:r>
            <a:r>
              <a:rPr lang="ca"/>
              <a:t> ha de ser d’una longitud mínima de 8 caràcters i ha de contenir com a mínim una lletra i un número.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1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1100"/>
          </a:p>
        </p:txBody>
      </p:sp>
      <p:pic>
        <p:nvPicPr>
          <p:cNvPr id="79" name="Shape 7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y="3216591" x="6668600"/>
            <a:ext cy="723900" cx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Shape 80"/>
          <p:cNvSpPr txBox="1"/>
          <p:nvPr/>
        </p:nvSpPr>
        <p:spPr>
          <a:xfrm>
            <a:off y="4080836" x="222025"/>
            <a:ext cy="965100" cx="6265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300" lang="ca">
                <a:solidFill>
                  <a:schemeClr val="dk1"/>
                </a:solidFill>
              </a:rPr>
              <a:t>Aplicatiu dels correctors de les </a:t>
            </a:r>
            <a:r>
              <a:rPr b="1" sz="1300" lang="ca">
                <a:solidFill>
                  <a:schemeClr val="dk1"/>
                </a:solidFill>
              </a:rPr>
              <a:t>proves de competències bàsiques </a:t>
            </a:r>
            <a:r>
              <a:rPr sz="1300" lang="ca">
                <a:solidFill>
                  <a:schemeClr val="dk1"/>
                </a:solidFill>
              </a:rPr>
              <a:t>de</a:t>
            </a:r>
            <a:br>
              <a:rPr sz="1300" lang="ca">
                <a:solidFill>
                  <a:schemeClr val="dk1"/>
                </a:solidFill>
              </a:rPr>
            </a:br>
            <a:r>
              <a:rPr sz="1300" lang="ca">
                <a:solidFill>
                  <a:schemeClr val="dk1"/>
                </a:solidFill>
              </a:rPr>
              <a:t> 6è de Primària </a:t>
            </a:r>
            <a:r>
              <a:rPr u="sng" b="1" sz="1300" lang="ca">
                <a:solidFill>
                  <a:srgbClr val="AF1E13"/>
                </a:solidFill>
                <a:hlinkClick r:id="rId7"/>
              </a:rPr>
              <a:t>http://aplitic.xtec.cat/pls/apex/f?p=a6p</a:t>
            </a:r>
            <a:br>
              <a:rPr sz="1300" lang="ca">
                <a:solidFill>
                  <a:schemeClr val="dk1"/>
                </a:solidFill>
              </a:rPr>
            </a:br>
            <a:r>
              <a:rPr sz="1300" lang="ca">
                <a:solidFill>
                  <a:schemeClr val="dk1"/>
                </a:solidFill>
              </a:rPr>
              <a:t> i 4rt d'ESO </a:t>
            </a:r>
            <a:r>
              <a:rPr u="sng" b="1" sz="1300" lang="ca">
                <a:solidFill>
                  <a:srgbClr val="990000"/>
                </a:solidFill>
                <a:hlinkClick r:id="rId8"/>
              </a:rPr>
              <a:t>http://aplitic.xtec.cat/pls/apex/f?p=A4S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300"/>
          </a:p>
        </p:txBody>
      </p:sp>
      <p:pic>
        <p:nvPicPr>
          <p:cNvPr id="81" name="Shape 8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y="4473258" x="6668600"/>
            <a:ext cy="419100" cx="15525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/>
        </p:nvSpPr>
        <p:spPr>
          <a:xfrm>
            <a:off y="5131174" x="849818"/>
            <a:ext cy="889200" cx="5638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300" lang="ca">
                <a:solidFill>
                  <a:schemeClr val="dk1"/>
                </a:solidFill>
              </a:rPr>
              <a:t>Servei preventiu planificat</a:t>
            </a:r>
            <a:r>
              <a:rPr sz="1300" lang="ca">
                <a:solidFill>
                  <a:schemeClr val="dk1"/>
                </a:solidFill>
              </a:rPr>
              <a:t>. Permet als coordinadors TIC dels centres fer el seguiment de les visites del servei preventiu planificat i de proximitat. </a:t>
            </a:r>
            <a:r>
              <a:rPr u="sng" b="1" sz="1300" lang="ca">
                <a:solidFill>
                  <a:srgbClr val="AF1E13"/>
                </a:solidFill>
                <a:hlinkClick r:id="rId10"/>
              </a:rPr>
              <a:t>https://servicemanager.xtec.cat/e13_hpsm/ess.do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300"/>
          </a:p>
        </p:txBody>
      </p:sp>
      <p:pic>
        <p:nvPicPr>
          <p:cNvPr id="83" name="Shape 8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y="5413225" x="6668600"/>
            <a:ext cy="342900" cx="18669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 txBox="1"/>
          <p:nvPr/>
        </p:nvSpPr>
        <p:spPr>
          <a:xfrm>
            <a:off y="0" x="0"/>
            <a:ext cy="7728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2400" lang="ca"/>
              <a:t>Aplicatius amb identificador GICAR (ATRI) (1)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y="6350275" x="75"/>
            <a:ext cy="5076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900" lang="ca"/>
              <a:t>Informació elaborada pels Serveis Educatius del Vallès Occidental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/>
        </p:nvSpPr>
        <p:spPr>
          <a:xfrm>
            <a:off y="98550" x="145125"/>
            <a:ext cy="6660899" cx="8853899"/>
          </a:xfrm>
          <a:prstGeom prst="roundRect">
            <a:avLst>
              <a:gd fmla="val 16667" name="adj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/>
        </p:nvSpPr>
        <p:spPr>
          <a:xfrm>
            <a:off y="0" x="0"/>
            <a:ext cy="7728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2400" lang="ca"/>
              <a:t>Aplicatius amb identificador </a:t>
            </a:r>
            <a:r>
              <a:rPr sz="2400" lang="ca">
                <a:solidFill>
                  <a:schemeClr val="dk1"/>
                </a:solidFill>
              </a:rPr>
              <a:t>GICAR</a:t>
            </a:r>
            <a:r>
              <a:rPr sz="2400" lang="ca"/>
              <a:t> </a:t>
            </a:r>
            <a:r>
              <a:rPr sz="2400" lang="ca">
                <a:solidFill>
                  <a:schemeClr val="dk1"/>
                </a:solidFill>
              </a:rPr>
              <a:t>(</a:t>
            </a:r>
            <a:r>
              <a:rPr sz="2400" lang="ca"/>
              <a:t>ATRI</a:t>
            </a:r>
            <a:r>
              <a:rPr sz="2400" lang="ca">
                <a:solidFill>
                  <a:schemeClr val="dk1"/>
                </a:solidFill>
              </a:rPr>
              <a:t>) </a:t>
            </a:r>
            <a:r>
              <a:rPr sz="2400" lang="ca"/>
              <a:t>(2)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y="5756133" x="2997325"/>
            <a:ext cy="889200" cx="300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y="1101900" x="1110100"/>
            <a:ext cy="822300" cx="4785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300" lang="ca">
                <a:solidFill>
                  <a:schemeClr val="dk1"/>
                </a:solidFill>
              </a:rPr>
              <a:t>Absències del personal docent:</a:t>
            </a:r>
            <a:r>
              <a:rPr u="sng" b="1" sz="1300" lang="ca">
                <a:solidFill>
                  <a:srgbClr val="AF1E13"/>
                </a:solidFill>
                <a:hlinkClick r:id="rId3"/>
              </a:rPr>
              <a:t>https://www14.gencat.cat/fp_sipweb/AppJava</a:t>
            </a:r>
          </a:p>
          <a:p>
            <a:pPr algn="r">
              <a:spcBef>
                <a:spcPts val="0"/>
              </a:spcBef>
              <a:buNone/>
            </a:pPr>
            <a:r>
              <a:t/>
            </a:r>
            <a:endParaRPr sz="1300"/>
          </a:p>
        </p:txBody>
      </p:sp>
      <p:pic>
        <p:nvPicPr>
          <p:cNvPr id="94" name="Shape 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138433" x="6258150"/>
            <a:ext cy="561975" cx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2216250" x="6258150"/>
            <a:ext cy="514350" cx="183832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/>
        </p:nvSpPr>
        <p:spPr>
          <a:xfrm>
            <a:off y="2253100" x="1270599"/>
            <a:ext cy="685499" cx="4625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r>
              <a:rPr u="sng" b="1" sz="1300" lang="ca">
                <a:solidFill>
                  <a:srgbClr val="990000"/>
                </a:solidFill>
                <a:hlinkClick r:id="rId6"/>
              </a:rPr>
              <a:t>Portal de centres del Departament</a:t>
            </a:r>
            <a:br>
              <a:rPr sz="1300" lang="ca"/>
            </a:br>
            <a:r>
              <a:rPr sz="1300" lang="ca"/>
              <a:t>Eines de gestió i documents d'organització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300"/>
          </a:p>
        </p:txBody>
      </p:sp>
      <p:sp>
        <p:nvSpPr>
          <p:cNvPr id="97" name="Shape 97"/>
          <p:cNvSpPr/>
          <p:nvPr/>
        </p:nvSpPr>
        <p:spPr>
          <a:xfrm>
            <a:off y="4658375" x="437850"/>
            <a:ext cy="1430700" cx="8294400"/>
          </a:xfrm>
          <a:prstGeom prst="roundRect">
            <a:avLst>
              <a:gd fmla="val 16667" name="adj"/>
            </a:avLst>
          </a:prstGeom>
          <a:solidFill>
            <a:srgbClr val="FFE59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 txBox="1"/>
          <p:nvPr/>
        </p:nvSpPr>
        <p:spPr>
          <a:xfrm>
            <a:off y="4672375" x="2116900"/>
            <a:ext cy="1430700" cx="666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a">
                <a:solidFill>
                  <a:schemeClr val="dk1"/>
                </a:solidFill>
              </a:rPr>
              <a:t>La </a:t>
            </a:r>
            <a:r>
              <a:rPr b="1" lang="ca">
                <a:solidFill>
                  <a:schemeClr val="dk1"/>
                </a:solidFill>
              </a:rPr>
              <a:t>RENOVACIÓ </a:t>
            </a:r>
            <a:r>
              <a:rPr lang="ca">
                <a:solidFill>
                  <a:schemeClr val="dk1"/>
                </a:solidFill>
              </a:rPr>
              <a:t>de la contrasenya GICAR cal fer-la </a:t>
            </a:r>
            <a:r>
              <a:rPr b="1" lang="ca">
                <a:solidFill>
                  <a:schemeClr val="dk1"/>
                </a:solidFill>
              </a:rPr>
              <a:t>necessàriament </a:t>
            </a:r>
            <a:r>
              <a:rPr lang="ca">
                <a:solidFill>
                  <a:schemeClr val="dk1"/>
                </a:solidFill>
              </a:rPr>
              <a:t>al </a:t>
            </a:r>
            <a:r>
              <a:rPr b="1" lang="ca"/>
              <a:t>Portal d'autogestió de contrasenyes</a:t>
            </a:r>
            <a:r>
              <a:rPr lang="ca"/>
              <a:t> </a:t>
            </a:r>
            <a:r>
              <a:rPr u="sng" b="1" lang="ca">
                <a:solidFill>
                  <a:srgbClr val="990000"/>
                </a:solidFill>
                <a:hlinkClick r:id="rId7"/>
              </a:rPr>
              <a:t>https://gicar.gencat.cat/autogestio</a:t>
            </a:r>
            <a:r>
              <a:rPr b="1" lang="ca">
                <a:solidFill>
                  <a:srgbClr val="990000"/>
                </a:solidFill>
              </a:rPr>
              <a:t>/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99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b="1" lang="ca">
                <a:solidFill>
                  <a:srgbClr val="990000"/>
                </a:solidFill>
              </a:rPr>
              <a:t>La direcció del centre educatiu públic pot regenerar les contrasenyes GICAR del seu professorat a través de l’ATRI personal del director/a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y="4700725" x="579650"/>
            <a:ext cy="1346100" cx="1652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sz="1800" lang="ca"/>
              <a:t>RENOVACIÓ</a:t>
            </a:r>
          </a:p>
          <a:p>
            <a:pPr algn="ctr" rtl="0" lvl="0">
              <a:spcBef>
                <a:spcPts val="0"/>
              </a:spcBef>
              <a:buNone/>
            </a:pPr>
            <a:r>
              <a:rPr b="1" sz="1800" lang="ca"/>
              <a:t>cada 6 mesos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y="6350275" x="75"/>
            <a:ext cy="5076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900" lang="ca"/>
              <a:t>Informació elaborada pels Serveis Educatius del Vallès Occidental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y="3246450" x="6312250"/>
            <a:ext cy="507599" cx="169203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y="3359775" x="2116899"/>
            <a:ext cy="362100" cx="3779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b="1" lang="ca">
                <a:solidFill>
                  <a:schemeClr val="dk1"/>
                </a:solidFill>
              </a:rPr>
              <a:t>Portal ATRI  </a:t>
            </a:r>
            <a:r>
              <a:rPr u="sng" b="1" lang="ca">
                <a:solidFill>
                  <a:srgbClr val="AF1E13"/>
                </a:solidFill>
                <a:hlinkClick r:id="rId9"/>
              </a:rPr>
              <a:t>https://atri.gencat.cat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