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2467-262C-4064-96A4-6657ADF61638}" type="datetimeFigureOut">
              <a:rPr lang="es-ES" smtClean="0"/>
              <a:t>20/03/2013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9EE71-D13E-4A68-B4AF-7AAEFF0619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2467-262C-4064-96A4-6657ADF61638}" type="datetimeFigureOut">
              <a:rPr lang="es-ES" smtClean="0"/>
              <a:t>20/03/2013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9EE71-D13E-4A68-B4AF-7AAEFF0619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2467-262C-4064-96A4-6657ADF61638}" type="datetimeFigureOut">
              <a:rPr lang="es-ES" smtClean="0"/>
              <a:t>20/03/2013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9EE71-D13E-4A68-B4AF-7AAEFF0619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2467-262C-4064-96A4-6657ADF61638}" type="datetimeFigureOut">
              <a:rPr lang="es-ES" smtClean="0"/>
              <a:t>20/03/2013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9EE71-D13E-4A68-B4AF-7AAEFF0619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2467-262C-4064-96A4-6657ADF61638}" type="datetimeFigureOut">
              <a:rPr lang="es-ES" smtClean="0"/>
              <a:t>20/03/2013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9EE71-D13E-4A68-B4AF-7AAEFF0619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2467-262C-4064-96A4-6657ADF61638}" type="datetimeFigureOut">
              <a:rPr lang="es-ES" smtClean="0"/>
              <a:t>20/03/2013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9EE71-D13E-4A68-B4AF-7AAEFF0619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2467-262C-4064-96A4-6657ADF61638}" type="datetimeFigureOut">
              <a:rPr lang="es-ES" smtClean="0"/>
              <a:t>20/03/2013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9EE71-D13E-4A68-B4AF-7AAEFF0619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2467-262C-4064-96A4-6657ADF61638}" type="datetimeFigureOut">
              <a:rPr lang="es-ES" smtClean="0"/>
              <a:t>20/03/2013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9EE71-D13E-4A68-B4AF-7AAEFF0619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2467-262C-4064-96A4-6657ADF61638}" type="datetimeFigureOut">
              <a:rPr lang="es-ES" smtClean="0"/>
              <a:t>20/03/2013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9EE71-D13E-4A68-B4AF-7AAEFF0619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2467-262C-4064-96A4-6657ADF61638}" type="datetimeFigureOut">
              <a:rPr lang="es-ES" smtClean="0"/>
              <a:t>20/03/2013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9EE71-D13E-4A68-B4AF-7AAEFF0619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2467-262C-4064-96A4-6657ADF61638}" type="datetimeFigureOut">
              <a:rPr lang="es-ES" smtClean="0"/>
              <a:t>20/03/2013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9EE71-D13E-4A68-B4AF-7AAEFF0619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32467-262C-4064-96A4-6657ADF61638}" type="datetimeFigureOut">
              <a:rPr lang="es-ES" smtClean="0"/>
              <a:t>20/03/2013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9EE71-D13E-4A68-B4AF-7AAEFF061964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0" y="188640"/>
            <a:ext cx="7776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>
                <a:latin typeface="Ravie" pitchFamily="82" charset="0"/>
              </a:rPr>
              <a:t>Les </a:t>
            </a:r>
            <a:r>
              <a:rPr lang="es-ES" sz="4000" dirty="0" err="1" smtClean="0">
                <a:latin typeface="Ravie" pitchFamily="82" charset="0"/>
              </a:rPr>
              <a:t>plataformes</a:t>
            </a:r>
            <a:r>
              <a:rPr lang="es-ES" sz="4000" dirty="0" smtClean="0">
                <a:latin typeface="Ravie" pitchFamily="82" charset="0"/>
              </a:rPr>
              <a:t> </a:t>
            </a:r>
            <a:r>
              <a:rPr lang="es-ES" sz="4000" dirty="0" err="1" smtClean="0">
                <a:latin typeface="Ravie" pitchFamily="82" charset="0"/>
              </a:rPr>
              <a:t>petolíferes</a:t>
            </a:r>
            <a:endParaRPr lang="es-ES" sz="4000" dirty="0">
              <a:latin typeface="Ravie" pitchFamily="82" charset="0"/>
            </a:endParaRPr>
          </a:p>
        </p:txBody>
      </p:sp>
      <p:sp>
        <p:nvSpPr>
          <p:cNvPr id="18434" name="AutoShape 2" descr="data:image/jpeg;base64,/9j/4AAQSkZJRgABAQAAAQABAAD/2wCEAAkGBhISDxUPEhQUFBUVFRAVFBcVFRUUFBQXFRQVFxQUFBcYHCYfFxkkGRQVHy8gIycpLCwsFR4xNTAqNSYrLSkBCQoKDgwOFw8PGCocHiQpKSkpKikpKSwsKSkpKSksKSwpKSkpKSkpKSkpKSkpLCkpKSksKSkpKTUpKSksKSwpKf/AABEIAKoBKAMBIgACEQEDEQH/xAAbAAABBQEBAAAAAAAAAAAAAAADAAECBAYFB//EAD8QAAEDAwIDBQUHAwIFBQAAAAEAAhEDEiEEMQVBURMiYXGRBjKBobEUI0JSwdHwFZLhgvEHU2Jy0iQzNEOi/8QAGQEAAwEBAQAAAAAAAAAAAAAAAAECAwQF/8QAIhEBAQACAgICAwEBAAAAAAAAAAECEQMSITFBURMiYTKB/9oADAMBAAIRAxEAPwDgPpc8IQpg7owq+CiT4L25HBURQaov0w5KZKYgqkq7qSjCsFqh2aog7UxYjWp7UBXsSsVixNYmALU9iNYnsQALErEexKxAAsT2I9iViCAsSsR7E/ZoAFiViPYlYmALErEPW8Q7EtikapddiS1oDehAJnbEcwrTHXC6wsn8JdcW+EwFlOSXK46XcdTYNiViPYlYtUAWJWo9iViArlqaxWLEuzQFexN2as9mn7FAVbUoVg0k1qYAtUS1HsTFiQVy1R7NWezTdmg1Y00lYNNJSHShMjCkkaagwLUoRoUC1USFijYi2p7UwB2aViPYlagAWJWI9iViADYlYj2pWoANiViNYnsQQFiViPYlYgA2JWI9iViYAsT2I1iViAo1OFPrVWMYWNLhY01CWtLnvY20QCSY+A9JvP4U+kwGoRJm0kz2jgYqWdQHB2TyIzkT3vZ6iwGi98R9ozJiC1tNzDPPvQY8FT9oKQNSm63ZtSHbZL+8AOQwNui4MuXKcsxny6ZjOm641iVisWJWLvcyvYlYj2JWIAHZpdmrFiViNgIU1EtRrUxYgK7mqNisWJrEwr2JWKxYlYglexNYrNibs0BWNNJWDTSSPay16lAQw1ShTo9nLVE004UwU/QDsT2KaUJBG1NYiQpBqQBtSDEaxPYmAbE9iNantQAbErEcNSsRsAdmnsR7ErEbANiViPYlYgAWKNTALjyBPorNinRgOaXND2giWnZwnLTPIjwO6V9HFRuvr0dRTp3NdSuZUaQ0FpebWvF/4w2ILmmB8kR3FO3aDAhpfEEmQ97n3Z/7tukLoal3bMlzRePuqIBd922qYeWxk4L3EnEjC5PDuHvptN7S0FxtnmGgNx12idlwcV78tt8WOrknXDUE7NKxHsSsXoORXsSsVixNYggLErEctTWoAFia1WLVEsTAFiaxHLExamQFiViNalamAbErEa1K1IAliZHtSSAcJ4U4TQmEIUoTwpQgIgJwFIBSASM0KQThqmGpBGErUQNUg1IwrE4YjBiexBA2J7EYNT2pGBYnsR7E9iABYi06cC+AYIEHqfDnuN8J7UetgBnT5759SfksuS3xjPlphPdU7E1n8+qJVPcJEnBgDcnkBPipaSg6AHEXQJIAaAfU4kK7lqJk3ULratGZDWuY4GBhxcAATyIa166HF2d1gGwNcDbbtJx0yTvlQ4dUBh4aTOpbDRsQA1oEzuWtkR+ZW+MMwyRBur4jA7w26rh4f9y/bp5P8uLYlYj2JWL0HIBYmsVixMWJkr2JWI9iaxMAWJixHsUS1AALE1iMWpixMgbExYjWprUwFYlai2p7UAEsSRrUkBXtTWokJQmQdqcBThOAkEQFMNTgKQakZg1TDVINUw1IIhqkGojaakGKTDDVINRA1SDEAK1OGotiexLZhBqe1FIAElMBJxBAmfPkOiVpmotg3Hl/sP09FEN5qyR3I6mT+nyPzCjYssfOVy/4vLxJAqvCCWUqjSZNSoHSTgNaDIx0kR4qFQwxxG8ADwc4hrD6n+QuwGO+zMLQDbUqHJIgFrGk48HO3/VczUU5tA2BuORnBDPqT8AuDDluWWfH786dOWOpjl/BdLQYKIBn3jsDsxjcyOis8RrU3tlrmSatcm2pddBGQCdtojkSrHCaYua102vFaRJgAtDS6JgYv5dVSr6c/wBPbqqbHPqOfV7uOdxA6NiIMLW/ryz6T74/6p2JrFW4Tq61Se0pBgzaWvDwbYu+AubkYXQtXoY5TL05bLPavYlYjliYtTICxRtVixDquDRJ2Eo3oAMeDMEGCQYMwRuD4pEKOjoRc7a9xfz58zgI5anjdzZWaALVEhGLVEtVkFCaEQtStQQcJwFK1PCAjakpwkkFYtTFqPao2qgFapBqnapWJBANRGtTtaiNakEQxTa1TDEQMUmDVeGt/wCpxtbgkAke86Nm77rscE01KrTl2SIulsQCXDEbjun0VSjpw6WkwCHSRgjnI8dlHhPAdS1ksqVrHXETVIM3Hq4RI8PFcPL2mfiunCy4u3W4LTEmQAN4OR1gc9iqul4dTe1pDvenBwQQSDIkxmPXwXL4xp9axpd2lcBwAAvDmzE2lsmQcjPX0q6bjFSo1jqbn0SMVWkMd3nCc3AnefPHTGHfkladcLHSrhge1gFTvMc8PLbWG19jm5hwdOciI5qFiepqtWWC43McQCeybsHbyA3oMzyO6OQS8tseDndu8EAkEeJ810cXJb/pnnh9Adn4T4dfBGdTa53cEB1nzaJP86ItbTOp5c0t6SCNhKo6PU/dknBL6jGACNjAxy7sf3KeXkk5Jq/FVhhvG7+xngFxcB0Hp/I+CQpE4AJPQCSfIc0VtKBH880n0ZBB5gjoc4XRjLjj4Y27uwuLa11CkxhBDag3gy0uIBAjc9wGTAwVmxxyo6nWrN7MhhDWHfEQMY5g4H5vArgcV0DA5z6VQuIuuLnswdoBnmBueZXU9muLVG6erTpspU2MAc4BlWr23M/fgkUnwQAY5BeLwzLDkyyt+Xo56ywkkdahT1xDarW1yCwCWMfEOGQBG3eOdjJXI1NbWOp9h99DH3kBrg5rhOSQJHvHB6ofGuH0asVW1LHPYS11QVL5EiH3Ce0ztMYQ6Wo1TGusraeq1rYrRcHVAabmffPy42g4JyCAuj8vnbPr4Np9TrGOaJrwHZHfcNxcHeGMyt05mT5lZP2SJ1NftewHce6o5zctDnNlx734cCI5k7LXlsOA6g8hyJ57ldvHy/c05+THfoKxMWKyWJMoT4Dmei6e0k2wk34VHU8ExMAkx4CceKi6gCQ/BaB3RHvEfiPUeHXqrJp34HubyYyOZPjO3XCVQT5AAAdB/J9Vj55L59NPGE/qm5qiWqyWKDmLqjBVLVEtVgsUC1MgC1Nai2pWpgK1IBEtT2oCFqSJakkAbU1iPar+l4FVeRDYBzJIAU3OT3T61yrE4YuyPZypJBLG9CTh2dhAx8VUdw94nunHMCQpnLjfVO42fCo1iI1iKKRmOfllF7AjcEfAp9i1QmsUwxFFNEbTSuRqes1/2em6vBNomA0uJnAhoIkz4hcfR8d11ZxNHUmk0ZbTqCg9zBiGG0CNzjoFotXoG1abqT5tcIMEg/AjYrKaz/hZpYDqYqSDJaag74jLQ4tNruYORyK4efjzzu8a6OLPGTVdr7RxcEff0nbT/wCnLgOk2j+QuXq28UdW7ZtgeG2m3S1ReDtcHMId58lxOMeyVOmyiyj2tSi97mvDrL6NTHeaIFp5OaZBgeBGV1nCqlCo0tqOgmGkEifEcxnlEhcGXeXVrrnWzcjev9pdb39Lqy2LHABlItdJm0FrWzBwQIkwdsldKr7VGm8NIqNeyocirT7wvBLIcO60loznnnpQ9heGl9PU03NNSoyixzudTtKjnOa2XzlrQMcnFw5InF+AabU1K19cMqNqal0ub7sOuewm3aA1w5gl/UKd3flWvpquJu1FZjIcQ1ru84VKDi2Q6ZGXS0tAi3n4FF0/Ax3S2nBDSwVGxEkQXkNaA4zB+HjnK8P7J9EMu7WRTlwgOqhrKgphxwMioYcc9y08nDm8S07NPp21mMe11op0WvPevc+TWtBwGF72gHdxHIEJ9ZfI3W0bwrV5LXtc2SQDSMkbRdjz+Kga1djuzdTdOQHik4snBmASSM+GcLK+zXsrX1dGjVp6qmx7C5tVrqlUFzWubFwk98A2mcEWcwQpcZ0Gp0+hNmrq1KrdS5rnUq9W2QwB1NpJGGnEAbrTeX3Udcb8OydB2tLVV6jrHsYzsmuZAMB23N+czBy74LLU9PWL7jWp2VHTUZLqbWBgm4sLABjYQYW64ZSqO4XqW1a1XtdPSDX1DUefvbXPqXDmGEhmBnsys5r9HrNO46p2ooRIeXNrVHAgkYa00zuBAG+Qoy9eV4+3Tp1aD7ra7J73dqPo057w903OAIMTIHvDqocD9lKdfUVCKjJc+6A+SSwNlksxbLROD7xxOVmm+0GpdVqNYwlrHOiTRMguIaWg6fvfPZem+y1K2oA4sw3UAPDWMcbnbi1oG1uZzCzxmruU79UT2X09OlUq0GPa4inMtcCSHBhk45F30wuPx6qKb2OJDBc6T3YtLnZO+w8F1+AaRwrFzi2XU7CbGNJtsIJIaDs042w3ouBxjijtS2nRFHsy1zu+NnsufT7wt/MAT1zEStcsrUSSOho20Kl9OlqTVe3LmxDmdLu6JEiJCd1EvdYPcnb83SfBcLUaAt1FVxLXg16LWsuw1t7u80RLRkDeZBgQtX9lLGAgNEiRbMNBERnAO2xWvFld6RySa2q6gD3G7DfxPVVnMVssUHMXp4/r4cNu6plig5itliG5i0lQqFqgWqy5igWKtkrFia1HLFGxPYBtT2otiexHYaCtSRrUlNo0nSdSbl4kchklOziBNxpNp0xsSMEjoZ5+SzH9XfvP1/dN/U3dR8/3XN+O/Lo7NWNY9oAEOBI55n5Io1tSn3y1ou2AcJnxhZJuvdEyJ5Y/yo/1F5wYS/GfZsme0Dict23jqrH9emXWO5c8/VYj7aOg9Sk3XeHzMo/FB3bGpxv8RbnbvQZHmnqcXFT8E/Ac/FZZmtbGQUalrQNgfVH4x2aJlZp3FvhM5R+4QA05GSTA+AWdp6zzRW6kQiyjwv1+FNe9tQNa5zX0iWkw2rbNs9Hjk74GRtguNamhSrNqVGXUu2IdTBHaU3MJAIO1zYi3ZwBBjca+q91ssJ3ui4jIkQCGmNgcg4JXl3G9LVfqezfDZeSdy0Go64nIH4nk4EbkLh5d27rpw8Ru+DU6dClXca1RvbWuoPa8H7QQXS2QwFshxkYIIIK1Ff2fa1tSpTqNDzUq1sFpaT2gcwCWyYtbOcyfBeTaahqXUwHVGsZTJDABbUkSO65jc73Q45GeWLGk9p+KdoKX2qtGNqj9jzAzvP1WPXz5adnoer4M9zIa+kwVa+mDQ1jWuos7GqKlzoF0FxLfAjm5U/aLhb21GioWtD3UGzcXU6jGPuFJ+1rhLgDzujoVj9X7ScRaf/lVplzu86ZtIa0ZEDM7+Cp672y4i9ppPrvePu7mltM+80yT3fA5TkkLbQ8EpV+0ohlOkwvqHDqLGtcxrjeXOIBFzYbImYHgtXxThjdNpb3hnZ0dRUrGbXdq8uY5gLCTE1XCRyAPIrzHhvtBqzVaBXdNMEtw1zW2jbLYMSOu+6O7/iDxNz6TBUuqOa19vY6cjvA24s/JBPmiQ9x6h7Ladv8ATtYJa8VAXuAcHNPaXlwmTvM5yC5eX8a9nNTRqMFVmnZLmNDmi1zbXAgXA5IaN/Dkj63/AIla2mzsm1GPLj945lCg2nI/A0hnfOMn06rlcR9sNTWZc/s8bxRptc2T7wIExykeXNLKbOWR6B7PVK2ro1WtLD2YfTY0vmRUa6M2iMt8fePRWOF2njD6D202taKwJzJuAu/HbIkD3ecrzDT8T1TafaMqvAIAO+4J3mfTxQquq1Pak9o4H81xALo722BzHwR01B23XrfsdW09StVoNc5zbg7vEC+L3OLSc74DYGGjmTHM4jwguDRSq1XtDa7nuZWDbWGvVeC0mboBDRHJqwlNmsbi8gQRLXkiBF0eAujzxlXhpdUw0m9vUAqB4Z2ZN08m5PMyTywq62p7RueGcJpirq3nUPg0WVGB9V7WUXXj3SCMYGR+Zaz2VcxmnZSOS1jQ+S4lxjLjcTz5SsFofZkjNau573SahHZODjiMOpmY6nzWip6ohoZcTaAJNoJjmbWgfJbY8OXyzy5I1r9PSuvMT05eifV6Sk4cgN8QCsg/WH87igP1zurvVbziy+2Vzx+mvpaSg0ye94Ez8gm1FHTBpBEF23X4ZwsceIHq71Ch9tB3u+qr8WX2ntj9O7V09KID8zuSI8oH6IdDht4Ja9mDtOVxBXb1HoEZutgQHH4EQtP2nqo/V2qPBQRLqgaekT6FT/oTBl1UfAf53WffrifxepTHiDtrglrP7P8AX6dg6FrXi1weOhwfKCu7QqBzIIB+AiFizxJx3fyhSp8RcNn/ADSzwyy+TxykaStwGmctc4ZzMH0TrPt428bP+aSnXJPVP9L8MMBmMpyfFZL7Q/a8+pUhXf8A8x3qV0J01Mk804WWGofP/uO/uPJEFSp/zHf3IGmqbUPVOKyzDX1fzk/6kS+qPxn+5BNSzU9JRhV8YWWZVrbB5/uRA+v+Y+qkbantAOcojak4WXa6v+Y+oRmv1HV3yRYe2roakN7pFwM4LnCCSDON9ua4+s9nmOJcCSbnHLi50O3Ek9MD44XOFav1d6I+m1NYvY1znAOexuw/E4BY58c1bVzPzpOhoyXghxw98gDDmhzhaSfegnlt9afDw0VGg/hIcDnm+CPIk46fEqNOvVfeO3tAdUDu4Raby48v1T8HpjVV6NClVplzwGmL7sGZAc0DfxC4s7JXRjNpa1ode4g5a+G7ECWAA/lyRjPNUNbRd3qZbLQ6mIE4DWvLjcN4jnPkjcZ4oxlQtp1qT5p5d7sVHWOcIOYDpGei5tbirnuJbVpjORfbgtdfI6ZU9oq46dPhPCw2v2xcLTSeYJAcA4NGR5yMGFU47pa1Cm5zW29oQKlWZIBy2i2MtaBAmM7Y2Q21qtSWFzQ18G5puAsBg4zG5jzwpe1PEKt7tM6tSewOHfBAbU91we3EgZG6rePmFq6lcirpqkMqv2JNpgySBBMEbxbk7otNxElrctzMSIjIPgdumVaqN1WoaPvaT2tcQDfsYyNpiClV4XqZdBpAHEF/WB0j/ZK0OhoGjsC5oNgc1wBzY6JtJ/LMEHmD1VGhT+9IEkky6cNG2IjPLPUq3wqq6lptQyqRh1CSO8AA4h8Eb4jbqFxBxZxfOO8BvgRMSeg3KJYLGzNLsG2Al4faO843NwIaJxbk4+srraHSBzxUfN1MwwTAaATv18li9RXqOaC9zQ6c+Qb3Tt1C67uPE1CxruVwgCCJ/eceS3wsuUjLKam2vdrMjoJnx6R8UVlcHqsceJVfzH5KB4pV2DnfJdeqx3G0fUHVDNQLFv4nV/O5CdxWt+d/qnqluNk+uEKpX8YWMfxGr+d3r/lBdr6n53eqrX9JthWlAq6y3/CxT9fU/O71KE7X1PzO9Snr+htvtpOxUvtPOVhRxGpsHvHk5w/VRdrKnN7v7j+6NX7PTefazt+iTdasF9tqH8bv7j+6b7W/87v7j+6ev6NPQDrUlgBqXH8RP+o/unS0NKsZmB9EgecZ+GFE1Xc2EDxIyiUi4/8A17bwRnzwo2vRhnbz5nzwpNb0nxUhQcZ7ro8HfspdkAcAz4k49EyDz0M+H65Tw7eDyzMIjacbjPXbfzMp2UycFjp8SI+RJSCTCcbjPjMorKrhH7kf7JyGjeRjM/5Tiljn+n89EbSJ27mgZj4n5BSGucBEyPNCqP5Wu87THTkiADnI/nqPRRcj0N/UnjpEdf3VTVcYqOaWSW7GWkA/AxhGL2bTJ9Aq9SnKwz5MvTTHGKjdZVYxzGvLQ5rWOIAkhvXxjE9FP2c4hV0tft6ZAcGPaDBxcCJHQ8weStM04jx8USnQjcfMfQrny8+2sunDrU3OYWuAuBNpA94OJJvPOMEeZHSK3Y1BtjBHwIII+a1P2UHl+hQH0AlIOyrwXi9Wi8Oi6KdRoBnDngi5sEZErnV6RLAwsHdJIdkkgx3XciMdOZXc09AKz9mB5JWedn2vpkjon4wBHglT0pkF2RzgZPxK1r9ONgPPwVOtpspjblvrVC1wwAez7rRa0Bkw2BvvMnJOeaDSc9sWziPkZHzXbo0wj09MJ/wiQbcmtrazo7zgRGbnTgEAT/Nk/DqDxULh0jqu47SgDaf5iE7KbQdmjzKvHxdoyvjQJDviZ2lI3bR6/JWqdMnEiOgjA6p6lIASBnrjHwP1XZjntjYouaRuQOu2fmkNpmen+cBWH5zI5D8E+SiGkiOXn9cFayoUXuzv8Jx8MqLzznwzM+as3wCNuXun/wAYQ6uDtPUY/X/CYV3nx9YhQM+Pw29UUADNjh52x6g5UTR/EJ6wCPmE9mG5nn6H6qPZu8E5bOY+n6lQFIHEc+ufSCEbMj0mf0/dPTJ5gdPAfJTDDMBoPxg/RRfROIA/X1JQezg9CPgMfNMpdjIyQPn8gUkiSNMQSSHRG248soVPUQIBj+0H45TOYIGBz5I+laC+PFQaLnA7mOeSP580qlIE4LSNoBhW67ACYAGOSJH3YP8A1JpqpR00GDaNsh2T8kSrpnbz/wDoSfM5SruOfIfQo+mpNIEgegQNqzdHU2Dm+W8/FEpUaogh5+DtvDnC6OjotEw0DPQKAGP9R+qnQ2HTpOnfz7pKLBmDI25gY6ZTaz3Qh6Rskznb6KMlQqzC3GPkPm07oMeHocBXatBoI7o9B1QXNE7LDKNIHTd4j5YRm1BgfokWiDjmkykMYG3RTo9mJb1A+UeqgANgfPIIViIiMZP1VYndGgdoIJ+R/eVNj3TOd8w2foq1R3Lx/RVLjcM80aDrVGS0kkgHHMf59VVqgj8o+Y+MFPpmguE573PKlaA/AhQpJjcTHgTGyJRcG8v51QWuwiTMTnZAHqNG8tET0j1U+1BgDvY6Ej5bJU948lSdVdByd+p8FpjE1braqm0ZGZ6bR0JI/RQbqbibfHYnp5n0V7T8vIrn6ys4EQSMDYkc1riijUGeA6TmD6wpVGNGDbPSQOX/AHbImoP3BKpVGixxjOM89lvGaL3McQC0T/pcnDG5AuwTPdAHwI+qHQotIy0HzAPNTqDDh0iPDPJOACvSaYyCcbSZ9OaFVcGutjMDER5HZXKzRj+cwq+mYDUyAc/qVRBFgM93I8PHyUewaG+7PPMD/BVuvg4xvthcyg8l5kk94fVBwZpbkENkZ35eIG6G2qMQWehz8lB3vgeP6lXqlMWnA5cvFBqfbN2JBzvB+kplYccf6j9Ek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8436" name="AutoShape 4" descr="data:image/jpeg;base64,/9j/4AAQSkZJRgABAQAAAQABAAD/2wCEAAkGBhQSEBUUEhIVFBQWGBQUFhQVFhUVGBQXFBUVFRQVFBYXHSceFxkjGRQVHy8gIycpLCwsFx4xNTAqNSYrLCkBCQoKDgwOGg8PGikkHB8sLCwpKSwpLCksLCkpKSwsLCkpKSwpLCwsKSwsKS8vLCksLCwpLCwpKSkpLCopLCwpKf/AABEIAL4BCQMBIgACEQEDEQH/xAAbAAACAwEBAQAAAAAAAAAAAAAEBQIDBgEHAP/EAEgQAAIBAgQDBgIGCAQEBAcAAAECEQADBBIhMQVBUQYTImFxkYGhMkJSscHRFBUjYnKi4fAHkrLSFkOC8TNTc+IkNFRkg5PC/8QAGgEAAgMBAQAAAAAAAAAAAAAAAgMAAQQFBv/EACgRAAICAgEEAwACAgMAAAAAAAABAhEDEiEEEzFBIlFhgZGhwQUUMv/aAAwDAQACEQMRAD8ACtYrIZG42rZ9lONm7KOZI1DHn5GKQv2eK3Ah50V+s0wpyooJjUnr5VtbTVCVwbnJXMlYMdurpcTCrIPhGsDzO9auz2nw7sFV/ExgSpHpPIUtxlEJSTGJt0LdxOXlp1o825oe7gtDQ2HRCy+YVIrXLHhEEVeR0q7KAXUgzyq1NRNWZDsa4LUGjQDIFa5kq7LX2WisAoyVzu6IyV9kqbEoGyVHJRXd1EpV2SgVkqspRZt1WUo0xbQMUqBSiylRKUVgNAhSoFKLKVApV2DQKVqDJRTLVbLRp2AwV0qpkophVRFMQmTBWWqmSjClVlKNMUwRrdRNqiStQK0QIKUqtlollqtlokC2CstRy0QyVHLRAEX7QPIctJ01I6Ul4hj+8csefSoG+MpHtQD3K5aikd5ssNzWicFicrA0AKO4eIYGJg0dlJcnrHZjizYhCWiRvHU077ul3Zq4hsgogSdSAOf99acRWGT5NIObNQ7iKKIrhFSygQpUO7oplqOSisBoH7uvslEZK+7upZKB8lfZKVdoeN3MK6N3PeYdiiOymHts7lZAOjLGXTTfenYXSRzqbFtA5WolKJKVHJRWLYMUqJSiclRNujUgaBSlQZKKKVWyUSYDBitQZaJK1WyUaYpgrLVbLRTLVZt0aYqQIyVApRZSoNbpiYpoEKVWyUWyVUyUdgNArJVZSimSoNbokxdMEKVBkopkqBSispoEZKhlopkqHd1dgswb3qrzV1rdfLarn7He1Lbaya0WC4YwAaCDIjTQ0p4ZaGcZ9B16VtuFcWt2vpeIcp1j4GKGcvotI1XZu4uQZQF+0p0IPkOlPSKw+H4i12/+yYIm3LQR0rRXuLKq5M3jAHlM7Vlkho2iolaVcNxd7PluCVOzdPKacNpuY9aEhQy10LXbd5W+iwPoQanpVlFeSvstXZa5lqWQWca4WMRYu2iNHRlG+jMrAEEERqRtB86WdmOJZrcMdog7fSVWE+fjE+ZPmBpHXSspcwIsYuSZF0yBruxJKr5947iP/ul5LpF9kNLlqOWu2V5TIIlT1FWlKZYsoyVFlq4rUCtSyigpVbJRJWoFaJMAFNuq2t0WVqJSjUhbjYGUqDJRjJVTJRKQDiCslVslFMtVMKOxbQK61W1EOKqK0akBqUMKqIolkqBt0SkA4gzVWRRZtVWbVGpC3EEYVGiWWq4q9itUYHL5VJVFeo3v8LbZ+hcYeoB9NqXXv8L7n1WU/H+lctZkeh1RhhdI2q1cQSINaXEf4c4hdgG9DQN3sliE3tn2o1miTtg+ExhQgjca1teG8esXHD3VhlAO3Mc/78qzvCuz7FvHpHI6UxxWEa0cyjSIA3ihlOLJozRXe1aGYQkDadJM86XcVx924ipaEjc5RtOykis5fa6TsxPnJ+VMOBjEKxdQw0iYnfyih+KJqz7D8PxSNIUidZGtX3cPiGYP4vCNS3hGm9d4hxXFMZbvE+yFBUR5xuaWY3iV64uVmY/xHptRKVlasdYjtYyKFDgsBqd9/P8AGjeAdse9uC3cjXZttQJ15cqxVvgd5zoPcgffRg7HYvlbPwIomoFUzV8e7ZpbIW0QxB8R5afVB8+dKeL9r7N6x41IdWzjIeQBVoJ2OVmI5SBStuxWJ+shoO/2cu291Pr6VSUHwVqxphO0bXLi3dFK+ErqRzBK67SDHlFbjA8WW6gYQDIDDmCdo6ivKMFhzauFSdBt6EafJY//AAmtfwW4ApcqAyBiCTAK7sCTtt+NBKqCceTYuwqOYUBwniqYq0t6zLK3wI8mB1B9etB9quKth0tFdC1y3Jz21lVuWwyHvB9Fg5BI+juSN6XsTQcmuEVHA4tbtpLi7OoYDfflI0q57cijUhTiLsVxBEXMSDrEAileP7QEAd3lIPMz7R1o7inAc6BVOxn1mo4fs+qplIGsSeZjzo1JAUQ4TxA3U8Qhhp6+dGMtdtYULttUytXsC4gzrVLLRbUBiuKogYz9EEmOUee1XtRWjZxrVRNqhsBxU3EDMjIdsrggjqNhPSRpvV7YkUUZ34BljZ8VqJWqDjxOxoPiHEgAQDGlHsLWJth7xtOvSqXNZW1xM22LyGOoiTz5nyoLiPH2ucyo6AmKZFtgyw0zW3boHOh/0tetY79bMBCtA6cvaofrd/tUZXaR73wjGNcTMygdNZnlr5yKPryzgnanEDKinbbQa+R++tda407KA4ynTVTBMcjXIktfJ2FBy8GkIoW1iUZ3UbpGb47R1FAPxdiMqqc0EgwYnofOo8KtuozOsuSSTz1jQn4DSl7ovtteRt+iJ9ka76VPuR0FVrfPNTU0uzyI9avaIDs+7kdB7Cui2KqxOMW2uZ2CjaTSe/2xtI0EMfSOvLrRKmSmO7tmQR1Ee9Z292Gtkznb2FPsHjVu2w6fRbroekGrbZB1Bnz3qXXglsxWJ7LXFaLRMDmQRR6XcXZt+NrcDKoL5QNTlVZJGpJAHUmtJcxAXcx6kD76wXb3tThsRh7+CTO+JYJ3dsI+rSlxCrAQYXxQDsp51bn9lq36DeLcfxNgLcv93Ztl0tydPE5hZOpUTudhvWd7Q9pXAuPcPeKlxbLqkTbZmURHKM4PnSvtN2/tYjh36HcS4cQbdlWZwhGdchZxBzBtCdQDrBjas3d4kzC5oB3tqyjGZk2woLwdyQCfIsd6ruJcjo4m+BzjLoZpQ+JCoYGPo3ArIw6rJX4M1OMbx4DhpCMDdBVXVkPiTOBlLRGoInyLdazeAw7ZpKFkKC2TAEgALPQ6AD4VLiWCuiVIjWGkxJXSYnnE/Gs+fqoa+fPBpx9K75PWOz/FbQw1skkMyI7EJAZ3UM30R1JpV2vxgdbY722okNJDTAxGF22jfrQOD7QquEspozC0qEwh1VQsBl3iDqKx3aHFu0HOxhTvB5qR5nVQI8/fVjS1v0Y5L5Uer8Nvh7Ns9/P7NCcuUH6I3Gp6+dGreEA/tD/0n5wtZbhl1TbzBS0M4zL1FxpgMJ5iiOJ8cdUhO8k8yMsHkBpNRO3QLxmkOJHOR6hh94qt7ojcUg4Vxi7cTxghhpLDKD5ktH470Wbn2rqDyUgn3/pVOaXBSxWF3MQo3Yf3060NcxJ5D4tp7Df3ihLttJzAvP7uY+s6VK3xJQIAOn2soj/MRVPKl7LWF/R9ced5byOg9h+NZrtpjcmH+lkYnwqI8Ua6jmAYPwrTYniMIWyFh0BUn0EE9KwPazEZ7hZ7boCEAUgTGvOQBJn0rPk6mNUuTTh6dt2avDAtatmd0Q67mVBk+dQNjKfpClvBuJKLaWnZFZVVJDq+aPDII9NfxorH2GVQ4cFTOUqZ25xWnHmUqSYmeBryUYvGhOppDjWNw8x600uYkBRm+NKcTih1rVFiWkkBXLQQyTMUKLOaTOnl91XXcUvPWh7mNHIaVoTZnaRRcSDHzqvTqa7dvzUZo7Fs9xwnZa1hWzANdJ0AaBlgST06b+dN7PDl+m6roA3ofWsDb4lcD585BmesxIEgnUQTp5mvuJdobj6O5I08MADTnFch4pSds6Ns2uO7UWbRUCHncoQQo/HfaqsN2ytswDKVBO8zA5E6VhFxYOsV1MYQNh7UztpImtnqg4laP/MQ7fWHPavr3ELaLmLADad9fhXmlniTLt/c6UXhHziHcgDkNQOtBKOvLCWJMe9ouId7bIRQygg54OgHr5/Ks3w3hpu3fFOUeJiRyGpHrFPsJhs790ELWx9JiSoPTUaE6/KtJg+G27YhRHxn360nu1wgpax4BFw2RE7sHIvihWKlidufxiqb3aAhf2Vts0wZUlQdjqDvTsqIiBHSlnGeOWcIga82RDpMaek7Ch7lexa54o8Z7ejErxL9JKOIS0VuhTlXwlNG2BmRE7nzFZvEC4cSboz/AFWLRDfRAJ202Oten8c/xJwzoyhyUYLK5AY3mSZEwBy3gzWeu9s8MGGVdxBKqobYrBaPEMrEfjNZJ55bcRbN+KHx54Mq/C7lzEytt5lTk1dtvc7E1oDxN7IVRbUeFA0oPEqBgQd5JaJM6ZRtXcV22VnXuyyrodAikMAQCpGsQY1pl2g4lceyiC5adFBJglipMLqSsSIGgn480znKSjGUR8YpO0zQ8B7UZ0yObFuc2jD+Eactcxj+FqB4kHuqxFu4xyszBSqhZHhKjTQdNZ5Uq7N8eS2rh7BcMIIAUkQNOYI1j3NXcU49cZLOVy2YL3gK7v8ARKhea7COelZZYnL4r0Fekm17H+H4ngbSCbKjQSO9DMDGu531O0Sar4vfwV5Ctm5YUFCJZlJnxbKWBkDXXTbcxWX4t3d26+buwcv1V3fXbkNSesxvLRUx+jW7asLrF8yggW06mN2HhjcwYkdK2Rz5FFKzM8UG7Ntgu0WEs2iFu2Ylcqo2fUqgIEEyQQdJJga0pxnH7F1yzXSzNItW0FzbxDS2v0ycpkkchEc0l/i9hFUYZrhYOSx0tkZhlmbYLSCTos+u1Zq/jf2mmsCQe8eCAJKdQN9fXQzRRnKT+XoDXVWjW4Piim4gtLcliWAW3fh1Q6sPDqAy6lfOir/acA/TV0yGB3uTxAzqtwzJ1GUxJ15Vk8ELjjwWVuKxUMveEy5IyoyhtJKTOhhifSeG4ff7twtq0RFp3J7uWDEKgQkZjLCSs66fGZNfHiw4OTfIdiO2L4kolm2WcF8oRWYsNSSNCSNDvzPLlfguOOx8FoEQBrnglQoJkgKDqJ13NIk409osoVUnKSAdTrAAZV2BWYEAbAAaVyx2jJBQqjZ2B1TMSZ3LNrrm1ncb0iWJNcJ/2aISafNHqmA48xsHvLUAQBA0JGp15j061kO2V9blsNktqT4pUhmMQPEAdNfcT0NAYDty1pGtSdRkIKgkDaBJpJirpYkDQFc4YaaZcxB13iB8fOk4sc1LlsLSKto0GDS4O7VMOrC44uKIWLgUkwVG6xtPKPUl4/HXDc8dkWgZ8IXIY5HKB4tQRNKk4nfGVLGbbKqwpYEkEBWjwjN0jTTpVHE+LYyD3wBe2RakgSDpoRt9Ya+Yrb0+0cm1CcytVwEXyCYB1iYnWDzjePOgLloHmaJwNm4XYPczDWQBAOVnVTJE6eOP4qIfh4rv452rZyckOeBDetgVGxhi5096cnhi8wT8a6MKF20puwhxFv6r/erv6uHU+1MSKjFFYOiPTv8Ag+0f+Zc91/Ku/wDBOH+3c/zL/tqz9ar1+Rr79cL9r76805Zn7Z1+1+kV7D4f7Vz/ADL/ALamOw+H+1c/zD/bXw4yn2vk35V0caX7R9m/Konm+yu2/stt9jMOPtn1f8hTHBcFtWvoL8TqfnSteML1P+V/yqQ4qDzPs35VH3X5/wBlduX2Ozh1mefqR8pirM3n86Q/rD19m/Kvv0onYMfg35VNH9Fdh+2Pe8FDcRuKLTFtR0gEknRQAdMxJAHmaVd832W/yt+VZ3jfatLVzI6XiUGZVFu4Q7mVUBogRrvzYdKrtSJ2V9mUxPCcMpxNu+iqe9Dd+tsHKoFsuEVAPCSY0j6YO80oXgNu7bXuFZyHZScgXMozlDO4JAIidSIA0EzxXbDM17OrZbjhsjE6AZJBEjfukHkARzmo4Ptm6uCpIUNnyyNTmLiFmAASYAiCT1qTWVeEzZHX20A4vhi21iFZgw1BJIHh5TA5zpIPPSndq9bdbai0uZBlLQfEQ0lmk7kCPTpVVvjtsXj+yswS8W5aJeFOY7TpIM6epirMPjrSYgZ8uUgElTkDSDBBAIAnnzjlNJnvJU0OjS5GluwltrythxDqMhMhlClSN/MjXoR1FKjattmCj9oYA1aV8Qk79ARrprWtwHaHCDvCyqy6skurDTlLRPP2PlQ+EZLl1Ltu2otG4ssCjFMwkiVJ8MdToT8KzQyyh5JJJvwI8BgYa4FwzXj3cQ47zJqM9zwgEQugjY86nxLssbdq04uF3uCe7y6qu6nMDBn4b014nZtHE3DZui3KpbFsbvKd9LCfCpFuM2+worhODSxcz4g5YQ5xllrSjKAeeZfENU1ERHTYszVSRjcE3yeePYK3CpBB29wKpewBoSfETpPIAH8RWx7V8KtLcuXheQ+PL3Y+kAttTmPSennStOHWnuhe9BQlVd1ViB4VYgjcqDO2/hA5xoeVPllRhfgY/wCGq2xeuXLhUKltlOYjwBiAGJO2gYTpANaDiGHVgGsIsHu370+Dw58oYWyZbSFA0B5A1lrWAtKty6mKgh3CBFYFlGjM4P0Rl1A15RRb9oBYt5S6XJ7pFvBXKwpSVZfDAVA0ddxrM8zqYynLaPkdCDTAOOMgXIE8Q+jlzZlHeNmOYf8AiZtAZmNdBSXCWxngHWQRpmnQ5dY19R7Dlt8di8JiBlF1UQsJY2/FIck5STzBGp8vMUoxVmyozWri3HztAyBAFctIMk6jSI5eYqYMz1qS5NLjs7SAMJwssmY5gglWYAASJyeI6AiB8MtF3cMFN1SXDZYkggE5JIZfMZTHVaYcJBZMpABvQEk+EgPLAcySY6D7qBxl0G60XWUkHMigkOSgXKSogajbrvyFWsrcmhmn4Qx2AZmt27PiYkqM08xECdIk/wAx22qnEWjaQpd8N0XAGAEhgLgbSPssrR6x9YV29duoi3ELNlJQt4hEjU5iDM+/xE1fw7hOLY5jZdgRoT4iSQCC2aCNlPnFaMWZw5fIrLjv8LsPlB8OojeIkgsOfnPzq1rlK72Kdb0vaW14RKooAaA6hhtA08+esya+biy/Zb5fnXocNzipUcTK9ZVYczVU7UvfjK/Zb2H51UeMj7Lewp6izO5oPdqjNLzxYfZb5Vz9Zjo1FTA2RubXFH+18zRK8SY/W+dIrZPWiEPnXNZvSHK8SPM/Oppjz9o+9KBMbzV1htddaoJIcDFn7f31PvWP1vYmgUPn/ftUw0edVYVFty8ev31Fb7dfmaqZxXV9faKPgEJ789fmaF4jxF7do5biLJAm5JUayJEGdQBV+dfP5VTeYGJ11mIkGAd5EUElsqCXDs8NvYrU7NuJ6+YkVR3s8qc9p+HLbvwmzIlz0LiWGvKQT8aUZYqhlWTCk1Ncw3ob9JYdParbOJd2CAAliFHqxAHPqaqmy7ivIX30geg/rV1jilxFyrcdV1MAkDXnFab/AIFtDTvbhGvJB+ddTsJa/wDOuD1CH7gKrsX5QX/YS8Myy32mVdjGu5kR11+dM7L38UQe+NxoCkM7SomBPMrruNKbf8ApyxDDX/yx/uFLcBw0riSqsQ6OVFxSUOjEZtNv686Tnj247Md07WWVLkYXewmKORnZQrbkPqvIZg5BkzzPxrTcOt3sPZyLZtgWpVjmtN3xYmW8RgySDIiOVC9t+OXP0dVZ7b3JGYqkSCAADrqdNTpXnr8VcAwV13BUGOkTtXKxxydTH5VVmiUVjXyXJrRx04jEQbKA7AHuwoJMSxuGIGh1BiW8gCO13Bri22vXFTXIi5MpUgFQWGUAAkA8utYTBXmN1RMSVExtJAr1ztFasvbS2GZlLEkkifCGMAgbSTNXlg8WbHCK/wDXBUclpyrhWeeW7YyZnUkmY0kfRInTzYe1D3r4Gy+485HnWs/VtvUQTEAan7IPKKg/DbEgd2uoY89hlk6n94V1o9DPy6Ez/wCUxVUU/wCkZ21xt2YQo8PWT0/IVuP8PsAMt25fVcqkAA/aLZp16Aj3ry3u3VmXMwKkqdTuCR+FaHhOMur/AM1yu+QscsnmVGlc3renuDjF0bMMnmWqtX7Nl+q1xl8IEFgHvWKhmObKwyaEQDqRt03il9wGyqm5iA3ie2Ldm4M6kaFiIML89PjQvB+Od1iAwbSGI1mJ1is8cXnx11+pdx6ll/3GldJgnkzay8UX1kn08G14NDxPFI90d2GChVEOZMhYJ2G8TtQFyr7hoe41eyw41jioo8fmyPJLZlDLVTLVzGqmNOTM7KytcipE1GaIE9A/Qx9r7quTDjr/ACt+VK1sSN2+MxXbWF/ft6ciRp661wv5O8hsbYB1zfBWPzykVdYRP3h5kQPupYmGcfXAHKC0fJatt2nn6R+Cux/00P8AIxD60lvmSf8ANV0Wxyn4t+VJrAeInbqjgn3FXw3l7uPwoa/RnoJuun2T7H8TXVKeY9AfzNL7mIPMJ/mBr5bk/UU+mvptTEuBTYwuIvJv8yuPuFUFRI8Y3HJvnpUMukZD8/wihzfynUPvpqw38sxq0CzzPtmP26f+jZ6jkw5+lICKeds7k4hdCP2VrQ7/AF6Qk1TGxZBxRvZ22P0yx071PvkfOKBY0b2f/wDm7H/qJ16+VSJJI9RkdDy8vwqaOOYPuKqNlo0HuenqKkttvs/zCtKZlaYSLiidDvO/nWDxGNy4u+BoM7H+dvw+6tv+iNry9fSa834iSMXfHS449nYGs/URUo0aujm4ZLJ8W4g7nfczPpFKbr1fiL+kR5zQl01mxQpUas09m3ZO1chgehmthwTi5uXUDHQBz/I341igaddmH/8AiF9H/wBJpvbUpxb9Ce8445RXtG5F9STHXr+6PzqLXFnbqN/6elD2wdd9+nkK61s/3866pwmZTiYH6Rd6Z5+6u2rsERVXEj+2u/x/cYodLlcDPG5s9Z009YRLMZi4YRI+l896r4S83if3G+9aHxdzUfGpcJf9r6q4+QP4Vr6aCVM5/XZXLZGuciqLhFScGqHFdpHniDGq2NfMarY0QLOlq5NVlq+mrBNRYtMDt8Z/pR9rGMNDHx1+9vwpWjoPpZh6ZY9iaJt4wAeG4COhg/y5iK4z5O0hna4ieo81gD1MxHxq9eJDQm009Rn/AAMGkjcQHIofRCY+PKppiwfrAeYUc/ME0Oo1SNNa4pH1FI82ZPbMDRSYiRIEk8h3Z+YWs7aYASXB9GIJ+EgUStyYyl0G+jr90SKDVWM2G/ev9lf5Bv5T+NRLNzCn/q/AsKWi6/U6ayHB09CKst33O0xpOe2PvP30WoDYyRVj6qx6GOf2yPlXHZNJccvs9Z2gGhVu9RP/AOsD3AFD4kCJ7q2QDzKafEaVSRVnmHbjEL+kjIQQLSAkdQX6baRWeOJ8qfduMFF0MFCgqBlEDYnYAk1l4pyiqE7Owg3/ACozguIjFWSYA7xJJ/iG5pVRvBx+3tkRoykTtII3qKKL3Z60eIAfY95/GoDinKV9I/8AdQjX9pA/6V/MUQqKeQ9dB/SmJJAuTZI4ltY5xtIGk8iYG9efYsRfuHqxPuSa35tL9pl9vlFeeceYJeYKZHX8/Pf+lDPlBY3q7B79yqbpqk4nyrjYjypShQ15Ey6aZcBY98MpIJDAZTB1BGh5b0m7+mHZ/FRiUkgfS30E5TGvrFHFcipTVM3Np3E+v7vlUL2Icb+XOPMjT++VVri2MwA2p29eu0+VQuXORH8pPzAittnPFGIwjObz5HJJzLoY31058zSBsawOoA8iDRfEcS2dgGYDoCwHtNK2tya5sofJ2ddZHolEsvYyY06zRPBL37XX7L/6TS+4po3gqjvPgafjilVGTNKTuzYu9Du1SDDrUGb1roI55WzVArUi1VlqIFnDUa+LVGTVg0PRxCdtR6CfwqxeIJs2nrp8gaEGKX1+FtvczNXpjVH1R6QR95iuXR1VIKTFLyBPmAx+80VavIf+Wx9Cyn/XB+dLreNtndQD5tbH5Ufhyu+hH8Y+R29qBjo8l9t1XbOvkx09yYowYgjZU9wsxudB+NVJdWNHYDmM7yPjl0qJ4lb276D5sCf9In50PkZ4Lu/ufZSDtDM3tvNcTNzQSOcf7VNBG6N86nrLHX3t6/CuF+kH+9tAJFMSFNjdmtz4jDbamP8AWI96g90DUOZ5HNZWB+7lX7qVqjc1j0aPvJioXHdR5dDqfSZ19IoWqIn+GS7c3CXEg66+J2Y+RE8tOWmtZM1qO0VpwNmy5tjl8OkfRGvT186y7TRRdoCSpkSaO4PiWS6rKhcg/REz5xHlNL2NFYE+IcgCPF4vbSaMGz0ex2gzLqjAdYYek71Vd4naY/8Aj5SOTFvXn+VIXxUjW1bufvMxzHzMgH5V21dtsdbIH8JuH5AioiSbHFwqAYcEHXKqkzruco19TWQ45lkZc2nXpTlrdv6rR1BSPSTqRSXiAEn+vLT4b86plrwKa5Jon9DYrmA09Ry303odlqWC4nAaYcCIF9SzZRrrrvHlQIWmPDFIbQA84PQVd0VVmrF5P/qY30gHQ686sB0lb08/oAj5GlasnO2o9j91TZEOoA9utH3BfbbFXFbkufFm88uX5VTh7En6JbQ7eQMnQE6UXf4eS0gMeuUE/wDbemGCwJVT4bhaBAZfBIn6Stow9QQPux5ciTOngxNoRvhhm1kDzMaiJGuu5pjwbh66tm890IjXX6QJ1ERlP4FjiEuvErbQKD9Fba5V1mMrQdz9UT0p1hcDbVQHKkiACGRiSAORGYxtyGo1pa6iqoOfTprkWOIEyCPKPnQ7N5fOmWKsLOjLz0MLEdNSD6efssvHpXWxZNkcTLi1ZUy9APnXGNcJNVzT7EUTJqU1TPlX0j+5qFDkYnXXJHnbJ+YJFW22Q7m36iB8BqPxpddDqYJT4IP6V8H0JIn+/Oa59HRUhu2CBH1x7kEdQQfyqj9AdT4TcnoFYE/EzPxigreIReRHmog/GCKJOLXQZnE8iFYfzGfmarkPhh2Hx5Uwxef3gvwGw++izj05rm9Ftn5r+ZpVbxmuUhW5aqPvB09qufHKmhDL/AQRv0IFVqEpB44sn2So9NPLZhPsa6eOINMqkdf+0feaBTi5iQCB1UgH4iCKuTjAjxqX8yUB5dE86mv4Tb9/wFDiNs/ZHqCfbOD99ROIX6nuAoA6yQKoS9aPiFojzDKp/lWo33WIyH43GP4UqaSGQbvkTdplYqpG24WARzg+0VkMQpnUfED74rTYzGyW8IgAbktGaIjb+nKkmJ3kE+w8j+NVF0iTVivJ5H2orAhwfDIOm+3oQd6nY1PU767fI+dFW4B2gnUQP+3lRudAKFjFeIPHiUD0K/dP5VA4sc49z/8Aw0CoBQBt8gZ0nbly5muMp6x6HrH51SnYbgwtMWOjDpDN8jM+1L7+ADaxHnP3nbl/3qxekmPvmOpNGWCTsYOknX86XObXgZjxpvkR4jhyj64nUwSpkDznfc6jlQTZtRM+3LTetTjdAcwU6A/Q3kAmZJjTypS+DzgkKgA5RHMc1Gvxq4ZLXJMuGnwKkptguUGPca9Dt8qGw6FTAievx5aUzt29p3/vn8aKU+QccLTL7eJbm2m+wPMA6D1/vaisJfE6x00JHM9VnaOR5/DuDwyvzYbSd+vKeo60eeGgK0OwAGux5CIGmvqaXPNDwXDBNcoAu8QtAwUcknbMhPTQK2vpHx1ppgsTn+iWSIBkR/CfCZgmPLUda+xgvNbcK6FAhYhrdtTltkEAC2oiee89eheHw4UgF2AfWFULEwo8U6jSYjSdzWHIotWdDDKSdMv/AEeBLMw1+10jnyjzg0TbtEpozRrvrsdtSdR0oLiWFUaFVn9oFG8C2qzLQJ3J2Eydt6u4RilIy5SD4joxiAQQI+PKNvbLrXKZolO1yhdjrA1hR8IGkTM7D0pNc00/vrTriAYq7ZixEhpOXQQQJH0hBAI01E70gYdf715e9ej6TbXlnnOscdvBB36/carJFdLjXTao6HlW859nC1czV8xAqNQo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8438" name="Picture 6" descr="https://encrypted-tbn3.gstatic.com/images?q=tbn:ANd9GcQeBhpY1oEsRFudUBrgCtUFCeeGF95mn0_M5XjpNy9z4KK5VZl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916832"/>
            <a:ext cx="5544616" cy="3689692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6804248" y="623731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>
                <a:latin typeface="Ravie" pitchFamily="82" charset="0"/>
              </a:rPr>
              <a:t>Neus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00392" cy="1470025"/>
          </a:xfrm>
        </p:spPr>
        <p:txBody>
          <a:bodyPr>
            <a:normAutofit/>
          </a:bodyPr>
          <a:lstStyle/>
          <a:p>
            <a:r>
              <a:rPr lang="ca-ES" sz="3200" dirty="0" smtClean="0">
                <a:solidFill>
                  <a:srgbClr val="00B0F0"/>
                </a:solidFill>
                <a:latin typeface="Ravie" pitchFamily="82" charset="0"/>
              </a:rPr>
              <a:t>Plataformes Petrolíferes</a:t>
            </a:r>
            <a:endParaRPr lang="ca-ES" sz="3200" dirty="0">
              <a:solidFill>
                <a:srgbClr val="00B0F0"/>
              </a:solidFill>
              <a:latin typeface="Ravie" pitchFamily="8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39552" y="1916832"/>
            <a:ext cx="396044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avie" pitchFamily="82" charset="0"/>
                <a:ea typeface="Times New Roman" pitchFamily="18" charset="0"/>
                <a:cs typeface="Times New Roman" pitchFamily="18" charset="0"/>
              </a:rPr>
              <a:t>En los años 30, las primeras explotaciones petrolíferas en mares poco profundos no eran más que torretas sobre el fondo ancladas a pocas decenas de metros en el lecho marino. Pero la tecnología ha hecho que ahora no existan límites a los anclajes de plataformas incluso en los mares más profundos.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Ravie" pitchFamily="82" charset="0"/>
              <a:cs typeface="Arial" pitchFamily="34" charset="0"/>
            </a:endParaRPr>
          </a:p>
        </p:txBody>
      </p:sp>
      <p:pic>
        <p:nvPicPr>
          <p:cNvPr id="11267" name="Picture 3" descr="http://www.fondear.org/infonautic/barco/Los_Barcos/Plataforma_Petrolifera/Petrolera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492896"/>
            <a:ext cx="3939069" cy="3027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00B0F0"/>
                </a:solidFill>
                <a:latin typeface="Ravie" pitchFamily="82" charset="0"/>
              </a:rPr>
              <a:t>Plataforma petrolífera</a:t>
            </a:r>
            <a:endParaRPr lang="es-ES" sz="3600" dirty="0">
              <a:solidFill>
                <a:srgbClr val="00B0F0"/>
              </a:solidFill>
              <a:latin typeface="Ravie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3826768" cy="2404864"/>
          </a:xfrm>
        </p:spPr>
        <p:txBody>
          <a:bodyPr>
            <a:normAutofit fontScale="55000" lnSpcReduction="20000"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avie" pitchFamily="82" charset="0"/>
                <a:ea typeface="Times New Roman" pitchFamily="18" charset="0"/>
                <a:cs typeface="Times New Roman" pitchFamily="18" charset="0"/>
              </a:rPr>
              <a:t>Las que se encuentran en aguas profundas simplemente flotan y se mantienen en su sitio mediante muchos anclajes que están amarrados y sujetos a grandes bloques (muertos) en el fondo.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4211960" y="414908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avie" pitchFamily="82" charset="0"/>
                <a:ea typeface="Times New Roman" pitchFamily="18" charset="0"/>
                <a:cs typeface="Times New Roman" pitchFamily="18" charset="0"/>
              </a:rPr>
              <a:t>Su enorme masa y la flexibilidad de miles de metros de cables de acero hace que puedan aguantar hasta los más fuertes huracanes. (</a:t>
            </a:r>
            <a:r>
              <a:rPr kumimoji="0" lang="es-E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avie" pitchFamily="82" charset="0"/>
                <a:ea typeface="Times New Roman" pitchFamily="18" charset="0"/>
                <a:cs typeface="Times New Roman" pitchFamily="18" charset="0"/>
              </a:rPr>
              <a:t>¡hasta que dejan de hacerlo!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avie" pitchFamily="82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Ravie" pitchFamily="82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avie" pitchFamily="82" charset="0"/>
                <a:ea typeface="Times New Roman" pitchFamily="18" charset="0"/>
                <a:cs typeface="Times New Roman" pitchFamily="18" charset="0"/>
              </a:rPr>
              <a:t>                       </a:t>
            </a:r>
            <a:endParaRPr lang="es-ES" dirty="0"/>
          </a:p>
        </p:txBody>
      </p:sp>
      <p:pic>
        <p:nvPicPr>
          <p:cNvPr id="15362" name="Picture 2" descr="http://www.fondear.org/infonautic/barco/Los_Barcos/Plataforma_Petrolifera/Petrolera_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556792"/>
            <a:ext cx="2736304" cy="2219287"/>
          </a:xfrm>
          <a:prstGeom prst="rect">
            <a:avLst/>
          </a:prstGeom>
          <a:noFill/>
        </p:spPr>
      </p:pic>
      <p:pic>
        <p:nvPicPr>
          <p:cNvPr id="15364" name="Picture 4" descr="http://www.fondear.org/infonautic/barco/Los_Barcos/Plataforma_Petrolifera/Petrolera_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077072"/>
            <a:ext cx="2736304" cy="22193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00B0F0"/>
                </a:solidFill>
                <a:latin typeface="Ravie" pitchFamily="82" charset="0"/>
              </a:rPr>
              <a:t>Plataforma petrolífera</a:t>
            </a:r>
            <a:endParaRPr lang="es-ES" sz="3600" dirty="0">
              <a:solidFill>
                <a:srgbClr val="00B0F0"/>
              </a:solidFill>
              <a:latin typeface="Ravie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556792"/>
            <a:ext cx="4114800" cy="4525963"/>
          </a:xfrm>
        </p:spPr>
        <p:txBody>
          <a:bodyPr>
            <a:normAutofit/>
          </a:bodyPr>
          <a:lstStyle/>
          <a:p>
            <a:pPr lvl="0"/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avie" pitchFamily="82" charset="0"/>
                <a:ea typeface="Times New Roman" pitchFamily="18" charset="0"/>
                <a:cs typeface="Times New Roman" pitchFamily="18" charset="0"/>
              </a:rPr>
              <a:t>Recientemente se está empezando a utilizar una nueva técnica conocida como posicionamiento dinámico que mediante fuertes motores desplaza la plataforma para recolocarla en el punto exacto en el que debe estar.</a:t>
            </a:r>
          </a:p>
        </p:txBody>
      </p:sp>
      <p:pic>
        <p:nvPicPr>
          <p:cNvPr id="14338" name="Picture 2" descr="http://www.fondear.org/infonautic/barco/Los_Barcos/Plataforma_Petrolifera/Petrolera_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3068960"/>
            <a:ext cx="3333750" cy="1838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00B0F0"/>
                </a:solidFill>
                <a:latin typeface="Ravie" pitchFamily="82" charset="0"/>
              </a:rPr>
              <a:t>Plataforma petrolífera</a:t>
            </a:r>
            <a:endParaRPr lang="es-ES" sz="3600" dirty="0">
              <a:solidFill>
                <a:srgbClr val="00B0F0"/>
              </a:solidFill>
              <a:latin typeface="Ravie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87624" y="1700808"/>
            <a:ext cx="7139136" cy="2260848"/>
          </a:xfrm>
        </p:spPr>
        <p:txBody>
          <a:bodyPr>
            <a:normAutofit fontScale="92500" lnSpcReduction="10000"/>
          </a:bodyPr>
          <a:lstStyle/>
          <a:p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avie" pitchFamily="82" charset="0"/>
                <a:ea typeface="Times New Roman" pitchFamily="18" charset="0"/>
                <a:cs typeface="Times New Roman" pitchFamily="18" charset="0"/>
              </a:rPr>
              <a:t>Para ello se utilizan GPS que comparan las posiciones y rectifican la posible traslación. </a:t>
            </a:r>
          </a:p>
          <a:p>
            <a:pPr lvl="0"/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avie" pitchFamily="82" charset="0"/>
                <a:ea typeface="Times New Roman" pitchFamily="18" charset="0"/>
                <a:cs typeface="Times New Roman" pitchFamily="18" charset="0"/>
              </a:rPr>
              <a:t>Esta técnica es muy utilizada en plataformas de exploración y mantenimiento que deben desplazarse para ir explorando nuevos fondos marinos.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Ravie" pitchFamily="82" charset="0"/>
              <a:cs typeface="Arial" pitchFamily="34" charset="0"/>
            </a:endParaRPr>
          </a:p>
          <a:p>
            <a:endParaRPr lang="es-ES" dirty="0"/>
          </a:p>
        </p:txBody>
      </p:sp>
      <p:pic>
        <p:nvPicPr>
          <p:cNvPr id="16386" name="Picture 2" descr="http://www.fondear.org/infonautic/barco/Los_Barcos/Plataforma_Petrolifera/plata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717032"/>
            <a:ext cx="7128792" cy="27035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s-ES" sz="3200" dirty="0" err="1" smtClean="0">
                <a:latin typeface="Ravie" pitchFamily="82" charset="0"/>
              </a:rPr>
              <a:t>Parts</a:t>
            </a:r>
            <a:r>
              <a:rPr lang="es-ES" sz="3200" dirty="0" smtClean="0">
                <a:latin typeface="Ravie" pitchFamily="82" charset="0"/>
              </a:rPr>
              <a:t> </a:t>
            </a:r>
            <a:r>
              <a:rPr lang="es-ES" sz="3200" dirty="0" err="1" smtClean="0">
                <a:latin typeface="Ravie" pitchFamily="82" charset="0"/>
              </a:rPr>
              <a:t>d’una</a:t>
            </a:r>
            <a:r>
              <a:rPr lang="es-ES" sz="3200" dirty="0" smtClean="0">
                <a:latin typeface="Ravie" pitchFamily="82" charset="0"/>
              </a:rPr>
              <a:t> plataforma petrolífera</a:t>
            </a:r>
            <a:endParaRPr lang="es-ES" sz="3200" dirty="0">
              <a:latin typeface="Ravie" pitchFamily="82" charset="0"/>
            </a:endParaRPr>
          </a:p>
        </p:txBody>
      </p:sp>
      <p:pic>
        <p:nvPicPr>
          <p:cNvPr id="17410" name="Picture 2" descr="http://www.profesorenlinea.cl/imagengeografia/plataform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268760"/>
            <a:ext cx="5400600" cy="5234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3744415"/>
          </a:xfrm>
        </p:spPr>
        <p:txBody>
          <a:bodyPr>
            <a:normAutofit/>
          </a:bodyPr>
          <a:lstStyle/>
          <a:p>
            <a:r>
              <a:rPr lang="es-ES" dirty="0" err="1" smtClean="0">
                <a:latin typeface="Ravie" pitchFamily="82" charset="0"/>
              </a:rPr>
              <a:t>Serieu</a:t>
            </a:r>
            <a:r>
              <a:rPr lang="es-ES" dirty="0" smtClean="0">
                <a:latin typeface="Ravie" pitchFamily="82" charset="0"/>
              </a:rPr>
              <a:t> </a:t>
            </a:r>
            <a:r>
              <a:rPr lang="es-ES" dirty="0" err="1" smtClean="0">
                <a:latin typeface="Ravie" pitchFamily="82" charset="0"/>
              </a:rPr>
              <a:t>capasos</a:t>
            </a:r>
            <a:r>
              <a:rPr lang="es-ES" dirty="0" smtClean="0">
                <a:latin typeface="Ravie" pitchFamily="82" charset="0"/>
              </a:rPr>
              <a:t> de </a:t>
            </a:r>
            <a:r>
              <a:rPr lang="es-ES" dirty="0" err="1" smtClean="0">
                <a:latin typeface="Ravie" pitchFamily="82" charset="0"/>
              </a:rPr>
              <a:t>monatr</a:t>
            </a:r>
            <a:r>
              <a:rPr lang="es-ES" dirty="0" smtClean="0">
                <a:latin typeface="Ravie" pitchFamily="82" charset="0"/>
              </a:rPr>
              <a:t>-ni una de </a:t>
            </a:r>
            <a:r>
              <a:rPr lang="es-ES" dirty="0" err="1" smtClean="0">
                <a:latin typeface="Ravie" pitchFamily="82" charset="0"/>
              </a:rPr>
              <a:t>veritat</a:t>
            </a:r>
            <a:r>
              <a:rPr lang="es-ES" dirty="0" smtClean="0">
                <a:latin typeface="Ravie" pitchFamily="82" charset="0"/>
              </a:rPr>
              <a:t>?....</a:t>
            </a:r>
            <a:endParaRPr lang="es-ES" dirty="0">
              <a:latin typeface="Ravie" pitchFamily="8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210</Words>
  <Application>Microsoft Office PowerPoint</Application>
  <PresentationFormat>Presentación en pantalla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Diapositiva 1</vt:lpstr>
      <vt:lpstr>Plataformes Petrolíferes</vt:lpstr>
      <vt:lpstr>Plataforma petrolífera</vt:lpstr>
      <vt:lpstr>Plataforma petrolífera</vt:lpstr>
      <vt:lpstr>Plataforma petrolífera</vt:lpstr>
      <vt:lpstr>Parts d’una plataforma petrolífera</vt:lpstr>
      <vt:lpstr>Serieu capasos de monatr-ni una de veritat?....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XINOXANO</dc:creator>
  <cp:lastModifiedBy>XINOXANO</cp:lastModifiedBy>
  <cp:revision>1</cp:revision>
  <dcterms:created xsi:type="dcterms:W3CDTF">2013-03-20T21:29:58Z</dcterms:created>
  <dcterms:modified xsi:type="dcterms:W3CDTF">2013-03-20T21:47:06Z</dcterms:modified>
</cp:coreProperties>
</file>