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notesMasterIdLst>
    <p:notesMasterId r:id="rId37"/>
  </p:notesMasterIdLst>
  <p:handoutMasterIdLst>
    <p:handoutMasterId r:id="rId3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A3F249-BD50-CA47-A1D4-A2CF8DF8D46F}" type="datetimeFigureOut">
              <a:rPr lang="es-ES_tradnl" smtClean="0"/>
              <a:pPr/>
              <a:t>20/05/2010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F83D1-965A-EE4F-947E-A0D56252D61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62598-F554-8A4E-B978-AF059E4EE5EE}" type="datetimeFigureOut">
              <a:rPr lang="es-ES_tradnl" smtClean="0"/>
              <a:pPr/>
              <a:t>20/05/2010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3936F1-421C-A142-A8EA-30436C426F88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28" name="Marcador de fech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3C3E-0C67-4A4C-A063-5D749D440BC1}" type="datetime1">
              <a:rPr lang="es-ES_tradnl" smtClean="0"/>
              <a:pPr/>
              <a:t>20/05/2010</a:t>
            </a:fld>
            <a:endParaRPr lang="es-ES_tradnl"/>
          </a:p>
        </p:txBody>
      </p:sp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29" name="Marcador de número de diapositiv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_tradnl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1E013-F4F6-5046-973F-318D7AEECB02}" type="datetime1">
              <a:rPr lang="es-ES_tradnl" smtClean="0"/>
              <a:pPr/>
              <a:t>20/05/2010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12670-22EB-D645-A00D-0CFBE65C4BAA}" type="datetime1">
              <a:rPr lang="es-ES_tradnl" smtClean="0"/>
              <a:pPr/>
              <a:t>20/05/2010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83D23-820D-954F-88B9-E0D2E9970B47}" type="datetime1">
              <a:rPr lang="es-ES_tradnl" smtClean="0"/>
              <a:pPr/>
              <a:t>20/05/2010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700E5-1508-604F-8A00-3F3A6A40E5F6}" type="datetime1">
              <a:rPr lang="es-ES_tradnl" smtClean="0"/>
              <a:pPr/>
              <a:t>20/05/2010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‹Nº›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1B807-80F8-F148-97DC-93B6174C6C19}" type="datetime1">
              <a:rPr lang="es-ES_tradnl" smtClean="0"/>
              <a:pPr/>
              <a:t>20/05/2010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675C7-C7E7-3C41-AE62-F6B3DEAFD587}" type="datetime1">
              <a:rPr lang="es-ES_tradnl" smtClean="0"/>
              <a:pPr/>
              <a:t>20/05/2010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43EAF-6D43-FB4D-8C17-42291E4820FE}" type="datetime1">
              <a:rPr lang="es-ES_tradnl" smtClean="0"/>
              <a:pPr/>
              <a:t>20/05/2010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F1D42-8C6B-424D-8905-74C69DD86593}" type="datetime1">
              <a:rPr lang="es-ES_tradnl" smtClean="0"/>
              <a:pPr/>
              <a:t>20/05/2010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E9915-6FDD-2341-B547-119AD6199A4C}" type="datetime1">
              <a:rPr lang="es-ES_tradnl" smtClean="0"/>
              <a:pPr/>
              <a:t>20/05/2010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_tradn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2410F-59F9-1A4F-8578-1385CC6C378A}" type="datetime1">
              <a:rPr lang="es-ES_tradnl" smtClean="0"/>
              <a:pPr/>
              <a:t>20/05/2010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13" name="Marcador de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_tradnl" smtClean="0"/>
              <a:t>Segundo nivel</a:t>
            </a:r>
          </a:p>
          <a:p>
            <a:pPr lvl="2" eaLnBrk="1" latinLnBrk="0" hangingPunct="1"/>
            <a:r>
              <a:rPr kumimoji="0" lang="es-ES_tradnl" smtClean="0"/>
              <a:t>Tercer nivel</a:t>
            </a:r>
          </a:p>
          <a:p>
            <a:pPr lvl="3" eaLnBrk="1" latinLnBrk="0" hangingPunct="1"/>
            <a:r>
              <a:rPr kumimoji="0" lang="es-ES_tradnl" smtClean="0"/>
              <a:t>Cuarto nivel</a:t>
            </a:r>
          </a:p>
          <a:p>
            <a:pPr lvl="4" eaLnBrk="1" latinLnBrk="0" hangingPunct="1"/>
            <a:r>
              <a:rPr kumimoji="0" lang="es-ES_tradnl" smtClean="0"/>
              <a:t>Quinto nivel</a:t>
            </a:r>
            <a:endParaRPr kumimoji="0" lang="en-US"/>
          </a:p>
        </p:txBody>
      </p:sp>
      <p:sp>
        <p:nvSpPr>
          <p:cNvPr id="14" name="Marcador de fech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D8F2522-5368-D444-950F-59AA926C279F}" type="datetime1">
              <a:rPr lang="es-ES_tradnl" smtClean="0"/>
              <a:pPr/>
              <a:t>20/05/2010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571755E-B456-6947-823B-A5A3CEB3CFC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22030" y="0"/>
            <a:ext cx="8229600" cy="885764"/>
          </a:xfrm>
        </p:spPr>
        <p:txBody>
          <a:bodyPr/>
          <a:lstStyle/>
          <a:p>
            <a:r>
              <a:rPr lang="es-ES_tradnl" u="sng" dirty="0" smtClean="0"/>
              <a:t>LA PUBLICIDAD</a:t>
            </a:r>
            <a:endParaRPr lang="es-ES_tradnl" u="sng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1020" y="6204801"/>
            <a:ext cx="6400800" cy="435466"/>
          </a:xfrm>
        </p:spPr>
        <p:txBody>
          <a:bodyPr>
            <a:normAutofit/>
          </a:bodyPr>
          <a:lstStyle/>
          <a:p>
            <a:r>
              <a:rPr lang="es-ES_tradnl" sz="2000" dirty="0" smtClean="0"/>
              <a:t>Jueves 20 de mayo del 2010</a:t>
            </a:r>
            <a:endParaRPr lang="es-ES_tradnl" sz="20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22030" y="3169540"/>
            <a:ext cx="8229600" cy="1056514"/>
          </a:xfrm>
          <a:prstGeom prst="rect">
            <a:avLst/>
          </a:prstGeo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3600" b="1" cap="all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Las figuras retóricas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sz="3600" b="1" cap="all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_tradnl" sz="3600" b="1" cap="all" dirty="0" smtClean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_tradnl" sz="3600" b="1" i="0" u="none" strike="noStrike" kern="1200" cap="all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683065" y="3286930"/>
            <a:ext cx="7968565" cy="223041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s-ES_tradn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Para convencer, sorprender y seducir, la publicidad utiliza</a:t>
            </a:r>
            <a:r>
              <a:rPr kumimoji="0" lang="es-ES_tradnl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recursos propios de la literatura, en especial de la poesía, </a:t>
            </a:r>
            <a:r>
              <a:rPr lang="es-ES_tradnl" sz="3200" dirty="0" smtClean="0"/>
              <a:t>las </a:t>
            </a:r>
            <a:r>
              <a:rPr lang="es-ES_tradnl" sz="3200" i="1" u="sng" dirty="0" smtClean="0"/>
              <a:t>figuras retóricas</a:t>
            </a:r>
            <a:r>
              <a:rPr kumimoji="0" lang="es-ES_tradnl" sz="3200" b="0" i="1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es-ES_tradnl" sz="3200" b="0" i="1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1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70750"/>
            <a:ext cx="8229600" cy="864420"/>
          </a:xfrm>
        </p:spPr>
        <p:txBody>
          <a:bodyPr/>
          <a:lstStyle/>
          <a:p>
            <a:r>
              <a:rPr lang="es-ES_tradnl" u="sng" dirty="0" smtClean="0"/>
              <a:t>LA REDUNDANCIA </a:t>
            </a:r>
            <a:r>
              <a:rPr lang="es-ES_tradnl" dirty="0" smtClean="0"/>
              <a:t>1/4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660919" y="1920934"/>
            <a:ext cx="8229600" cy="1644577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Repetición o uso excesivo de una palabra o concepto (DRAE)</a:t>
            </a:r>
            <a:endParaRPr kumimoji="0" lang="es-ES_tradnl" sz="24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10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70750"/>
            <a:ext cx="8229600" cy="864420"/>
          </a:xfrm>
        </p:spPr>
        <p:txBody>
          <a:bodyPr/>
          <a:lstStyle/>
          <a:p>
            <a:r>
              <a:rPr lang="es-ES_tradnl" u="sng" dirty="0" smtClean="0"/>
              <a:t>LA REDUNDANCIA </a:t>
            </a:r>
            <a:r>
              <a:rPr lang="es-ES_tradnl" dirty="0" smtClean="0"/>
              <a:t>2/4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660919" y="1920934"/>
            <a:ext cx="8229600" cy="1644577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Culito seco, culito sano (</a:t>
            </a:r>
            <a:r>
              <a:rPr kumimoji="0" lang="es-ES_tradnl" sz="4800" b="1" i="0" u="none" strike="noStrike" kern="1200" cap="none" spc="0" normalizeH="0" baseline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Sanex</a:t>
            </a: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s-ES_tradnl" sz="48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11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70750"/>
            <a:ext cx="8229600" cy="864420"/>
          </a:xfrm>
        </p:spPr>
        <p:txBody>
          <a:bodyPr/>
          <a:lstStyle/>
          <a:p>
            <a:r>
              <a:rPr lang="es-ES_tradnl" u="sng" dirty="0" smtClean="0"/>
              <a:t>LA REDUNDANCIA </a:t>
            </a:r>
            <a:r>
              <a:rPr lang="es-ES_tradnl" dirty="0" smtClean="0"/>
              <a:t>3/4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1920934"/>
            <a:ext cx="8433319" cy="1856902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Hace más bueno, lo bueno (</a:t>
            </a:r>
            <a:r>
              <a:rPr kumimoji="0" lang="es-ES_tradnl" sz="4800" b="1" i="0" u="none" strike="noStrike" kern="1200" cap="none" spc="0" normalizeH="0" baseline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Gerblé</a:t>
            </a: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s-ES_tradnl" sz="48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12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70750"/>
            <a:ext cx="8229600" cy="864420"/>
          </a:xfrm>
        </p:spPr>
        <p:txBody>
          <a:bodyPr/>
          <a:lstStyle/>
          <a:p>
            <a:r>
              <a:rPr lang="es-ES_tradnl" u="sng" dirty="0" smtClean="0"/>
              <a:t>LA REDUNDANCIA </a:t>
            </a:r>
            <a:r>
              <a:rPr lang="es-ES_tradnl" dirty="0" smtClean="0"/>
              <a:t>4/4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1920933"/>
            <a:ext cx="8433319" cy="2411839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De marca en marca, sin ir de calle en calle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48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(El Corte Inglés)</a:t>
            </a:r>
            <a:endParaRPr kumimoji="0" lang="es-ES_tradnl" sz="48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13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EL SÍMIL (COMPARACIÓN)</a:t>
            </a:r>
            <a:r>
              <a:rPr lang="es-ES_tradnl" dirty="0" smtClean="0"/>
              <a:t>1/2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337136"/>
            <a:ext cx="8229600" cy="17822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Figura</a:t>
            </a:r>
            <a:r>
              <a:rPr kumimoji="0" lang="es-ES_tradnl" sz="2400" b="1" i="0" u="none" strike="noStrike" kern="1200" cap="none" spc="0" normalizeH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que consiste en comparar expresamente una cosa con otra, para dar idea viva y eficaz de una de ellas </a:t>
            </a:r>
            <a:r>
              <a:rPr kumimoji="0" lang="es-ES_tradnl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(DRAE)</a:t>
            </a:r>
            <a:endParaRPr kumimoji="0" lang="es-ES_tradnl" sz="24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14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EL SÍMIL (COMPARACIÓN)</a:t>
            </a:r>
            <a:r>
              <a:rPr lang="es-ES_tradnl" dirty="0" smtClean="0"/>
              <a:t>2/2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1" y="2123699"/>
            <a:ext cx="8229600" cy="2315792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Innovadora como Barclays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44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Nada corriente como tú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(Banco Barclays)</a:t>
            </a:r>
            <a:endParaRPr kumimoji="0" lang="es-ES_tradnl" sz="44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15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 METÁFORA</a:t>
            </a:r>
            <a:r>
              <a:rPr lang="es-ES_tradnl" dirty="0" smtClean="0"/>
              <a:t> 2/2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1" y="1269951"/>
            <a:ext cx="8229600" cy="1595442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Tropo que consiste en trasladar el sentido recto de las voces a otro figurado, en virtud de una comparación tácita (DRAE)</a:t>
            </a:r>
            <a:endParaRPr kumimoji="0" lang="es-ES_tradnl" sz="24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864504" y="3073494"/>
            <a:ext cx="78222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400" dirty="0" smtClean="0"/>
              <a:t>Ejemplo de poesía:</a:t>
            </a:r>
          </a:p>
          <a:p>
            <a:pPr algn="ctr"/>
            <a:endParaRPr lang="es-ES_tradnl" sz="2400" dirty="0"/>
          </a:p>
          <a:p>
            <a:pPr algn="ctr"/>
            <a:r>
              <a:rPr lang="es-ES_tradnl" sz="2400" i="1" dirty="0" smtClean="0"/>
              <a:t>coged </a:t>
            </a:r>
            <a:r>
              <a:rPr lang="es-ES_tradnl" sz="2400" i="1" dirty="0"/>
              <a:t>de vuestra alegre </a:t>
            </a:r>
            <a:r>
              <a:rPr lang="es-ES_tradnl" sz="2400" i="1" dirty="0" err="1"/>
              <a:t>primavera el</a:t>
            </a:r>
            <a:r>
              <a:rPr lang="es-ES_tradnl" sz="2400" i="1" dirty="0"/>
              <a:t> dulce fruto antes </a:t>
            </a:r>
            <a:r>
              <a:rPr lang="es-ES_tradnl" sz="2400" i="1" dirty="0" err="1"/>
              <a:t>que’l</a:t>
            </a:r>
            <a:r>
              <a:rPr lang="es-ES_tradnl" sz="2400" i="1" dirty="0"/>
              <a:t> tiempo </a:t>
            </a:r>
            <a:r>
              <a:rPr lang="es-ES_tradnl" sz="2400" i="1" dirty="0" err="1"/>
              <a:t>airado cubra</a:t>
            </a:r>
            <a:r>
              <a:rPr lang="es-ES_tradnl" sz="2400" i="1" dirty="0"/>
              <a:t> de nieve la hermosa </a:t>
            </a:r>
            <a:r>
              <a:rPr lang="es-ES_tradnl" sz="2400" i="1" dirty="0" smtClean="0"/>
              <a:t>cumbre</a:t>
            </a:r>
          </a:p>
          <a:p>
            <a:pPr algn="ctr"/>
            <a:endParaRPr lang="es-ES_tradnl" sz="2400" dirty="0" smtClean="0"/>
          </a:p>
          <a:p>
            <a:pPr algn="ctr"/>
            <a:r>
              <a:rPr lang="es-ES_tradnl" sz="2400" dirty="0" smtClean="0"/>
              <a:t>(último terceto del soneto XXIII, Garcilaso)</a:t>
            </a:r>
            <a:endParaRPr lang="es-ES_tradnl" sz="2400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16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 METÁFORA</a:t>
            </a:r>
            <a:r>
              <a:rPr lang="es-ES_tradnl" dirty="0" smtClean="0"/>
              <a:t> 2/4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1" y="1792871"/>
            <a:ext cx="8229600" cy="2673299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- La nueva gasolinera de BP enciende el corazón de su motor</a:t>
            </a:r>
            <a:endParaRPr kumimoji="0" lang="es-ES_tradnl" sz="48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17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 METÁFORA</a:t>
            </a:r>
            <a:r>
              <a:rPr lang="es-ES_tradnl" dirty="0" smtClean="0"/>
              <a:t> 3/4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1" y="1792871"/>
            <a:ext cx="8229600" cy="2673299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Súbete al carro de las ilusiones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_tradnl" sz="40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(grandes almacenes)</a:t>
            </a:r>
            <a:endParaRPr kumimoji="0" lang="es-ES_tradnl" sz="40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18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 METÁFORA</a:t>
            </a:r>
            <a:r>
              <a:rPr lang="es-ES_tradnl" dirty="0" smtClean="0"/>
              <a:t> 4/4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28075" y="1792871"/>
            <a:ext cx="8762444" cy="2673299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Hay cumbres a las  que algunos no llegarán nunca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_tradnl" sz="40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(VW </a:t>
            </a:r>
            <a:r>
              <a:rPr lang="es-ES_tradnl" sz="4000" b="1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Touareg</a:t>
            </a:r>
            <a:r>
              <a:rPr lang="es-ES_tradnl" sz="40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kumimoji="0" lang="es-ES_tradnl" sz="40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19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70750"/>
            <a:ext cx="8229600" cy="864420"/>
          </a:xfrm>
        </p:spPr>
        <p:txBody>
          <a:bodyPr/>
          <a:lstStyle/>
          <a:p>
            <a:r>
              <a:rPr lang="es-ES_tradnl" u="sng" dirty="0" smtClean="0"/>
              <a:t>LA SINESTESIA </a:t>
            </a:r>
            <a:r>
              <a:rPr lang="es-ES_tradnl" dirty="0" smtClean="0"/>
              <a:t>1/6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1610338"/>
            <a:ext cx="8229600" cy="1143000"/>
          </a:xfrm>
          <a:prstGeom prst="rect">
            <a:avLst/>
          </a:prstGeom>
        </p:spPr>
        <p:txBody>
          <a:bodyPr vert="horz" anchor="ctr">
            <a:normAutofit lnSpcReduction="1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Tropo que consiste en unir dos imágenes o sensaciones procedentes de diferentes dominios sensoriales (DRAE)</a:t>
            </a:r>
            <a:endParaRPr kumimoji="0" lang="es-ES_tradnl" sz="24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398149" y="3532384"/>
            <a:ext cx="6414407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400" dirty="0" smtClean="0"/>
              <a:t>Ejemplo de la poesía: </a:t>
            </a:r>
          </a:p>
          <a:p>
            <a:pPr algn="ctr"/>
            <a:endParaRPr lang="es-ES_tradnl" sz="2400" dirty="0" smtClean="0"/>
          </a:p>
          <a:p>
            <a:pPr algn="ctr"/>
            <a:r>
              <a:rPr lang="es-ES_tradnl" sz="3600" i="1" dirty="0"/>
              <a:t>E</a:t>
            </a:r>
            <a:r>
              <a:rPr lang="es-ES_tradnl" sz="3600" i="1" dirty="0" smtClean="0"/>
              <a:t>l amarillo olor del cloroformo </a:t>
            </a:r>
          </a:p>
          <a:p>
            <a:pPr algn="ctr"/>
            <a:r>
              <a:rPr lang="es-ES_tradnl" sz="2400" dirty="0" smtClean="0"/>
              <a:t>(</a:t>
            </a:r>
            <a:r>
              <a:rPr lang="es-ES_tradnl" sz="2400" dirty="0" err="1" smtClean="0"/>
              <a:t>Ramon</a:t>
            </a:r>
            <a:r>
              <a:rPr lang="es-ES_tradnl" sz="2400" dirty="0" smtClean="0"/>
              <a:t> del Valle Inclán)</a:t>
            </a:r>
            <a:endParaRPr lang="es-ES_tradnl" sz="2400" dirty="0"/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2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JUEGOS DE PALABRAS</a:t>
            </a:r>
            <a:r>
              <a:rPr lang="es-ES_tradnl" dirty="0" smtClean="0"/>
              <a:t> 1/1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1" y="1686154"/>
            <a:ext cx="8229600" cy="1984964"/>
          </a:xfrm>
          <a:prstGeom prst="rect">
            <a:avLst/>
          </a:prstGeom>
        </p:spPr>
        <p:txBody>
          <a:bodyPr vert="horz" anchor="ctr">
            <a:normAutofit fontScale="92500" lnSpcReduction="1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La radio 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4800" b="1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COPEración</a:t>
            </a:r>
            <a:endParaRPr lang="es-ES_tradnl" sz="4800" b="1" dirty="0" smtClean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324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(Radio la COPE)</a:t>
            </a:r>
            <a:endParaRPr kumimoji="0" lang="es-ES_tradnl" sz="4324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20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 PARADOJA</a:t>
            </a:r>
            <a:r>
              <a:rPr lang="es-ES_tradnl" dirty="0" smtClean="0"/>
              <a:t> 1/5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1" y="1269951"/>
            <a:ext cx="8229600" cy="1595442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Figura de pensamiento que consiste en emplear expresiones o frases que envuelven </a:t>
            </a:r>
            <a:r>
              <a:rPr kumimoji="0" lang="es-ES_tradnl" sz="2400" b="1" i="0" u="none" strike="noStrike" kern="1200" cap="none" spc="0" normalizeH="0" baseline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contradicción(DRAE</a:t>
            </a:r>
            <a:r>
              <a:rPr kumimoji="0" lang="es-ES_tradnl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  <a:endParaRPr kumimoji="0" lang="es-ES_tradnl" sz="24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2102560" y="2967335"/>
            <a:ext cx="538780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400" dirty="0" smtClean="0"/>
              <a:t>Ejemplo de poesía:</a:t>
            </a:r>
          </a:p>
          <a:p>
            <a:pPr algn="ctr"/>
            <a:endParaRPr lang="es-ES_tradnl" sz="2400" dirty="0"/>
          </a:p>
          <a:p>
            <a:pPr algn="ctr"/>
            <a:r>
              <a:rPr lang="es-ES_tradnl" sz="2400" i="1" dirty="0" smtClean="0"/>
              <a:t>Mi </a:t>
            </a:r>
            <a:r>
              <a:rPr lang="es-ES_tradnl" sz="2400" i="1" dirty="0"/>
              <a:t>amor tiene dos vidas para amarte</a:t>
            </a:r>
            <a:r>
              <a:rPr lang="es-ES_tradnl" sz="2400" i="1" dirty="0" smtClean="0"/>
              <a:t>.</a:t>
            </a:r>
          </a:p>
          <a:p>
            <a:pPr algn="ctr"/>
            <a:r>
              <a:rPr lang="es-ES_tradnl" sz="2400" i="1" dirty="0" smtClean="0"/>
              <a:t>Por </a:t>
            </a:r>
            <a:r>
              <a:rPr lang="es-ES_tradnl" sz="2400" i="1" dirty="0"/>
              <a:t>eso te amo cuando no te </a:t>
            </a:r>
            <a:r>
              <a:rPr lang="es-ES_tradnl" sz="2400" i="1" dirty="0" smtClean="0"/>
              <a:t>amo y </a:t>
            </a:r>
            <a:r>
              <a:rPr lang="es-ES_tradnl" sz="2400" i="1" dirty="0"/>
              <a:t>por eso te amo cuanto te </a:t>
            </a:r>
            <a:r>
              <a:rPr lang="es-ES_tradnl" sz="2400" i="1" dirty="0" smtClean="0"/>
              <a:t>amo</a:t>
            </a:r>
          </a:p>
          <a:p>
            <a:pPr algn="ctr"/>
            <a:endParaRPr lang="es-ES_tradnl" sz="2400" dirty="0" smtClean="0"/>
          </a:p>
          <a:p>
            <a:pPr algn="ctr"/>
            <a:r>
              <a:rPr lang="es-ES_tradnl" sz="2400" dirty="0" smtClean="0"/>
              <a:t>(Pablo Neruda)</a:t>
            </a:r>
            <a:endParaRPr lang="es-ES_tradnl" sz="2400" dirty="0"/>
          </a:p>
        </p:txBody>
      </p:sp>
      <p:sp>
        <p:nvSpPr>
          <p:cNvPr id="10" name="Marcador de número de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21</a:t>
            </a:fld>
            <a:endParaRPr lang="es-ES_tradn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 PARADOJA</a:t>
            </a:r>
            <a:r>
              <a:rPr lang="es-ES_tradnl" dirty="0" smtClean="0"/>
              <a:t> 2/5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1851567"/>
            <a:ext cx="8229600" cy="1595442"/>
          </a:xfrm>
          <a:prstGeom prst="rect">
            <a:avLst/>
          </a:prstGeom>
        </p:spPr>
        <p:txBody>
          <a:bodyPr vert="horz" anchor="ctr">
            <a:normAutofit fontScale="85000" lnSpcReduction="2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_tradnl" sz="5647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Hacemos lo imposible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_tradnl" sz="40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(SACYR infraestructuras)</a:t>
            </a:r>
            <a:endParaRPr kumimoji="0" lang="es-ES_tradnl" sz="40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22</a:t>
            </a:fld>
            <a:endParaRPr lang="es-ES_tradnl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 PARADOJA</a:t>
            </a:r>
            <a:r>
              <a:rPr lang="es-ES_tradnl" dirty="0" smtClean="0"/>
              <a:t> 3/5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1851567"/>
            <a:ext cx="8229600" cy="1595442"/>
          </a:xfrm>
          <a:prstGeom prst="rect">
            <a:avLst/>
          </a:prstGeom>
        </p:spPr>
        <p:txBody>
          <a:bodyPr vert="horz" anchor="ctr">
            <a:normAutofit fontScale="85000" lnSpcReduction="2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_tradnl" sz="5647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Pequeñas grandes ideas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_tradnl" sz="40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(</a:t>
            </a:r>
            <a:r>
              <a:rPr lang="es-ES_tradnl" sz="4000" b="1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Dodot</a:t>
            </a:r>
            <a:r>
              <a:rPr lang="es-ES_tradnl" sz="40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kumimoji="0" lang="es-ES_tradnl" sz="40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23</a:t>
            </a:fld>
            <a:endParaRPr lang="es-ES_tradnl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 PARADOJA</a:t>
            </a:r>
            <a:r>
              <a:rPr lang="es-ES_tradnl" dirty="0" smtClean="0"/>
              <a:t> 4/5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1851567"/>
            <a:ext cx="8229600" cy="2171722"/>
          </a:xfrm>
          <a:prstGeom prst="rect">
            <a:avLst/>
          </a:prstGeom>
        </p:spPr>
        <p:txBody>
          <a:bodyPr vert="horz" anchor="ctr">
            <a:normAutofit fontScale="55000" lnSpcReduction="2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_tradnl" sz="8727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Símbolo exterior de riqueza interior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_tradnl" sz="64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(Renault </a:t>
            </a:r>
            <a:r>
              <a:rPr lang="es-ES_tradnl" sz="6400" b="1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Clio</a:t>
            </a:r>
            <a:r>
              <a:rPr lang="es-ES_tradnl" sz="64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kumimoji="0" lang="es-ES_tradnl" sz="64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24</a:t>
            </a:fld>
            <a:endParaRPr lang="es-ES_tradnl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 PARADOJA</a:t>
            </a:r>
            <a:r>
              <a:rPr lang="es-ES_tradnl" dirty="0" smtClean="0"/>
              <a:t> 5/5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1851567"/>
            <a:ext cx="8229600" cy="2171722"/>
          </a:xfrm>
          <a:prstGeom prst="rect">
            <a:avLst/>
          </a:prstGeom>
        </p:spPr>
        <p:txBody>
          <a:bodyPr vert="horz" anchor="ctr">
            <a:normAutofit fontScale="55000" lnSpcReduction="2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_tradnl" sz="8727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Un pequeño gran coche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_tradnl" sz="64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(Honda Jazz)</a:t>
            </a:r>
            <a:endParaRPr kumimoji="0" lang="es-ES_tradnl" sz="64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25</a:t>
            </a:fld>
            <a:endParaRPr lang="es-ES_tradnl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 HIPÉRBOLE</a:t>
            </a:r>
            <a:r>
              <a:rPr lang="es-ES_tradnl" dirty="0" smtClean="0"/>
              <a:t> 1/3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1" y="1269951"/>
            <a:ext cx="8229600" cy="1595442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Figura </a:t>
            </a:r>
            <a:r>
              <a:rPr lang="es-ES_tradnl" sz="24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que consiste en aumentar o disminuir excesivamente aquello que se habla </a:t>
            </a:r>
            <a:r>
              <a:rPr kumimoji="0" lang="es-ES_tradnl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(DRAE)</a:t>
            </a:r>
            <a:endParaRPr kumimoji="0" lang="es-ES_tradnl" sz="24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891103" y="2865393"/>
            <a:ext cx="538780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400" dirty="0" smtClean="0"/>
              <a:t>Ejemplo de poesía:</a:t>
            </a:r>
          </a:p>
          <a:p>
            <a:pPr algn="ctr"/>
            <a:endParaRPr lang="es-ES_tradnl" sz="2400" dirty="0" smtClean="0"/>
          </a:p>
          <a:p>
            <a:pPr algn="ctr"/>
            <a:r>
              <a:rPr lang="es-ES_tradnl" sz="2400" i="1" dirty="0" err="1" smtClean="0"/>
              <a:t>Erase</a:t>
            </a:r>
            <a:r>
              <a:rPr lang="es-ES_tradnl" sz="2400" i="1" dirty="0" smtClean="0"/>
              <a:t> un hombre a una nariz pegado</a:t>
            </a:r>
          </a:p>
          <a:p>
            <a:pPr algn="ctr"/>
            <a:endParaRPr lang="es-ES_tradnl" sz="2400" dirty="0" smtClean="0"/>
          </a:p>
          <a:p>
            <a:pPr algn="ctr"/>
            <a:r>
              <a:rPr lang="es-ES_tradnl" sz="2400" dirty="0" smtClean="0"/>
              <a:t>(Francisco de Quevedo)</a:t>
            </a:r>
            <a:endParaRPr lang="es-ES_tradnl" sz="24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26</a:t>
            </a:fld>
            <a:endParaRPr lang="es-ES_tradnl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 HIPÉRBOLE</a:t>
            </a:r>
            <a:r>
              <a:rPr lang="es-ES_tradnl" dirty="0" smtClean="0"/>
              <a:t> 2/3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853831" y="1611451"/>
            <a:ext cx="7385640" cy="2273104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Con toda la energía del mundo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40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(</a:t>
            </a:r>
            <a:r>
              <a:rPr lang="es-ES_tradnl" sz="4000" b="1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gaz</a:t>
            </a:r>
            <a:r>
              <a:rPr lang="es-ES_tradnl" sz="40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natural)</a:t>
            </a:r>
            <a:endParaRPr kumimoji="0" lang="es-ES_tradnl" sz="40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27</a:t>
            </a:fld>
            <a:endParaRPr lang="es-ES_tradnl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 HIPÉRBOLE</a:t>
            </a:r>
            <a:r>
              <a:rPr lang="es-ES_tradnl" dirty="0" smtClean="0"/>
              <a:t> 3/3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853831" y="1611451"/>
            <a:ext cx="7385640" cy="2561244"/>
          </a:xfrm>
          <a:prstGeom prst="rect">
            <a:avLst/>
          </a:prstGeom>
        </p:spPr>
        <p:txBody>
          <a:bodyPr vert="horz" anchor="ctr">
            <a:normAutofit fontScale="92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La tienda de juguetes más grande del mundo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40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(</a:t>
            </a:r>
            <a:r>
              <a:rPr lang="es-ES_tradnl" sz="4000" b="1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Toys</a:t>
            </a:r>
            <a:r>
              <a:rPr lang="es-ES_tradnl" sz="40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 &amp; </a:t>
            </a:r>
            <a:r>
              <a:rPr lang="es-ES_tradnl" sz="4000" b="1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us</a:t>
            </a:r>
            <a:r>
              <a:rPr lang="es-ES_tradnl" sz="40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kumimoji="0" lang="es-ES_tradnl" sz="40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28</a:t>
            </a:fld>
            <a:endParaRPr lang="es-ES_tradnl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 RIMA</a:t>
            </a:r>
            <a:r>
              <a:rPr lang="es-ES_tradnl" dirty="0" smtClean="0"/>
              <a:t> 1/2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1" y="1035170"/>
            <a:ext cx="8229600" cy="1595442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Conjunto de consonantes</a:t>
            </a:r>
            <a:r>
              <a:rPr kumimoji="0" lang="es-ES_tradnl" sz="2400" b="1" i="0" u="none" strike="noStrike" kern="1200" cap="none" spc="0" normalizeH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o asonantes empleados en una composición o en todas las de un poeta </a:t>
            </a:r>
            <a:r>
              <a:rPr kumimoji="0" lang="es-ES_tradnl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(DRAE)</a:t>
            </a:r>
            <a:endParaRPr kumimoji="0" lang="es-ES_tradnl" sz="24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099309" y="2902744"/>
            <a:ext cx="75874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400" dirty="0" smtClean="0"/>
              <a:t>Ejemplo de poesía:</a:t>
            </a:r>
          </a:p>
          <a:p>
            <a:pPr algn="ctr"/>
            <a:endParaRPr lang="es-ES_tradnl" sz="2400" dirty="0" smtClean="0"/>
          </a:p>
          <a:p>
            <a:pPr algn="ctr"/>
            <a:r>
              <a:rPr lang="es-ES_tradnl" sz="2400" i="1" dirty="0"/>
              <a:t>  Cuando me paro a contemplar </a:t>
            </a:r>
            <a:r>
              <a:rPr lang="es-ES_tradnl" sz="2400" i="1" dirty="0" err="1"/>
              <a:t>mi’stado y</a:t>
            </a:r>
            <a:r>
              <a:rPr lang="es-ES_tradnl" sz="2400" i="1" dirty="0"/>
              <a:t> a ver los pasos por </a:t>
            </a:r>
            <a:r>
              <a:rPr lang="es-ES_tradnl" sz="2400" i="1" dirty="0" err="1"/>
              <a:t>dó</a:t>
            </a:r>
            <a:r>
              <a:rPr lang="es-ES_tradnl" sz="2400" i="1" dirty="0"/>
              <a:t> me han traído,</a:t>
            </a:r>
            <a:r>
              <a:rPr lang="es-ES_tradnl" sz="2400" i="1" dirty="0" err="1"/>
              <a:t> hallo</a:t>
            </a:r>
            <a:r>
              <a:rPr lang="es-ES_tradnl" sz="2400" i="1" dirty="0"/>
              <a:t>, según por do anduve perdido,</a:t>
            </a:r>
            <a:r>
              <a:rPr lang="es-ES_tradnl" sz="2400" i="1" dirty="0" err="1"/>
              <a:t> que</a:t>
            </a:r>
            <a:r>
              <a:rPr lang="es-ES_tradnl" sz="2400" i="1" dirty="0"/>
              <a:t> a mayor mal pudiera haber </a:t>
            </a:r>
            <a:r>
              <a:rPr lang="es-ES_tradnl" sz="2400" i="1" dirty="0" smtClean="0"/>
              <a:t>llegado</a:t>
            </a:r>
          </a:p>
          <a:p>
            <a:pPr algn="ctr"/>
            <a:endParaRPr lang="es-ES_tradnl" sz="2400" i="1" dirty="0" smtClean="0"/>
          </a:p>
          <a:p>
            <a:pPr algn="ctr"/>
            <a:r>
              <a:rPr lang="es-ES_tradnl" sz="2400" dirty="0" smtClean="0"/>
              <a:t>(Primer cuarteto del soneto I de Garcilaso)</a:t>
            </a:r>
            <a:endParaRPr lang="es-ES_tradnl" sz="2400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29</a:t>
            </a:fld>
            <a:endParaRPr lang="es-ES_tradn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70750"/>
            <a:ext cx="8229600" cy="864420"/>
          </a:xfrm>
        </p:spPr>
        <p:txBody>
          <a:bodyPr/>
          <a:lstStyle/>
          <a:p>
            <a:r>
              <a:rPr lang="es-ES_tradnl" u="sng" dirty="0" smtClean="0"/>
              <a:t>LA SINESTESIA </a:t>
            </a:r>
            <a:r>
              <a:rPr lang="es-ES_tradnl" dirty="0" smtClean="0"/>
              <a:t>2/6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133259"/>
            <a:ext cx="8229600" cy="1548531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- </a:t>
            </a:r>
            <a:r>
              <a:rPr kumimoji="0" lang="es-ES_tradnl" sz="4800" b="1" i="0" u="none" strike="noStrike" kern="1200" cap="none" spc="0" normalizeH="0" baseline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Doritos</a:t>
            </a: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,</a:t>
            </a:r>
            <a:r>
              <a:rPr kumimoji="0" lang="es-ES_tradnl" sz="4800" b="1" i="0" u="none" strike="noStrike" kern="1200" cap="none" spc="0" normalizeH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¿has oído cómo saben?</a:t>
            </a:r>
            <a:endParaRPr kumimoji="0" lang="es-ES_tradnl" sz="48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3</a:t>
            </a:fld>
            <a:endParaRPr lang="es-ES_tradn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 RIMA</a:t>
            </a:r>
            <a:r>
              <a:rPr lang="es-ES_tradnl" dirty="0" smtClean="0"/>
              <a:t> 2/2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1648801"/>
            <a:ext cx="8229600" cy="2363815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Además de </a:t>
            </a:r>
            <a:r>
              <a:rPr kumimoji="0" lang="es-ES_tradnl" sz="4800" b="1" i="0" u="none" strike="noStrike" kern="1200" cap="none" spc="0" normalizeH="0" baseline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limpeza</a:t>
            </a: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, ¡belleza!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40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(Cosmético)</a:t>
            </a:r>
            <a:endParaRPr kumimoji="0" lang="es-ES_tradnl" sz="40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30</a:t>
            </a:fld>
            <a:endParaRPr lang="es-ES_tradnl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 ALITERACIÓN</a:t>
            </a:r>
            <a:r>
              <a:rPr lang="es-ES_tradnl" dirty="0" smtClean="0"/>
              <a:t> 1/2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57776" y="1446036"/>
            <a:ext cx="7587492" cy="1595442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Figura que mediante </a:t>
            </a:r>
            <a:r>
              <a:rPr lang="es-ES_tradnl" sz="24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la repetición de fonemas, sobre todo consonánticos, contribuye a la estructura o expresividad del verso </a:t>
            </a:r>
            <a:r>
              <a:rPr kumimoji="0" lang="es-ES_tradnl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(DRAE)</a:t>
            </a:r>
            <a:endParaRPr kumimoji="0" lang="es-ES_tradnl" sz="24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757776" y="3418279"/>
            <a:ext cx="75874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2400" dirty="0" smtClean="0"/>
              <a:t>Ejemplo de poesía:</a:t>
            </a:r>
          </a:p>
          <a:p>
            <a:pPr algn="ctr"/>
            <a:endParaRPr lang="es-ES_tradnl" sz="2400" dirty="0" smtClean="0"/>
          </a:p>
          <a:p>
            <a:pPr algn="ctr"/>
            <a:r>
              <a:rPr lang="es-ES_tradnl" sz="2400" i="1" dirty="0" smtClean="0"/>
              <a:t> </a:t>
            </a:r>
            <a:r>
              <a:rPr lang="es-ES_tradnl" sz="2400" i="1" dirty="0"/>
              <a:t>el ruido con que rueda la ronca tempestad</a:t>
            </a:r>
            <a:endParaRPr lang="es-ES_tradnl" sz="2400" i="1" dirty="0" smtClean="0"/>
          </a:p>
          <a:p>
            <a:pPr algn="ctr"/>
            <a:endParaRPr lang="es-ES_tradnl" sz="2400" i="1" dirty="0" smtClean="0"/>
          </a:p>
          <a:p>
            <a:pPr algn="ctr"/>
            <a:r>
              <a:rPr lang="es-ES_tradnl" sz="2400" dirty="0" smtClean="0"/>
              <a:t>(</a:t>
            </a:r>
            <a:r>
              <a:rPr lang="es-ES_tradnl" sz="2400" dirty="0" err="1" smtClean="0"/>
              <a:t>Zorilla</a:t>
            </a:r>
            <a:r>
              <a:rPr lang="es-ES_tradnl" sz="2400" dirty="0" smtClean="0"/>
              <a:t>)</a:t>
            </a:r>
            <a:endParaRPr lang="es-ES_tradnl" sz="2400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31</a:t>
            </a:fld>
            <a:endParaRPr lang="es-ES_tradnl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 ALITERACIÓN</a:t>
            </a:r>
            <a:r>
              <a:rPr lang="es-ES_tradnl" dirty="0" smtClean="0"/>
              <a:t> 2/2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57776" y="1851567"/>
            <a:ext cx="7587492" cy="1595442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Nadie te tanto por tan poco</a:t>
            </a:r>
            <a:endParaRPr kumimoji="0" lang="es-ES_tradnl" sz="48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32</a:t>
            </a:fld>
            <a:endParaRPr lang="es-ES_tradnl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LAS ONOMATOPEYAS</a:t>
            </a:r>
            <a:r>
              <a:rPr lang="es-ES_tradnl" dirty="0" smtClean="0"/>
              <a:t> 1/2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57776" y="1446036"/>
            <a:ext cx="7587492" cy="1595442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Vocablo 	que imita o recrea el sonido de la cosa o la acción nombrada (DRAE)</a:t>
            </a:r>
            <a:endParaRPr kumimoji="0" lang="es-ES_tradnl" sz="24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286000" y="3105835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_tradnl" dirty="0" smtClean="0"/>
              <a:t>Ejemplos:</a:t>
            </a:r>
          </a:p>
          <a:p>
            <a:endParaRPr lang="es-ES_tradnl" dirty="0" smtClean="0"/>
          </a:p>
          <a:p>
            <a:pPr>
              <a:buFontTx/>
              <a:buChar char="-"/>
            </a:pPr>
            <a:r>
              <a:rPr lang="es-ES_tradnl" dirty="0" smtClean="0"/>
              <a:t> BZZZ BZZZ, para la abeja</a:t>
            </a:r>
          </a:p>
          <a:p>
            <a:pPr>
              <a:buFontTx/>
              <a:buChar char="-"/>
            </a:pPr>
            <a:r>
              <a:rPr lang="es-ES_tradnl" dirty="0" smtClean="0"/>
              <a:t> BEE BEE, para la oveja</a:t>
            </a:r>
          </a:p>
          <a:p>
            <a:pPr>
              <a:buFontTx/>
              <a:buChar char="-"/>
            </a:pPr>
            <a:r>
              <a:rPr lang="es-ES_tradnl" dirty="0" smtClean="0"/>
              <a:t> CRI CRI, para el grillo</a:t>
            </a:r>
          </a:p>
          <a:p>
            <a:pPr>
              <a:buFontTx/>
              <a:buChar char="-"/>
            </a:pPr>
            <a:r>
              <a:rPr lang="es-ES_tradnl" dirty="0" smtClean="0"/>
              <a:t> !PLAS PLAS!, para los aplausos</a:t>
            </a:r>
          </a:p>
          <a:p>
            <a:pPr>
              <a:buFontTx/>
              <a:buChar char="-"/>
            </a:pPr>
            <a:r>
              <a:rPr lang="es-ES_tradnl" dirty="0" smtClean="0"/>
              <a:t> Etc.</a:t>
            </a:r>
            <a:endParaRPr lang="es-ES_tradnl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33</a:t>
            </a:fld>
            <a:endParaRPr lang="es-ES_tradnl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LAS ONOMATOPEYAS</a:t>
            </a:r>
            <a:r>
              <a:rPr lang="es-ES_tradnl" dirty="0" smtClean="0"/>
              <a:t> 2/2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554057" y="1462044"/>
            <a:ext cx="8132743" cy="3334955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Un GLU-GLU de </a:t>
            </a:r>
            <a:r>
              <a:rPr kumimoji="0" lang="es-ES_tradnl" sz="4800" b="1" i="0" u="none" strike="noStrike" kern="1200" cap="none" spc="0" normalizeH="0" baseline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Campari</a:t>
            </a: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48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Y tres !SSHHH!,  de soda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0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(Bebida alcoholizada</a:t>
            </a:r>
            <a:r>
              <a:rPr lang="es-ES_tradnl" sz="4000" b="1" noProof="0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kumimoji="0" lang="es-ES_tradnl" sz="40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34</a:t>
            </a:fld>
            <a:endParaRPr lang="es-ES_tradnl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168" y="170750"/>
            <a:ext cx="8398632" cy="864420"/>
          </a:xfrm>
        </p:spPr>
        <p:txBody>
          <a:bodyPr/>
          <a:lstStyle/>
          <a:p>
            <a:r>
              <a:rPr lang="es-ES_tradnl" u="sng" dirty="0" smtClean="0"/>
              <a:t>LENGUAS EXTRANJERAS</a:t>
            </a:r>
            <a:r>
              <a:rPr lang="es-ES_tradnl" dirty="0" smtClean="0"/>
              <a:t> 1/1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1248729" y="1446036"/>
            <a:ext cx="6606519" cy="1595442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Connotación de prestigio, calidad o novedad tecnológica </a:t>
            </a:r>
            <a:endParaRPr kumimoji="0" lang="es-ES_tradnl" sz="24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248729" y="3201556"/>
            <a:ext cx="7193528" cy="2582589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_tradnl" sz="2800" b="1" i="0" u="none" strike="noStrike" kern="1200" cap="none" spc="0" normalizeH="0" baseline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Lulu</a:t>
            </a:r>
            <a:r>
              <a:rPr kumimoji="0" lang="es-ES_tradnl" sz="2800" b="1" i="0" u="none" strike="noStrike" kern="1200" cap="none" spc="0" normalizeH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… </a:t>
            </a:r>
            <a:r>
              <a:rPr kumimoji="0" lang="es-ES_tradnl" sz="2800" b="1" i="0" u="none" strike="noStrike" kern="1200" cap="none" spc="0" normalizeH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oui</a:t>
            </a:r>
            <a:r>
              <a:rPr kumimoji="0" lang="es-ES_tradnl" sz="2800" b="1" i="0" u="none" strike="noStrike" kern="1200" cap="none" spc="0" normalizeH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s-ES_tradnl" sz="2800" b="1" i="0" u="none" strike="noStrike" kern="1200" cap="none" spc="0" normalizeH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c´est</a:t>
            </a:r>
            <a:r>
              <a:rPr kumimoji="0" lang="es-ES_tradnl" sz="2800" b="1" i="0" u="none" strike="noStrike" kern="1200" cap="none" spc="0" normalizeH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_tradnl" sz="2800" b="1" i="0" u="none" strike="noStrike" kern="1200" cap="none" spc="0" normalizeH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moi</a:t>
            </a:r>
            <a:r>
              <a:rPr kumimoji="0" lang="es-ES_tradnl" sz="2800" b="1" i="0" u="none" strike="noStrike" kern="1200" cap="none" spc="0" normalizeH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(perfume)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s-ES_tradnl" sz="2800" b="1" baseline="0" dirty="0" smtClean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_tradnl" sz="2800" b="1" i="0" u="none" strike="noStrike" kern="1200" cap="none" spc="0" normalizeH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Drive </a:t>
            </a:r>
            <a:r>
              <a:rPr kumimoji="0" lang="es-ES_tradnl" sz="2800" b="1" i="0" u="none" strike="noStrike" kern="1200" cap="none" spc="0" normalizeH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the</a:t>
            </a:r>
            <a:r>
              <a:rPr kumimoji="0" lang="es-ES_tradnl" sz="2800" b="1" i="0" u="none" strike="noStrike" kern="1200" cap="none" spc="0" normalizeH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_tradnl" sz="2800" b="1" i="0" u="none" strike="noStrike" kern="1200" cap="none" spc="0" normalizeH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change</a:t>
            </a:r>
            <a:r>
              <a:rPr kumimoji="0" lang="es-ES_tradnl" sz="2800" b="1" i="0" u="none" strike="noStrike" kern="1200" cap="none" spc="0" normalizeH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(coches </a:t>
            </a:r>
            <a:r>
              <a:rPr kumimoji="0" lang="es-ES_tradnl" sz="2800" b="1" i="0" u="none" strike="noStrike" kern="1200" cap="none" spc="0" normalizeH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renault</a:t>
            </a:r>
            <a:r>
              <a:rPr kumimoji="0" lang="es-ES_tradnl" sz="2800" b="1" i="0" u="none" strike="noStrike" kern="1200" cap="none" spc="0" normalizeH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s-ES_tradnl" sz="2800" b="1" baseline="0" dirty="0" smtClean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_tradnl" sz="2800" b="1" i="0" u="none" strike="noStrike" kern="1200" cap="none" spc="0" normalizeH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The</a:t>
            </a:r>
            <a:r>
              <a:rPr kumimoji="0" lang="es-ES_tradnl" sz="2800" b="1" i="0" u="none" strike="noStrike" kern="1200" cap="none" spc="0" normalizeH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_tradnl" sz="2800" b="1" i="0" u="none" strike="noStrike" kern="1200" cap="none" spc="0" normalizeH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quality</a:t>
            </a:r>
            <a:r>
              <a:rPr kumimoji="0" lang="es-ES_tradnl" sz="2800" b="1" i="0" u="none" strike="noStrike" kern="1200" cap="none" spc="0" normalizeH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ES_tradnl" sz="2800" b="1" i="0" u="none" strike="noStrike" kern="1200" cap="none" spc="0" normalizeH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atraction</a:t>
            </a:r>
            <a:r>
              <a:rPr kumimoji="0" lang="es-ES_tradnl" sz="2800" b="1" i="0" u="none" strike="noStrike" kern="1200" cap="none" spc="0" normalizeH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(coches Toyota)</a:t>
            </a:r>
            <a:endParaRPr kumimoji="0" lang="es-ES_tradnl" sz="28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35</a:t>
            </a:fld>
            <a:endParaRPr lang="es-ES_tradn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70750"/>
            <a:ext cx="8229600" cy="864420"/>
          </a:xfrm>
        </p:spPr>
        <p:txBody>
          <a:bodyPr/>
          <a:lstStyle/>
          <a:p>
            <a:r>
              <a:rPr lang="es-ES_tradnl" u="sng" dirty="0" smtClean="0"/>
              <a:t>LA SINESTESIA </a:t>
            </a:r>
            <a:r>
              <a:rPr lang="es-ES_tradnl" dirty="0" smtClean="0"/>
              <a:t>3/6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133259"/>
            <a:ext cx="8229600" cy="1548531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- Conguitos, sabor a todo ritmo</a:t>
            </a:r>
            <a:endParaRPr kumimoji="0" lang="es-ES_tradnl" sz="48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4</a:t>
            </a:fld>
            <a:endParaRPr lang="es-ES_tradn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70750"/>
            <a:ext cx="8229600" cy="864420"/>
          </a:xfrm>
        </p:spPr>
        <p:txBody>
          <a:bodyPr/>
          <a:lstStyle/>
          <a:p>
            <a:r>
              <a:rPr lang="es-ES_tradnl" u="sng" dirty="0" smtClean="0"/>
              <a:t>LA SINESTESIA </a:t>
            </a:r>
            <a:r>
              <a:rPr lang="es-ES_tradnl" dirty="0" smtClean="0"/>
              <a:t>4/6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133259"/>
            <a:ext cx="8229600" cy="1548531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- El mordisco dulce de </a:t>
            </a:r>
            <a:r>
              <a:rPr kumimoji="0" lang="es-ES_tradnl" sz="4800" b="1" i="0" u="none" strike="noStrike" kern="1200" cap="none" spc="0" normalizeH="0" baseline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Artiach</a:t>
            </a:r>
            <a:endParaRPr kumimoji="0" lang="es-ES_tradnl" sz="48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5</a:t>
            </a:fld>
            <a:endParaRPr lang="es-ES_tradn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70750"/>
            <a:ext cx="8229600" cy="864420"/>
          </a:xfrm>
        </p:spPr>
        <p:txBody>
          <a:bodyPr/>
          <a:lstStyle/>
          <a:p>
            <a:r>
              <a:rPr lang="es-ES_tradnl" u="sng" dirty="0" smtClean="0"/>
              <a:t>LA SINESTESIA </a:t>
            </a:r>
            <a:r>
              <a:rPr lang="es-ES_tradnl" dirty="0" smtClean="0"/>
              <a:t>5/6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133259"/>
            <a:ext cx="8229600" cy="1548531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_tradnl" sz="4800" b="1" i="0" u="none" strike="noStrike" kern="1200" cap="none" spc="0" normalizeH="0" baseline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Krispies</a:t>
            </a: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de </a:t>
            </a:r>
            <a:r>
              <a:rPr kumimoji="0" lang="es-ES_tradnl" sz="4800" b="1" i="0" u="none" strike="noStrike" kern="1200" cap="none" spc="0" normalizeH="0" baseline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Kellogg´s</a:t>
            </a: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_tradnl" sz="4800" b="1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Escucha lo que es bueno</a:t>
            </a:r>
            <a:endParaRPr kumimoji="0" lang="es-ES_tradnl" sz="48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6</a:t>
            </a:fld>
            <a:endParaRPr lang="es-ES_tradn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70750"/>
            <a:ext cx="8229600" cy="864420"/>
          </a:xfrm>
        </p:spPr>
        <p:txBody>
          <a:bodyPr/>
          <a:lstStyle/>
          <a:p>
            <a:r>
              <a:rPr lang="es-ES_tradnl" u="sng" dirty="0" smtClean="0"/>
              <a:t>LA SINESTESIA </a:t>
            </a:r>
            <a:r>
              <a:rPr lang="es-ES_tradnl" dirty="0" smtClean="0"/>
              <a:t>6/6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457200" y="2133259"/>
            <a:ext cx="8229600" cy="1548531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_tradnl" sz="4800" b="1" i="0" u="none" strike="noStrike" kern="1200" cap="none" spc="0" normalizeH="0" baseline="0" noProof="0" dirty="0" err="1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Milka</a:t>
            </a: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, tierna tentación</a:t>
            </a:r>
            <a:endParaRPr kumimoji="0" lang="es-ES_tradnl" sz="48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7</a:t>
            </a:fld>
            <a:endParaRPr lang="es-ES_tradnl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70750"/>
            <a:ext cx="8229600" cy="864420"/>
          </a:xfrm>
        </p:spPr>
        <p:txBody>
          <a:bodyPr/>
          <a:lstStyle/>
          <a:p>
            <a:r>
              <a:rPr lang="es-ES_tradnl" u="sng" dirty="0" smtClean="0"/>
              <a:t>LA POLISEMIA </a:t>
            </a:r>
            <a:r>
              <a:rPr lang="es-ES_tradnl" dirty="0" smtClean="0"/>
              <a:t>1/2</a:t>
            </a: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660919" y="2485429"/>
            <a:ext cx="8229600" cy="1644577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Pluralidad de significados de un mensaje, con independencia de la naturaleza de los signos que lo constituyen (DRAE)</a:t>
            </a:r>
            <a:endParaRPr kumimoji="0" lang="es-ES_tradnl" sz="24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Marcador de número de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8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92093"/>
            <a:ext cx="8229600" cy="1131218"/>
          </a:xfrm>
        </p:spPr>
        <p:txBody>
          <a:bodyPr>
            <a:normAutofit fontScale="90000"/>
          </a:bodyPr>
          <a:lstStyle/>
          <a:p>
            <a:r>
              <a:rPr lang="es-ES_tradnl" u="sng" dirty="0" smtClean="0"/>
              <a:t>LA POLISEMIA </a:t>
            </a:r>
            <a:r>
              <a:rPr lang="es-ES_tradnl" dirty="0" smtClean="0"/>
              <a:t>2/2</a:t>
            </a:r>
            <a:br>
              <a:rPr lang="es-ES_tradnl" dirty="0" smtClean="0"/>
            </a:br>
            <a:endParaRPr lang="es-ES_tradnl" u="sng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660919" y="1728840"/>
            <a:ext cx="8229600" cy="3233571"/>
          </a:xfrm>
          <a:prstGeom prst="rect">
            <a:avLst/>
          </a:prstGeom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_tradnl" sz="48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Viajar en primera no es imprescindible.</a:t>
            </a:r>
            <a:r>
              <a:rPr kumimoji="0" lang="es-ES_tradnl" sz="4800" b="1" i="0" u="none" strike="noStrike" kern="1200" cap="none" spc="0" normalizeH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Es distinto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ES_tradnl" sz="4800" b="1" i="0" u="none" strike="noStrike" kern="1200" cap="none" spc="0" normalizeH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(Nissan Primera)</a:t>
            </a:r>
            <a:endParaRPr kumimoji="0" lang="es-ES_tradnl" sz="4800" b="1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57201" y="6253706"/>
            <a:ext cx="84333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publicidad </a:t>
            </a:r>
            <a:r>
              <a:rPr lang="es-ES_tradn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es-ES_tradn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Jueves 20 de mayo del 2010</a:t>
            </a:r>
            <a:endParaRPr lang="es-ES_tradn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1755E-B456-6947-823B-A5A3CEB3CFCF}" type="slidenum">
              <a:rPr lang="es-ES_tradnl" smtClean="0"/>
              <a:pPr/>
              <a:t>9</a:t>
            </a:fld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ヒラギノ丸ゴ Pro W4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ＭＳ 明朝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Vértice.thmx</Template>
  <TotalTime>238</TotalTime>
  <Words>1023</Words>
  <Application>Microsoft Office PowerPoint</Application>
  <PresentationFormat>Presentación en pantalla (4:3)</PresentationFormat>
  <Paragraphs>206</Paragraphs>
  <Slides>35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36" baseType="lpstr">
      <vt:lpstr>Vértice</vt:lpstr>
      <vt:lpstr>LA PUBLICIDAD</vt:lpstr>
      <vt:lpstr>LA SINESTESIA 1/6</vt:lpstr>
      <vt:lpstr>LA SINESTESIA 2/6</vt:lpstr>
      <vt:lpstr>LA SINESTESIA 3/6</vt:lpstr>
      <vt:lpstr>LA SINESTESIA 4/6</vt:lpstr>
      <vt:lpstr>LA SINESTESIA 5/6</vt:lpstr>
      <vt:lpstr>LA SINESTESIA 6/6</vt:lpstr>
      <vt:lpstr>LA POLISEMIA 1/2</vt:lpstr>
      <vt:lpstr>LA POLISEMIA 2/2 </vt:lpstr>
      <vt:lpstr>LA REDUNDANCIA 1/4</vt:lpstr>
      <vt:lpstr>LA REDUNDANCIA 2/4</vt:lpstr>
      <vt:lpstr>LA REDUNDANCIA 3/4</vt:lpstr>
      <vt:lpstr>LA REDUNDANCIA 4/4</vt:lpstr>
      <vt:lpstr>EL SÍMIL (COMPARACIÓN)1/2</vt:lpstr>
      <vt:lpstr>EL SÍMIL (COMPARACIÓN)2/2</vt:lpstr>
      <vt:lpstr>LA METÁFORA 2/2</vt:lpstr>
      <vt:lpstr>LA METÁFORA 2/4</vt:lpstr>
      <vt:lpstr>LA METÁFORA 3/4</vt:lpstr>
      <vt:lpstr>LA METÁFORA 4/4</vt:lpstr>
      <vt:lpstr>JUEGOS DE PALABRAS 1/1</vt:lpstr>
      <vt:lpstr>LA PARADOJA 1/5</vt:lpstr>
      <vt:lpstr>LA PARADOJA 2/5</vt:lpstr>
      <vt:lpstr>LA PARADOJA 3/5</vt:lpstr>
      <vt:lpstr>LA PARADOJA 4/5</vt:lpstr>
      <vt:lpstr>LA PARADOJA 5/5</vt:lpstr>
      <vt:lpstr>LA HIPÉRBOLE 1/3</vt:lpstr>
      <vt:lpstr>LA HIPÉRBOLE 2/3</vt:lpstr>
      <vt:lpstr>LA HIPÉRBOLE 3/3</vt:lpstr>
      <vt:lpstr>LA RIMA 1/2</vt:lpstr>
      <vt:lpstr>LA RIMA 2/2</vt:lpstr>
      <vt:lpstr>LA ALITERACIÓN 1/2</vt:lpstr>
      <vt:lpstr>LA ALITERACIÓN 2/2</vt:lpstr>
      <vt:lpstr>LAS ONOMATOPEYAS 1/2</vt:lpstr>
      <vt:lpstr>LAS ONOMATOPEYAS 2/2</vt:lpstr>
      <vt:lpstr>LENGUAS EXTRANJERAS 1/1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PUBLICIDAD</dc:title>
  <dc:creator>Fabrice tanguy</dc:creator>
  <cp:lastModifiedBy>JAVI</cp:lastModifiedBy>
  <cp:revision>8</cp:revision>
  <dcterms:created xsi:type="dcterms:W3CDTF">2010-05-19T08:48:33Z</dcterms:created>
  <dcterms:modified xsi:type="dcterms:W3CDTF">2010-05-20T13:49:57Z</dcterms:modified>
</cp:coreProperties>
</file>