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9E"/>
    <a:srgbClr val="FF3300"/>
    <a:srgbClr val="0000FF"/>
    <a:srgbClr val="FF6600"/>
    <a:srgbClr val="C60879"/>
    <a:srgbClr val="FF3399"/>
    <a:srgbClr val="F3D2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 mitjà 2 - èmfasi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929F9F4-4A8F-4326-A1B4-22849713DDAB}" styleName="Estil fosc 1 - èmfasi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2130425"/>
            <a:ext cx="7772400" cy="1470025"/>
          </a:xfrm>
        </p:spPr>
        <p:txBody>
          <a:bodyPr/>
          <a:lstStyle/>
          <a:p>
            <a:r>
              <a:rPr lang="ca-ES" smtClean="0"/>
              <a:t>Feu clic aquí per editar l'estil</a:t>
            </a:r>
            <a:endParaRPr lang="ca-ES"/>
          </a:p>
        </p:txBody>
      </p:sp>
      <p:sp>
        <p:nvSpPr>
          <p:cNvPr id="3" name="Subtíto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6629400" y="274638"/>
            <a:ext cx="2057400" cy="5851525"/>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457200" y="274638"/>
            <a:ext cx="6019800" cy="5851525"/>
          </a:xfrm>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722313" y="4406900"/>
            <a:ext cx="7772400" cy="1362075"/>
          </a:xfrm>
        </p:spPr>
        <p:txBody>
          <a:bodyPr anchor="t"/>
          <a:lstStyle>
            <a:lvl1pPr algn="l">
              <a:defRPr sz="4000" b="1" cap="all"/>
            </a:lvl1pPr>
          </a:lstStyle>
          <a:p>
            <a:r>
              <a:rPr lang="ca-ES" smtClean="0"/>
              <a:t>Feu clic aquí per editar l'estil</a:t>
            </a:r>
            <a:endParaRPr lang="ca-ES"/>
          </a:p>
        </p:txBody>
      </p:sp>
      <p:sp>
        <p:nvSpPr>
          <p:cNvPr id="3" name="Contenidor de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els estils de text</a:t>
            </a:r>
          </a:p>
        </p:txBody>
      </p:sp>
      <p:sp>
        <p:nvSpPr>
          <p:cNvPr id="4" name="Contenidor de data 3"/>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lstStyle>
          <a:p>
            <a:r>
              <a:rPr lang="ca-ES" smtClean="0"/>
              <a:t>Feu clic aquí per editar l'estil</a:t>
            </a:r>
            <a:endParaRPr lang="ca-ES"/>
          </a:p>
        </p:txBody>
      </p:sp>
      <p:sp>
        <p:nvSpPr>
          <p:cNvPr id="3" name="Contenidor de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4" name="Contenidor de conting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6" name="Contenidor de conting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457200" y="273050"/>
            <a:ext cx="3008313" cy="1162050"/>
          </a:xfrm>
        </p:spPr>
        <p:txBody>
          <a:bodyPr anchor="b"/>
          <a:lstStyle>
            <a:lvl1pPr algn="l">
              <a:defRPr sz="2000" b="1"/>
            </a:lvl1pPr>
          </a:lstStyle>
          <a:p>
            <a:r>
              <a:rPr lang="ca-ES" smtClean="0"/>
              <a:t>Feu clic aquí per editar l'estil</a:t>
            </a:r>
            <a:endParaRPr lang="ca-ES"/>
          </a:p>
        </p:txBody>
      </p:sp>
      <p:sp>
        <p:nvSpPr>
          <p:cNvPr id="3" name="Contenidor de conting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p:spPr>
        <p:txBody>
          <a:bodyPr anchor="b"/>
          <a:lstStyle>
            <a:lvl1pPr algn="l">
              <a:defRPr sz="2000" b="1"/>
            </a:lvl1pPr>
          </a:lstStyle>
          <a:p>
            <a:r>
              <a:rPr lang="ca-ES" smtClean="0"/>
              <a:t>Feu clic aquí per editar l'estil</a:t>
            </a:r>
            <a:endParaRPr lang="ca-ES"/>
          </a:p>
        </p:txBody>
      </p:sp>
      <p:sp>
        <p:nvSpPr>
          <p:cNvPr id="3" name="Contenidor d'imat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16765737-BC91-4C05-8C24-5C8E6513E90B}" type="datetimeFigureOut">
              <a:rPr lang="ca-ES" smtClean="0"/>
              <a:pPr/>
              <a:t>04/10/2016</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DB56ED5B-D359-4395-B23A-779AFA0E4249}" type="slidenum">
              <a:rPr lang="ca-ES" smtClean="0"/>
              <a:pPr/>
              <a:t>‹Nº›</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D20D"/>
        </a:solidFill>
        <a:effectLst/>
      </p:bgPr>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65737-BC91-4C05-8C24-5C8E6513E90B}" type="datetimeFigureOut">
              <a:rPr lang="ca-ES" smtClean="0"/>
              <a:pPr/>
              <a:t>04/10/2016</a:t>
            </a:fld>
            <a:endParaRPr lang="ca-ES"/>
          </a:p>
        </p:txBody>
      </p:sp>
      <p:sp>
        <p:nvSpPr>
          <p:cNvPr id="5" name="Contenidor de peu de pà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6ED5B-D359-4395-B23A-779AFA0E4249}" type="slidenum">
              <a:rPr lang="ca-ES" smtClean="0"/>
              <a:pPr/>
              <a:t>‹Nº›</a:t>
            </a:fld>
            <a:endParaRPr lang="ca-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3568" y="620688"/>
            <a:ext cx="7772400" cy="1296144"/>
          </a:xfrm>
        </p:spPr>
        <p:txBody>
          <a:bodyPr>
            <a:normAutofit/>
          </a:bodyPr>
          <a:lstStyle/>
          <a:p>
            <a:r>
              <a:rPr lang="ca-ES" sz="3600" b="1" dirty="0" smtClean="0">
                <a:solidFill>
                  <a:srgbClr val="7030A0"/>
                </a:solidFill>
                <a:latin typeface="Arial" pitchFamily="34" charset="0"/>
                <a:cs typeface="Arial" pitchFamily="34" charset="0"/>
              </a:rPr>
              <a:t>REUNIÓ PARES I MARES</a:t>
            </a:r>
            <a:r>
              <a:rPr lang="ca-ES" sz="3600" b="1" dirty="0" smtClean="0">
                <a:latin typeface="Arial" pitchFamily="34" charset="0"/>
                <a:cs typeface="Arial" pitchFamily="34" charset="0"/>
              </a:rPr>
              <a:t/>
            </a:r>
            <a:br>
              <a:rPr lang="ca-ES" sz="3600" b="1" dirty="0" smtClean="0">
                <a:latin typeface="Arial" pitchFamily="34" charset="0"/>
                <a:cs typeface="Arial" pitchFamily="34" charset="0"/>
              </a:rPr>
            </a:br>
            <a:r>
              <a:rPr lang="ca-ES" sz="2400" dirty="0" smtClean="0">
                <a:solidFill>
                  <a:srgbClr val="7030A0"/>
                </a:solidFill>
                <a:latin typeface="Arial" pitchFamily="34" charset="0"/>
                <a:cs typeface="Arial" pitchFamily="34" charset="0"/>
              </a:rPr>
              <a:t>CURS 2016-2017</a:t>
            </a:r>
            <a:endParaRPr lang="ca-ES" sz="3600" dirty="0">
              <a:solidFill>
                <a:srgbClr val="7030A0"/>
              </a:solidFill>
              <a:latin typeface="Arial" pitchFamily="34" charset="0"/>
              <a:cs typeface="Arial" pitchFamily="34" charset="0"/>
            </a:endParaRPr>
          </a:p>
        </p:txBody>
      </p:sp>
      <p:sp>
        <p:nvSpPr>
          <p:cNvPr id="3" name="Subtítol 2"/>
          <p:cNvSpPr>
            <a:spLocks noGrp="1"/>
          </p:cNvSpPr>
          <p:nvPr>
            <p:ph type="subTitle" idx="1"/>
          </p:nvPr>
        </p:nvSpPr>
        <p:spPr>
          <a:xfrm>
            <a:off x="1187624" y="2204864"/>
            <a:ext cx="6400800" cy="1008112"/>
          </a:xfrm>
        </p:spPr>
        <p:txBody>
          <a:bodyPr/>
          <a:lstStyle/>
          <a:p>
            <a:r>
              <a:rPr lang="ca-ES" sz="2800" b="1" dirty="0" smtClean="0">
                <a:solidFill>
                  <a:srgbClr val="002060"/>
                </a:solidFill>
                <a:latin typeface="Arial" pitchFamily="34" charset="0"/>
                <a:cs typeface="Arial" pitchFamily="34" charset="0"/>
              </a:rPr>
              <a:t>1r i 2n CICLE INICIAL</a:t>
            </a:r>
          </a:p>
          <a:p>
            <a:r>
              <a:rPr lang="ca-ES" sz="2400" b="1" dirty="0" smtClean="0">
                <a:solidFill>
                  <a:srgbClr val="002060"/>
                </a:solidFill>
                <a:latin typeface="Arial" pitchFamily="34" charset="0"/>
                <a:cs typeface="Arial" pitchFamily="34" charset="0"/>
              </a:rPr>
              <a:t>CLASSE DELS ESPORTS DE PILOTA</a:t>
            </a:r>
          </a:p>
          <a:p>
            <a:endParaRPr lang="ca-ES" dirty="0">
              <a:solidFill>
                <a:schemeClr val="tx1"/>
              </a:solidFill>
            </a:endParaRPr>
          </a:p>
        </p:txBody>
      </p:sp>
      <p:pic>
        <p:nvPicPr>
          <p:cNvPr id="1028" name="Picture 4" descr="Resultat d'imatges de esports pilota"/>
          <p:cNvPicPr>
            <a:picLocks noChangeAspect="1" noChangeArrowheads="1"/>
          </p:cNvPicPr>
          <p:nvPr/>
        </p:nvPicPr>
        <p:blipFill>
          <a:blip r:embed="rId2" cstate="print"/>
          <a:srcRect/>
          <a:stretch>
            <a:fillRect/>
          </a:stretch>
        </p:blipFill>
        <p:spPr bwMode="auto">
          <a:xfrm>
            <a:off x="1835696" y="3501008"/>
            <a:ext cx="5272448" cy="259228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850106"/>
          </a:xfrm>
        </p:spPr>
        <p:txBody>
          <a:bodyPr>
            <a:normAutofit/>
          </a:bodyPr>
          <a:lstStyle/>
          <a:p>
            <a:r>
              <a:rPr lang="ca-ES" sz="3200" b="1" dirty="0" smtClean="0">
                <a:solidFill>
                  <a:srgbClr val="0070C0"/>
                </a:solidFill>
                <a:latin typeface="Arial" pitchFamily="34" charset="0"/>
                <a:cs typeface="Arial" pitchFamily="34" charset="0"/>
              </a:rPr>
              <a:t>MATEMÀTIQUES</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a:xfrm>
            <a:off x="457200" y="1052736"/>
            <a:ext cx="8229600" cy="5328592"/>
          </a:xfrm>
        </p:spPr>
        <p:txBody>
          <a:bodyPr/>
          <a:lstStyle/>
          <a:p>
            <a:pPr>
              <a:buNone/>
            </a:pPr>
            <a:r>
              <a:rPr lang="ca-ES" altLang="es-ES" sz="2000" b="1" dirty="0" smtClean="0">
                <a:solidFill>
                  <a:srgbClr val="0000FF"/>
                </a:solidFill>
                <a:latin typeface="Arial" pitchFamily="34" charset="0"/>
                <a:cs typeface="Arial" pitchFamily="34" charset="0"/>
              </a:rPr>
              <a:t>CONTINGUTS BÀSICS</a:t>
            </a:r>
          </a:p>
          <a:p>
            <a:pPr>
              <a:buNone/>
            </a:pPr>
            <a:endParaRPr lang="ca-ES" sz="1800" dirty="0">
              <a:latin typeface="Arial" pitchFamily="34" charset="0"/>
              <a:cs typeface="Arial" pitchFamily="34" charset="0"/>
            </a:endParaRPr>
          </a:p>
        </p:txBody>
      </p:sp>
      <p:graphicFrame>
        <p:nvGraphicFramePr>
          <p:cNvPr id="4" name="Taula 3"/>
          <p:cNvGraphicFramePr>
            <a:graphicFrameLocks noGrp="1"/>
          </p:cNvGraphicFramePr>
          <p:nvPr/>
        </p:nvGraphicFramePr>
        <p:xfrm>
          <a:off x="395536" y="1484784"/>
          <a:ext cx="8352929" cy="4824537"/>
        </p:xfrm>
        <a:graphic>
          <a:graphicData uri="http://schemas.openxmlformats.org/drawingml/2006/table">
            <a:tbl>
              <a:tblPr firstRow="1" bandRow="1">
                <a:tableStyleId>{5C22544A-7EE6-4342-B048-85BDC9FD1C3A}</a:tableStyleId>
              </a:tblPr>
              <a:tblGrid>
                <a:gridCol w="2344682"/>
                <a:gridCol w="3077395"/>
                <a:gridCol w="2930852"/>
              </a:tblGrid>
              <a:tr h="436382">
                <a:tc>
                  <a:txBody>
                    <a:bodyPr/>
                    <a:lstStyle/>
                    <a:p>
                      <a:pPr algn="ctr"/>
                      <a:endParaRPr lang="es-ES" sz="1800" dirty="0"/>
                    </a:p>
                  </a:txBody>
                  <a:tcPr marL="91435" marR="91435" marT="45702" marB="45702" anchor="ctr"/>
                </a:tc>
                <a:tc>
                  <a:txBody>
                    <a:bodyPr/>
                    <a:lstStyle/>
                    <a:p>
                      <a:pPr algn="ctr"/>
                      <a:r>
                        <a:rPr lang="es-ES" sz="1800" dirty="0" smtClean="0">
                          <a:solidFill>
                            <a:schemeClr val="tx1"/>
                          </a:solidFill>
                          <a:latin typeface="Arial" pitchFamily="34" charset="0"/>
                          <a:cs typeface="Arial" pitchFamily="34" charset="0"/>
                        </a:rPr>
                        <a:t>PRIMER</a:t>
                      </a:r>
                      <a:endParaRPr lang="es-ES" sz="1800" dirty="0">
                        <a:solidFill>
                          <a:schemeClr val="tx1"/>
                        </a:solidFill>
                        <a:latin typeface="Arial" pitchFamily="34" charset="0"/>
                        <a:cs typeface="Arial" pitchFamily="34" charset="0"/>
                      </a:endParaRPr>
                    </a:p>
                  </a:txBody>
                  <a:tcPr marL="91435" marR="91435" marT="45702" marB="45702" anchor="ctr"/>
                </a:tc>
                <a:tc>
                  <a:txBody>
                    <a:bodyPr/>
                    <a:lstStyle/>
                    <a:p>
                      <a:pPr algn="ctr"/>
                      <a:r>
                        <a:rPr lang="es-ES" sz="1800" dirty="0" smtClean="0">
                          <a:solidFill>
                            <a:schemeClr val="tx1"/>
                          </a:solidFill>
                          <a:latin typeface="Arial" pitchFamily="34" charset="0"/>
                          <a:cs typeface="Arial" pitchFamily="34" charset="0"/>
                        </a:rPr>
                        <a:t>SEGON</a:t>
                      </a:r>
                      <a:endParaRPr lang="es-ES" sz="1800" dirty="0">
                        <a:solidFill>
                          <a:schemeClr val="tx1"/>
                        </a:solidFill>
                        <a:latin typeface="Arial" pitchFamily="34" charset="0"/>
                        <a:cs typeface="Arial" pitchFamily="34" charset="0"/>
                      </a:endParaRPr>
                    </a:p>
                  </a:txBody>
                  <a:tcPr marL="91435" marR="91435" marT="45702" marB="45702" anchor="ctr"/>
                </a:tc>
              </a:tr>
              <a:tr h="2914495">
                <a:tc>
                  <a:txBody>
                    <a:bodyPr/>
                    <a:lstStyle/>
                    <a:p>
                      <a:pPr algn="ctr"/>
                      <a:r>
                        <a:rPr lang="ca-ES" sz="1400" b="1" noProof="0" dirty="0" smtClean="0">
                          <a:latin typeface="Arial" pitchFamily="34" charset="0"/>
                          <a:cs typeface="Arial" pitchFamily="34" charset="0"/>
                        </a:rPr>
                        <a:t>NUMERACIÓ I CÀLCUL</a:t>
                      </a:r>
                      <a:endParaRPr lang="ca-ES" sz="1400" b="1" noProof="0" dirty="0">
                        <a:latin typeface="Arial" pitchFamily="34" charset="0"/>
                        <a:cs typeface="Arial" pitchFamily="34" charset="0"/>
                      </a:endParaRPr>
                    </a:p>
                  </a:txBody>
                  <a:tcPr marL="91435" marR="91435" marT="45702" marB="45702" anchor="ctr"/>
                </a:tc>
                <a:tc>
                  <a:txBody>
                    <a:bodyPr/>
                    <a:lstStyle/>
                    <a:p>
                      <a:pPr marL="285750" indent="-285750" algn="l">
                        <a:buFont typeface="Arial" pitchFamily="34" charset="0"/>
                        <a:buChar char="•"/>
                      </a:pPr>
                      <a:r>
                        <a:rPr lang="ca-ES" sz="1600" noProof="0" dirty="0" smtClean="0">
                          <a:latin typeface="Arial" pitchFamily="34" charset="0"/>
                          <a:cs typeface="Arial" pitchFamily="34" charset="0"/>
                        </a:rPr>
                        <a:t>Nombres fins al 99.</a:t>
                      </a:r>
                    </a:p>
                    <a:p>
                      <a:pPr marL="285750" indent="-285750" algn="l">
                        <a:buFont typeface="Arial" pitchFamily="34" charset="0"/>
                        <a:buChar char="•"/>
                      </a:pPr>
                      <a:r>
                        <a:rPr lang="ca-ES" sz="1600" noProof="0" dirty="0" smtClean="0">
                          <a:latin typeface="Arial" pitchFamily="34" charset="0"/>
                          <a:cs typeface="Arial" pitchFamily="34" charset="0"/>
                        </a:rPr>
                        <a:t>Desenes i unitats.</a:t>
                      </a:r>
                    </a:p>
                    <a:p>
                      <a:pPr marL="285750" indent="-285750" algn="l">
                        <a:buFont typeface="Arial" pitchFamily="34" charset="0"/>
                        <a:buChar char="•"/>
                      </a:pPr>
                      <a:r>
                        <a:rPr lang="ca-ES" sz="1600" noProof="0" dirty="0" smtClean="0">
                          <a:latin typeface="Arial" pitchFamily="34" charset="0"/>
                          <a:cs typeface="Arial" pitchFamily="34" charset="0"/>
                        </a:rPr>
                        <a:t>Suma</a:t>
                      </a:r>
                      <a:r>
                        <a:rPr lang="ca-ES" sz="1600" baseline="0" noProof="0" dirty="0" smtClean="0">
                          <a:latin typeface="Arial" pitchFamily="34" charset="0"/>
                          <a:cs typeface="Arial" pitchFamily="34" charset="0"/>
                        </a:rPr>
                        <a:t> </a:t>
                      </a:r>
                      <a:r>
                        <a:rPr lang="ca-ES" sz="1600" noProof="0" dirty="0" smtClean="0">
                          <a:latin typeface="Arial" pitchFamily="34" charset="0"/>
                          <a:cs typeface="Arial" pitchFamily="34" charset="0"/>
                        </a:rPr>
                        <a:t>portant-ne.</a:t>
                      </a:r>
                    </a:p>
                    <a:p>
                      <a:pPr marL="285750" indent="-285750" algn="l">
                        <a:buFont typeface="Arial" pitchFamily="34" charset="0"/>
                        <a:buChar char="•"/>
                      </a:pPr>
                      <a:r>
                        <a:rPr lang="ca-ES" sz="1600" noProof="0" dirty="0" smtClean="0">
                          <a:latin typeface="Arial" pitchFamily="34" charset="0"/>
                          <a:cs typeface="Arial" pitchFamily="34" charset="0"/>
                        </a:rPr>
                        <a:t>Restes.</a:t>
                      </a:r>
                    </a:p>
                    <a:p>
                      <a:pPr marL="285750" indent="-285750" algn="l">
                        <a:buFont typeface="Arial" pitchFamily="34" charset="0"/>
                        <a:buChar char="•"/>
                      </a:pPr>
                      <a:r>
                        <a:rPr lang="ca-ES" sz="1600" noProof="0" dirty="0" smtClean="0">
                          <a:latin typeface="Arial" pitchFamily="34" charset="0"/>
                          <a:cs typeface="Arial" pitchFamily="34" charset="0"/>
                        </a:rPr>
                        <a:t>Multiplicació</a:t>
                      </a:r>
                      <a:r>
                        <a:rPr lang="ca-ES" sz="1600" baseline="0" noProof="0" dirty="0" smtClean="0">
                          <a:latin typeface="Arial" pitchFamily="34" charset="0"/>
                          <a:cs typeface="Arial" pitchFamily="34" charset="0"/>
                        </a:rPr>
                        <a:t> fins a tres xifres, portant-ne i sense portar.</a:t>
                      </a:r>
                      <a:endParaRPr lang="ca-ES" sz="1600" noProof="0" dirty="0" smtClean="0">
                        <a:latin typeface="Arial" pitchFamily="34" charset="0"/>
                        <a:cs typeface="Arial" pitchFamily="34" charset="0"/>
                      </a:endParaRPr>
                    </a:p>
                    <a:p>
                      <a:pPr marL="285750" indent="-285750" algn="l">
                        <a:buFont typeface="Arial" pitchFamily="34" charset="0"/>
                        <a:buChar char="•"/>
                      </a:pPr>
                      <a:r>
                        <a:rPr lang="ca-ES" sz="1600" noProof="0" dirty="0" smtClean="0">
                          <a:latin typeface="Arial" pitchFamily="34" charset="0"/>
                          <a:cs typeface="Arial" pitchFamily="34" charset="0"/>
                        </a:rPr>
                        <a:t>Bitllets i monedes d’euro.</a:t>
                      </a:r>
                    </a:p>
                    <a:p>
                      <a:pPr marL="285750" indent="-285750" algn="l">
                        <a:buFont typeface="Arial" pitchFamily="34" charset="0"/>
                        <a:buChar char="•"/>
                      </a:pPr>
                      <a:r>
                        <a:rPr lang="ca-ES" sz="1600" noProof="0" dirty="0" smtClean="0">
                          <a:latin typeface="Arial" pitchFamily="34" charset="0"/>
                          <a:cs typeface="Arial" pitchFamily="34" charset="0"/>
                        </a:rPr>
                        <a:t>La</a:t>
                      </a:r>
                      <a:r>
                        <a:rPr lang="ca-ES" sz="1600" baseline="0" noProof="0" dirty="0" smtClean="0">
                          <a:latin typeface="Arial" pitchFamily="34" charset="0"/>
                          <a:cs typeface="Arial" pitchFamily="34" charset="0"/>
                        </a:rPr>
                        <a:t> recta numèrica.</a:t>
                      </a:r>
                    </a:p>
                    <a:p>
                      <a:pPr marL="285750" indent="-285750" algn="l">
                        <a:buFont typeface="Arial" pitchFamily="34" charset="0"/>
                        <a:buChar char="•"/>
                      </a:pPr>
                      <a:r>
                        <a:rPr lang="ca-ES" sz="1600" baseline="0" noProof="0" dirty="0" smtClean="0">
                          <a:latin typeface="Arial" pitchFamily="34" charset="0"/>
                          <a:cs typeface="Arial" pitchFamily="34" charset="0"/>
                        </a:rPr>
                        <a:t>Càlcul mental i problemes.</a:t>
                      </a:r>
                    </a:p>
                  </a:txBody>
                  <a:tcPr marL="91435" marR="91435" marT="45702" marB="45702" anchor="ctr"/>
                </a:tc>
                <a:tc>
                  <a:txBody>
                    <a:bodyPr/>
                    <a:lstStyle/>
                    <a:p>
                      <a:pPr marL="285750" indent="-285750" algn="l">
                        <a:buFont typeface="Arial" panose="020B0604020202020204" pitchFamily="34" charset="0"/>
                        <a:buChar char="•"/>
                      </a:pPr>
                      <a:r>
                        <a:rPr lang="ca-ES" sz="1600" kern="1200" dirty="0" smtClean="0">
                          <a:effectLst/>
                          <a:latin typeface="Arial" pitchFamily="34" charset="0"/>
                          <a:cs typeface="Arial" pitchFamily="34" charset="0"/>
                        </a:rPr>
                        <a:t>Nombres fins al</a:t>
                      </a:r>
                      <a:r>
                        <a:rPr lang="ca-ES" sz="1600" kern="1200" baseline="0" dirty="0" smtClean="0">
                          <a:effectLst/>
                          <a:latin typeface="Arial" pitchFamily="34" charset="0"/>
                          <a:cs typeface="Arial" pitchFamily="34" charset="0"/>
                        </a:rPr>
                        <a:t> 999.</a:t>
                      </a:r>
                    </a:p>
                    <a:p>
                      <a:pPr marL="285750" indent="-285750" algn="l">
                        <a:buFont typeface="Arial" panose="020B0604020202020204" pitchFamily="34" charset="0"/>
                        <a:buChar char="•"/>
                      </a:pPr>
                      <a:r>
                        <a:rPr lang="ca-ES" sz="1600" kern="1200" baseline="0" dirty="0" smtClean="0">
                          <a:effectLst/>
                          <a:latin typeface="Arial" pitchFamily="34" charset="0"/>
                          <a:cs typeface="Arial" pitchFamily="34" charset="0"/>
                        </a:rPr>
                        <a:t>Centenes, desenes i unitats.</a:t>
                      </a:r>
                      <a:endParaRPr lang="es-ES" sz="1600" kern="1200" dirty="0" smtClean="0">
                        <a:effectLst/>
                        <a:latin typeface="Arial" pitchFamily="34" charset="0"/>
                        <a:cs typeface="Arial" pitchFamily="34" charset="0"/>
                      </a:endParaRPr>
                    </a:p>
                    <a:p>
                      <a:pPr marL="285750" indent="-285750" algn="l">
                        <a:buFont typeface="Arial" panose="020B0604020202020204" pitchFamily="34" charset="0"/>
                        <a:buChar char="•"/>
                      </a:pPr>
                      <a:r>
                        <a:rPr lang="ca-ES" sz="1600" kern="1200" noProof="0" dirty="0" smtClean="0">
                          <a:effectLst/>
                          <a:latin typeface="Arial" pitchFamily="34" charset="0"/>
                          <a:cs typeface="Arial" pitchFamily="34" charset="0"/>
                        </a:rPr>
                        <a:t>Sumes i restes portant-ne.</a:t>
                      </a:r>
                    </a:p>
                    <a:p>
                      <a:pPr marL="285750" indent="-285750" algn="l">
                        <a:buFont typeface="Arial" panose="020B0604020202020204" pitchFamily="34" charset="0"/>
                        <a:buChar char="•"/>
                      </a:pPr>
                      <a:r>
                        <a:rPr lang="ca-ES" sz="1600" kern="1200" baseline="0" noProof="0" dirty="0" smtClean="0">
                          <a:effectLst/>
                          <a:latin typeface="Arial" pitchFamily="34" charset="0"/>
                          <a:cs typeface="Arial" pitchFamily="34" charset="0"/>
                        </a:rPr>
                        <a:t>Taules de multiplicar.</a:t>
                      </a:r>
                    </a:p>
                    <a:p>
                      <a:pPr marL="285750" indent="-285750" algn="l">
                        <a:buFont typeface="Arial" panose="020B0604020202020204" pitchFamily="34" charset="0"/>
                        <a:buChar char="•"/>
                      </a:pPr>
                      <a:r>
                        <a:rPr lang="ca-ES" sz="1600" kern="1200" baseline="0" noProof="0" dirty="0" smtClean="0">
                          <a:effectLst/>
                          <a:latin typeface="Arial" pitchFamily="34" charset="0"/>
                          <a:cs typeface="Arial" pitchFamily="34" charset="0"/>
                        </a:rPr>
                        <a:t>Bitllets i monedes d’euro.</a:t>
                      </a:r>
                    </a:p>
                    <a:p>
                      <a:pPr marL="285750" indent="-285750" algn="l">
                        <a:buFont typeface="Arial" panose="020B0604020202020204" pitchFamily="34" charset="0"/>
                        <a:buChar char="•"/>
                      </a:pPr>
                      <a:r>
                        <a:rPr lang="ca-ES" sz="1600" kern="1200" baseline="0" noProof="0" dirty="0" smtClean="0">
                          <a:effectLst/>
                          <a:latin typeface="Arial" pitchFamily="34" charset="0"/>
                          <a:cs typeface="Arial" pitchFamily="34" charset="0"/>
                        </a:rPr>
                        <a:t>Aproximació i arrodoniment.</a:t>
                      </a:r>
                    </a:p>
                    <a:p>
                      <a:pPr marL="285750" indent="-285750" algn="l">
                        <a:buFont typeface="Arial" panose="020B0604020202020204" pitchFamily="34" charset="0"/>
                        <a:buChar char="•"/>
                      </a:pPr>
                      <a:r>
                        <a:rPr lang="ca-ES" sz="1600" kern="1200" baseline="0" noProof="0" dirty="0" smtClean="0">
                          <a:effectLst/>
                          <a:latin typeface="Arial" pitchFamily="34" charset="0"/>
                          <a:cs typeface="Arial" pitchFamily="34" charset="0"/>
                        </a:rPr>
                        <a:t>La recta numèrica.</a:t>
                      </a:r>
                    </a:p>
                    <a:p>
                      <a:pPr marL="285750" indent="-285750" algn="l">
                        <a:buFont typeface="Arial" panose="020B0604020202020204" pitchFamily="34" charset="0"/>
                        <a:buChar char="•"/>
                      </a:pPr>
                      <a:r>
                        <a:rPr lang="ca-ES" sz="1600" kern="1200" baseline="0" noProof="0" dirty="0" smtClean="0">
                          <a:effectLst/>
                          <a:latin typeface="Arial" pitchFamily="34" charset="0"/>
                          <a:cs typeface="Arial" pitchFamily="34" charset="0"/>
                        </a:rPr>
                        <a:t>Càlcul mental i problemes.</a:t>
                      </a:r>
                      <a:endParaRPr lang="ca-ES" sz="1600" i="1" kern="1200" baseline="0" noProof="0" dirty="0" smtClean="0">
                        <a:solidFill>
                          <a:schemeClr val="tx1"/>
                        </a:solidFill>
                        <a:effectLst/>
                        <a:latin typeface="Arial" pitchFamily="34" charset="0"/>
                        <a:ea typeface="+mn-ea"/>
                        <a:cs typeface="Arial" pitchFamily="34" charset="0"/>
                      </a:endParaRPr>
                    </a:p>
                  </a:txBody>
                  <a:tcPr marL="91435" marR="91435" marT="45702" marB="45702" anchor="ctr"/>
                </a:tc>
              </a:tr>
              <a:tr h="1473660">
                <a:tc>
                  <a:txBody>
                    <a:bodyPr/>
                    <a:lstStyle/>
                    <a:p>
                      <a:pPr algn="ctr"/>
                      <a:r>
                        <a:rPr lang="es-ES" sz="1400" b="1" dirty="0" smtClean="0">
                          <a:latin typeface="Arial" pitchFamily="34" charset="0"/>
                          <a:cs typeface="Arial" pitchFamily="34" charset="0"/>
                        </a:rPr>
                        <a:t>MESURA</a:t>
                      </a:r>
                      <a:endParaRPr lang="es-ES" sz="1400" b="1" dirty="0">
                        <a:latin typeface="Arial" pitchFamily="34" charset="0"/>
                        <a:cs typeface="Arial" pitchFamily="34" charset="0"/>
                      </a:endParaRPr>
                    </a:p>
                  </a:txBody>
                  <a:tcPr marL="91435" marR="91435" marT="45702" marB="45702" anchor="ctr"/>
                </a:tc>
                <a:tc>
                  <a:txBody>
                    <a:bodyPr/>
                    <a:lstStyle/>
                    <a:p>
                      <a:pPr marL="285750" indent="-285750" algn="l">
                        <a:buFont typeface="Arial" pitchFamily="34" charset="0"/>
                        <a:buChar char="•"/>
                      </a:pPr>
                      <a:r>
                        <a:rPr lang="ca-ES" sz="1600" noProof="0" dirty="0" smtClean="0">
                          <a:latin typeface="Arial" pitchFamily="34" charset="0"/>
                          <a:cs typeface="Arial" pitchFamily="34" charset="0"/>
                        </a:rPr>
                        <a:t>Unitats</a:t>
                      </a:r>
                      <a:r>
                        <a:rPr lang="ca-ES" sz="1600" baseline="0" noProof="0" dirty="0" smtClean="0">
                          <a:latin typeface="Arial" pitchFamily="34" charset="0"/>
                          <a:cs typeface="Arial" pitchFamily="34" charset="0"/>
                        </a:rPr>
                        <a:t> de temps.</a:t>
                      </a:r>
                    </a:p>
                    <a:p>
                      <a:pPr marL="285750" indent="-285750" algn="l">
                        <a:buFont typeface="Arial" pitchFamily="34" charset="0"/>
                        <a:buChar char="•"/>
                      </a:pPr>
                      <a:r>
                        <a:rPr lang="ca-ES" sz="1600" baseline="0" noProof="0" dirty="0" smtClean="0">
                          <a:latin typeface="Arial" pitchFamily="34" charset="0"/>
                          <a:cs typeface="Arial" pitchFamily="34" charset="0"/>
                        </a:rPr>
                        <a:t>El rellotge.</a:t>
                      </a:r>
                    </a:p>
                    <a:p>
                      <a:pPr marL="285750" indent="-285750" algn="l">
                        <a:buFont typeface="Arial" pitchFamily="34" charset="0"/>
                        <a:buChar char="•"/>
                      </a:pPr>
                      <a:r>
                        <a:rPr lang="ca-ES" sz="1600" baseline="0" noProof="0" dirty="0" smtClean="0">
                          <a:latin typeface="Arial" pitchFamily="34" charset="0"/>
                          <a:cs typeface="Arial" pitchFamily="34" charset="0"/>
                        </a:rPr>
                        <a:t>Unitats de longitud.</a:t>
                      </a:r>
                    </a:p>
                    <a:p>
                      <a:pPr marL="285750" indent="-285750" algn="l">
                        <a:buFont typeface="Arial" pitchFamily="34" charset="0"/>
                        <a:buChar char="•"/>
                      </a:pPr>
                      <a:r>
                        <a:rPr lang="ca-ES" sz="1600" baseline="0" noProof="0" dirty="0" smtClean="0">
                          <a:latin typeface="Arial" pitchFamily="34" charset="0"/>
                          <a:cs typeface="Arial" pitchFamily="34" charset="0"/>
                        </a:rPr>
                        <a:t>Unitats de massa.</a:t>
                      </a:r>
                    </a:p>
                    <a:p>
                      <a:pPr marL="285750" indent="-285750" algn="l">
                        <a:buFont typeface="Arial" pitchFamily="34" charset="0"/>
                        <a:buChar char="•"/>
                      </a:pPr>
                      <a:r>
                        <a:rPr lang="ca-ES" sz="1600" baseline="0" noProof="0" dirty="0" smtClean="0">
                          <a:latin typeface="Arial" pitchFamily="34" charset="0"/>
                          <a:cs typeface="Arial" pitchFamily="34" charset="0"/>
                        </a:rPr>
                        <a:t>Unitats de capacitat.</a:t>
                      </a:r>
                      <a:endParaRPr lang="ca-ES" sz="1600" noProof="0" dirty="0">
                        <a:latin typeface="Arial" pitchFamily="34" charset="0"/>
                        <a:cs typeface="Arial" pitchFamily="34" charset="0"/>
                      </a:endParaRPr>
                    </a:p>
                  </a:txBody>
                  <a:tcPr marL="91435" marR="91435" marT="45702" marB="45702" anchor="ctr"/>
                </a:tc>
                <a:tc>
                  <a:txBody>
                    <a:bodyPr/>
                    <a:lstStyle/>
                    <a:p>
                      <a:pPr marL="285750" indent="-285750" algn="l">
                        <a:buFont typeface="Arial" panose="020B0604020202020204" pitchFamily="34" charset="0"/>
                        <a:buChar char="•"/>
                      </a:pPr>
                      <a:r>
                        <a:rPr lang="ca-ES" sz="1600" noProof="0" dirty="0" smtClean="0">
                          <a:latin typeface="Arial" pitchFamily="34" charset="0"/>
                          <a:cs typeface="Arial" pitchFamily="34" charset="0"/>
                        </a:rPr>
                        <a:t>Unitats de temps.</a:t>
                      </a:r>
                    </a:p>
                    <a:p>
                      <a:pPr marL="285750" indent="-285750" algn="l">
                        <a:buFont typeface="Arial" panose="020B0604020202020204" pitchFamily="34" charset="0"/>
                        <a:buChar char="•"/>
                      </a:pPr>
                      <a:r>
                        <a:rPr lang="ca-ES" sz="1600" noProof="0" dirty="0" smtClean="0">
                          <a:latin typeface="Arial" pitchFamily="34" charset="0"/>
                          <a:cs typeface="Arial" pitchFamily="34" charset="0"/>
                        </a:rPr>
                        <a:t>El rellotge.</a:t>
                      </a:r>
                    </a:p>
                    <a:p>
                      <a:pPr marL="285750" indent="-285750" algn="l">
                        <a:buFont typeface="Arial" panose="020B0604020202020204" pitchFamily="34" charset="0"/>
                        <a:buChar char="•"/>
                      </a:pPr>
                      <a:r>
                        <a:rPr lang="ca-ES" sz="1600" noProof="0" dirty="0" smtClean="0">
                          <a:latin typeface="Arial" pitchFamily="34" charset="0"/>
                          <a:cs typeface="Arial" pitchFamily="34" charset="0"/>
                        </a:rPr>
                        <a:t>Unitats</a:t>
                      </a:r>
                      <a:r>
                        <a:rPr lang="ca-ES" sz="1600" baseline="0" noProof="0" dirty="0" smtClean="0">
                          <a:latin typeface="Arial" pitchFamily="34" charset="0"/>
                          <a:cs typeface="Arial" pitchFamily="34" charset="0"/>
                        </a:rPr>
                        <a:t> de longitud.</a:t>
                      </a:r>
                    </a:p>
                    <a:p>
                      <a:pPr marL="285750" indent="-285750" algn="l">
                        <a:buFont typeface="Arial" panose="020B0604020202020204" pitchFamily="34" charset="0"/>
                        <a:buChar char="•"/>
                      </a:pPr>
                      <a:r>
                        <a:rPr lang="ca-ES" sz="1600" baseline="0" noProof="0" dirty="0" smtClean="0">
                          <a:latin typeface="Arial" pitchFamily="34" charset="0"/>
                          <a:cs typeface="Arial" pitchFamily="34" charset="0"/>
                        </a:rPr>
                        <a:t>Unitats de massa.</a:t>
                      </a:r>
                    </a:p>
                    <a:p>
                      <a:pPr marL="285750" indent="-285750" algn="l">
                        <a:buFont typeface="Arial" panose="020B0604020202020204" pitchFamily="34" charset="0"/>
                        <a:buChar char="•"/>
                      </a:pPr>
                      <a:r>
                        <a:rPr lang="ca-ES" sz="1600" baseline="0" noProof="0" dirty="0" smtClean="0">
                          <a:latin typeface="Arial" pitchFamily="34" charset="0"/>
                          <a:cs typeface="Arial" pitchFamily="34" charset="0"/>
                        </a:rPr>
                        <a:t>Unitats de capacitat.</a:t>
                      </a:r>
                    </a:p>
                  </a:txBody>
                  <a:tcPr marL="91435" marR="91435" marT="45702" marB="45702"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idor de contingut 4"/>
          <p:cNvGraphicFramePr>
            <a:graphicFrameLocks noGrp="1"/>
          </p:cNvGraphicFramePr>
          <p:nvPr>
            <p:ph idx="1"/>
          </p:nvPr>
        </p:nvGraphicFramePr>
        <p:xfrm>
          <a:off x="457200" y="404812"/>
          <a:ext cx="8229600" cy="5472460"/>
        </p:xfrm>
        <a:graphic>
          <a:graphicData uri="http://schemas.openxmlformats.org/drawingml/2006/table">
            <a:tbl>
              <a:tblPr firstRow="1" bandRow="1">
                <a:tableStyleId>{5C22544A-7EE6-4342-B048-85BDC9FD1C3A}</a:tableStyleId>
              </a:tblPr>
              <a:tblGrid>
                <a:gridCol w="1882552"/>
                <a:gridCol w="3024336"/>
                <a:gridCol w="3322712"/>
              </a:tblGrid>
              <a:tr h="536393">
                <a:tc>
                  <a:txBody>
                    <a:bodyPr/>
                    <a:lstStyle/>
                    <a:p>
                      <a:pPr algn="ctr"/>
                      <a:endParaRPr lang="es-ES" sz="1800" dirty="0">
                        <a:solidFill>
                          <a:schemeClr val="tx1"/>
                        </a:solidFill>
                        <a:latin typeface="Arial" pitchFamily="34" charset="0"/>
                        <a:cs typeface="Arial" pitchFamily="34" charset="0"/>
                      </a:endParaRPr>
                    </a:p>
                  </a:txBody>
                  <a:tcPr marL="91435" marR="91435" marT="45702" marB="45702" anchor="ctr"/>
                </a:tc>
                <a:tc>
                  <a:txBody>
                    <a:bodyPr/>
                    <a:lstStyle/>
                    <a:p>
                      <a:pPr algn="ctr"/>
                      <a:r>
                        <a:rPr lang="es-ES" sz="1800" dirty="0" smtClean="0">
                          <a:solidFill>
                            <a:schemeClr val="tx1"/>
                          </a:solidFill>
                          <a:latin typeface="Arial" pitchFamily="34" charset="0"/>
                          <a:cs typeface="Arial" pitchFamily="34" charset="0"/>
                        </a:rPr>
                        <a:t>PRIMER</a:t>
                      </a:r>
                      <a:endParaRPr lang="es-ES" sz="1800" dirty="0">
                        <a:solidFill>
                          <a:schemeClr val="tx1"/>
                        </a:solidFill>
                        <a:latin typeface="Arial" pitchFamily="34" charset="0"/>
                        <a:cs typeface="Arial" pitchFamily="34" charset="0"/>
                      </a:endParaRPr>
                    </a:p>
                  </a:txBody>
                  <a:tcPr marL="91435" marR="91435" marT="45702" marB="45702" anchor="ctr"/>
                </a:tc>
                <a:tc>
                  <a:txBody>
                    <a:bodyPr/>
                    <a:lstStyle/>
                    <a:p>
                      <a:pPr algn="ctr"/>
                      <a:r>
                        <a:rPr lang="es-ES" sz="1800" dirty="0" smtClean="0">
                          <a:solidFill>
                            <a:schemeClr val="tx1"/>
                          </a:solidFill>
                          <a:latin typeface="Arial" pitchFamily="34" charset="0"/>
                          <a:cs typeface="Arial" pitchFamily="34" charset="0"/>
                        </a:rPr>
                        <a:t>SEGON</a:t>
                      </a:r>
                      <a:endParaRPr lang="es-ES" sz="1800" dirty="0">
                        <a:solidFill>
                          <a:schemeClr val="tx1"/>
                        </a:solidFill>
                        <a:latin typeface="Arial" pitchFamily="34" charset="0"/>
                        <a:cs typeface="Arial" pitchFamily="34" charset="0"/>
                      </a:endParaRPr>
                    </a:p>
                  </a:txBody>
                  <a:tcPr marL="91435" marR="91435" marT="45702" marB="45702" anchor="ctr"/>
                </a:tc>
              </a:tr>
              <a:tr h="3009238">
                <a:tc>
                  <a:txBody>
                    <a:bodyPr/>
                    <a:lstStyle/>
                    <a:p>
                      <a:pPr algn="ctr"/>
                      <a:r>
                        <a:rPr lang="ca-ES" sz="1600" b="1" noProof="0" dirty="0" smtClean="0">
                          <a:latin typeface="Arial" pitchFamily="34" charset="0"/>
                          <a:cs typeface="Arial" pitchFamily="34" charset="0"/>
                        </a:rPr>
                        <a:t>ESPAI</a:t>
                      </a:r>
                      <a:r>
                        <a:rPr lang="ca-ES" sz="1600" b="1" baseline="0" noProof="0" dirty="0" smtClean="0">
                          <a:latin typeface="Arial" pitchFamily="34" charset="0"/>
                          <a:cs typeface="Arial" pitchFamily="34" charset="0"/>
                        </a:rPr>
                        <a:t> I FORMA</a:t>
                      </a:r>
                      <a:endParaRPr lang="ca-ES" sz="1600" b="1" noProof="0" dirty="0">
                        <a:latin typeface="Arial" pitchFamily="34" charset="0"/>
                        <a:cs typeface="Arial" pitchFamily="34" charset="0"/>
                      </a:endParaRPr>
                    </a:p>
                  </a:txBody>
                  <a:tcPr marL="91435" marR="91435" marT="45718" marB="45718" anchor="ctr"/>
                </a:tc>
                <a:tc>
                  <a:txBody>
                    <a:bodyPr/>
                    <a:lstStyle/>
                    <a:p>
                      <a:pPr marL="285750" indent="-285750" algn="l">
                        <a:buFont typeface="Arial" pitchFamily="34" charset="0"/>
                        <a:buChar char="•"/>
                      </a:pPr>
                      <a:r>
                        <a:rPr lang="ca-ES" sz="1600" noProof="0" dirty="0" smtClean="0">
                          <a:latin typeface="Arial" pitchFamily="34" charset="0"/>
                          <a:cs typeface="Arial" pitchFamily="34" charset="0"/>
                        </a:rPr>
                        <a:t>Línies corbes</a:t>
                      </a:r>
                      <a:r>
                        <a:rPr lang="ca-ES" sz="1600" baseline="0" noProof="0" dirty="0" smtClean="0">
                          <a:latin typeface="Arial" pitchFamily="34" charset="0"/>
                          <a:cs typeface="Arial" pitchFamily="34" charset="0"/>
                        </a:rPr>
                        <a:t>  rectes.</a:t>
                      </a:r>
                    </a:p>
                    <a:p>
                      <a:pPr marL="285750" indent="-285750" algn="l">
                        <a:buFont typeface="Arial" pitchFamily="34" charset="0"/>
                        <a:buChar char="•"/>
                      </a:pPr>
                      <a:r>
                        <a:rPr lang="ca-ES" sz="1600" baseline="0" noProof="0" dirty="0" smtClean="0">
                          <a:latin typeface="Arial" pitchFamily="34" charset="0"/>
                          <a:cs typeface="Arial" pitchFamily="34" charset="0"/>
                        </a:rPr>
                        <a:t>Els polígons.</a:t>
                      </a:r>
                    </a:p>
                    <a:p>
                      <a:pPr marL="285750" indent="-285750" algn="l">
                        <a:buFont typeface="Arial" pitchFamily="34" charset="0"/>
                        <a:buChar char="•"/>
                      </a:pPr>
                      <a:r>
                        <a:rPr lang="ca-ES" sz="1600" baseline="0" noProof="0" dirty="0" smtClean="0">
                          <a:latin typeface="Arial" pitchFamily="34" charset="0"/>
                          <a:cs typeface="Arial" pitchFamily="34" charset="0"/>
                        </a:rPr>
                        <a:t>La simetria.</a:t>
                      </a:r>
                    </a:p>
                  </a:txBody>
                  <a:tcPr marL="91435" marR="91435" marT="45718" marB="45718" anchor="ctr"/>
                </a:tc>
                <a:tc>
                  <a:txBody>
                    <a:bodyPr/>
                    <a:lstStyle/>
                    <a:p>
                      <a:pPr marL="285750" indent="-285750" algn="l">
                        <a:buFont typeface="Arial" panose="020B0604020202020204" pitchFamily="34" charset="0"/>
                        <a:buChar char="•"/>
                      </a:pPr>
                      <a:r>
                        <a:rPr lang="ca-ES" sz="1600" i="0" kern="1200" noProof="0" dirty="0" smtClean="0">
                          <a:effectLst/>
                          <a:latin typeface="Arial" pitchFamily="34" charset="0"/>
                          <a:cs typeface="Arial" pitchFamily="34" charset="0"/>
                        </a:rPr>
                        <a:t>Línies corbes i rectes.</a:t>
                      </a:r>
                    </a:p>
                    <a:p>
                      <a:pPr marL="285750" indent="-285750" algn="l">
                        <a:buFont typeface="Arial" panose="020B0604020202020204" pitchFamily="34" charset="0"/>
                        <a:buChar char="•"/>
                      </a:pPr>
                      <a:r>
                        <a:rPr lang="ca-ES" sz="1600" i="0" kern="1200" baseline="0" noProof="0" dirty="0" smtClean="0">
                          <a:solidFill>
                            <a:schemeClr val="tx1"/>
                          </a:solidFill>
                          <a:effectLst/>
                          <a:latin typeface="Arial" pitchFamily="34" charset="0"/>
                          <a:ea typeface="+mn-ea"/>
                          <a:cs typeface="Arial" pitchFamily="34" charset="0"/>
                        </a:rPr>
                        <a:t>Els polígons.</a:t>
                      </a:r>
                    </a:p>
                    <a:p>
                      <a:pPr marL="285750" indent="-285750" algn="l">
                        <a:buFont typeface="Arial" panose="020B0604020202020204" pitchFamily="34" charset="0"/>
                        <a:buChar char="•"/>
                      </a:pPr>
                      <a:r>
                        <a:rPr lang="ca-ES" sz="1600" i="0" kern="1200" baseline="0" noProof="0" dirty="0" smtClean="0">
                          <a:solidFill>
                            <a:schemeClr val="tx1"/>
                          </a:solidFill>
                          <a:effectLst/>
                          <a:latin typeface="Arial" pitchFamily="34" charset="0"/>
                          <a:ea typeface="+mn-ea"/>
                          <a:cs typeface="Arial" pitchFamily="34" charset="0"/>
                        </a:rPr>
                        <a:t>La simetria.</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a-ES" sz="1600" baseline="0" noProof="0" dirty="0" smtClean="0">
                          <a:latin typeface="Arial" pitchFamily="34" charset="0"/>
                          <a:cs typeface="Arial" pitchFamily="34" charset="0"/>
                        </a:rPr>
                        <a:t>Reconeixement de cossos geomètrics.</a:t>
                      </a:r>
                    </a:p>
                    <a:p>
                      <a:pPr marL="285750" indent="-285750" algn="l">
                        <a:buFont typeface="Arial" panose="020B0604020202020204" pitchFamily="34" charset="0"/>
                        <a:buNone/>
                      </a:pPr>
                      <a:endParaRPr lang="ca-ES" sz="1600" i="0" kern="1200" baseline="0" noProof="0" dirty="0" smtClean="0">
                        <a:solidFill>
                          <a:schemeClr val="tx1"/>
                        </a:solidFill>
                        <a:effectLst/>
                        <a:latin typeface="Arial" pitchFamily="34" charset="0"/>
                        <a:ea typeface="+mn-ea"/>
                        <a:cs typeface="Arial" pitchFamily="34" charset="0"/>
                      </a:endParaRPr>
                    </a:p>
                  </a:txBody>
                  <a:tcPr marL="91435" marR="91435" marT="45718" marB="45718" anchor="ctr"/>
                </a:tc>
              </a:tr>
              <a:tr h="1926829">
                <a:tc>
                  <a:txBody>
                    <a:bodyPr/>
                    <a:lstStyle/>
                    <a:p>
                      <a:pPr algn="ctr"/>
                      <a:r>
                        <a:rPr lang="ca-ES" sz="1600" b="1" noProof="0" dirty="0" smtClean="0">
                          <a:latin typeface="Arial" pitchFamily="34" charset="0"/>
                          <a:cs typeface="Arial" pitchFamily="34" charset="0"/>
                        </a:rPr>
                        <a:t>ESTADÍSTICA</a:t>
                      </a:r>
                      <a:r>
                        <a:rPr lang="ca-ES" sz="1600" b="1" baseline="0" noProof="0" dirty="0" smtClean="0">
                          <a:latin typeface="Arial" pitchFamily="34" charset="0"/>
                          <a:cs typeface="Arial" pitchFamily="34" charset="0"/>
                        </a:rPr>
                        <a:t> I ATZAR</a:t>
                      </a:r>
                      <a:endParaRPr lang="ca-ES" sz="1600" b="1" noProof="0" dirty="0">
                        <a:latin typeface="Arial" pitchFamily="34" charset="0"/>
                        <a:cs typeface="Arial" pitchFamily="34" charset="0"/>
                      </a:endParaRPr>
                    </a:p>
                  </a:txBody>
                  <a:tcPr marL="91435" marR="91435" marT="45718" marB="45718" anchor="ctr"/>
                </a:tc>
                <a:tc>
                  <a:txBody>
                    <a:bodyPr/>
                    <a:lstStyle/>
                    <a:p>
                      <a:pPr marL="285750" indent="-285750" algn="l">
                        <a:buFont typeface="Arial" pitchFamily="34" charset="0"/>
                        <a:buChar char="•"/>
                      </a:pPr>
                      <a:r>
                        <a:rPr lang="ca-ES" sz="1600" noProof="0" dirty="0" smtClean="0">
                          <a:latin typeface="Arial" pitchFamily="34" charset="0"/>
                          <a:cs typeface="Arial" pitchFamily="34" charset="0"/>
                        </a:rPr>
                        <a:t>Recollida de dades.</a:t>
                      </a:r>
                    </a:p>
                    <a:p>
                      <a:pPr marL="285750" indent="-285750" algn="l">
                        <a:buFont typeface="Arial" pitchFamily="34" charset="0"/>
                        <a:buChar char="•"/>
                      </a:pPr>
                      <a:r>
                        <a:rPr lang="ca-ES" sz="1600" noProof="0" dirty="0" smtClean="0">
                          <a:latin typeface="Arial" pitchFamily="34" charset="0"/>
                          <a:cs typeface="Arial" pitchFamily="34" charset="0"/>
                        </a:rPr>
                        <a:t>El gràfic de barres.</a:t>
                      </a:r>
                    </a:p>
                  </a:txBody>
                  <a:tcPr marL="91435" marR="91435" marT="45718" marB="45718" anchor="ctr"/>
                </a:tc>
                <a:tc>
                  <a:txBody>
                    <a:bodyPr/>
                    <a:lstStyle/>
                    <a:p>
                      <a:pPr marL="285750" indent="-285750" algn="l">
                        <a:buFont typeface="Arial" panose="020B0604020202020204" pitchFamily="34" charset="0"/>
                        <a:buChar char="•"/>
                      </a:pPr>
                      <a:r>
                        <a:rPr lang="ca-ES" sz="1600" noProof="0" dirty="0" smtClean="0">
                          <a:latin typeface="Arial" pitchFamily="34" charset="0"/>
                          <a:cs typeface="Arial" pitchFamily="34" charset="0"/>
                        </a:rPr>
                        <a:t>Recollida</a:t>
                      </a:r>
                      <a:r>
                        <a:rPr lang="ca-ES" sz="1600" baseline="0" noProof="0" dirty="0" smtClean="0">
                          <a:latin typeface="Arial" pitchFamily="34" charset="0"/>
                          <a:cs typeface="Arial" pitchFamily="34" charset="0"/>
                        </a:rPr>
                        <a:t> de dades</a:t>
                      </a:r>
                      <a:r>
                        <a:rPr lang="es-ES" sz="1600" baseline="0" dirty="0" smtClean="0">
                          <a:latin typeface="Arial" pitchFamily="34" charset="0"/>
                          <a:cs typeface="Arial" pitchFamily="34" charset="0"/>
                        </a:rPr>
                        <a:t>.</a:t>
                      </a:r>
                    </a:p>
                    <a:p>
                      <a:pPr marL="285750" indent="-285750" algn="l">
                        <a:buFont typeface="Arial" panose="020B0604020202020204" pitchFamily="34" charset="0"/>
                        <a:buChar char="•"/>
                      </a:pPr>
                      <a:r>
                        <a:rPr lang="es-ES" sz="1600" baseline="0" dirty="0" err="1" smtClean="0">
                          <a:latin typeface="Arial" pitchFamily="34" charset="0"/>
                          <a:cs typeface="Arial" pitchFamily="34" charset="0"/>
                        </a:rPr>
                        <a:t>Gràfics</a:t>
                      </a:r>
                      <a:r>
                        <a:rPr lang="es-ES" sz="1600" baseline="0" dirty="0" smtClean="0">
                          <a:latin typeface="Arial" pitchFamily="34" charset="0"/>
                          <a:cs typeface="Arial" pitchFamily="34" charset="0"/>
                        </a:rPr>
                        <a:t>.</a:t>
                      </a:r>
                      <a:endParaRPr lang="es-ES" sz="1600" dirty="0">
                        <a:latin typeface="Arial" pitchFamily="34" charset="0"/>
                        <a:cs typeface="Arial" pitchFamily="34" charset="0"/>
                      </a:endParaRPr>
                    </a:p>
                  </a:txBody>
                  <a:tcPr marL="91435" marR="91435" marT="45718" marB="45718" anchor="ct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778098"/>
          </a:xfrm>
        </p:spPr>
        <p:txBody>
          <a:bodyPr>
            <a:normAutofit/>
          </a:bodyPr>
          <a:lstStyle/>
          <a:p>
            <a:pPr algn="l"/>
            <a:r>
              <a:rPr lang="ca-ES" altLang="es-ES" sz="2000" b="1" dirty="0" smtClean="0">
                <a:solidFill>
                  <a:srgbClr val="0000FF"/>
                </a:solidFill>
                <a:latin typeface="Arial" pitchFamily="34" charset="0"/>
                <a:cs typeface="Arial" pitchFamily="34" charset="0"/>
              </a:rPr>
              <a:t>METODOLOGIA</a:t>
            </a:r>
            <a:endParaRPr lang="ca-ES" sz="2000" dirty="0"/>
          </a:p>
        </p:txBody>
      </p:sp>
      <p:sp>
        <p:nvSpPr>
          <p:cNvPr id="3" name="Contenidor de contingut 2"/>
          <p:cNvSpPr>
            <a:spLocks noGrp="1"/>
          </p:cNvSpPr>
          <p:nvPr>
            <p:ph idx="1"/>
          </p:nvPr>
        </p:nvSpPr>
        <p:spPr>
          <a:xfrm>
            <a:off x="323528" y="1124744"/>
            <a:ext cx="8208912" cy="3816423"/>
          </a:xfrm>
        </p:spPr>
        <p:txBody>
          <a:bodyPr/>
          <a:lstStyle/>
          <a:p>
            <a:pPr algn="just">
              <a:lnSpc>
                <a:spcPct val="80000"/>
              </a:lnSpc>
              <a:buFont typeface="Wingdings" pitchFamily="2" charset="2"/>
              <a:buChar char="ü"/>
              <a:defRPr/>
            </a:pPr>
            <a:r>
              <a:rPr lang="ca-ES" altLang="es-ES" sz="2200" kern="0" dirty="0" smtClean="0">
                <a:latin typeface="Arial" pitchFamily="34" charset="0"/>
                <a:cs typeface="Arial" pitchFamily="34" charset="0"/>
              </a:rPr>
              <a:t>Desdoblem el grup per treballar millor els continguts de cada curs.</a:t>
            </a:r>
          </a:p>
          <a:p>
            <a:pPr algn="just">
              <a:lnSpc>
                <a:spcPct val="80000"/>
              </a:lnSpc>
              <a:buFont typeface="Wingdings" pitchFamily="2" charset="2"/>
              <a:buChar char="ü"/>
              <a:defRPr/>
            </a:pPr>
            <a:r>
              <a:rPr lang="ca-ES" altLang="es-ES" sz="2200" kern="0" dirty="0" smtClean="0">
                <a:latin typeface="Arial" pitchFamily="34" charset="0"/>
                <a:cs typeface="Arial" pitchFamily="34" charset="0"/>
              </a:rPr>
              <a:t>Llibre de text de l’Editorial Text la Galera.</a:t>
            </a:r>
          </a:p>
          <a:p>
            <a:pPr algn="just">
              <a:lnSpc>
                <a:spcPct val="80000"/>
              </a:lnSpc>
              <a:buFont typeface="Wingdings" pitchFamily="2" charset="2"/>
              <a:buChar char="ü"/>
              <a:defRPr/>
            </a:pPr>
            <a:r>
              <a:rPr lang="ca-ES" altLang="es-ES" sz="2200" kern="0" dirty="0" smtClean="0">
                <a:latin typeface="Arial" pitchFamily="34" charset="0"/>
                <a:cs typeface="Arial" pitchFamily="34" charset="0"/>
              </a:rPr>
              <a:t>Material manipulatiu per reforçar el treball de les matemàtiques més viscudes.</a:t>
            </a:r>
          </a:p>
          <a:p>
            <a:pPr algn="just">
              <a:lnSpc>
                <a:spcPct val="80000"/>
              </a:lnSpc>
              <a:buFont typeface="Wingdings" pitchFamily="2" charset="2"/>
              <a:buChar char="ü"/>
              <a:defRPr/>
            </a:pPr>
            <a:r>
              <a:rPr lang="ca-ES" altLang="es-ES" sz="2200" kern="0" dirty="0" smtClean="0">
                <a:latin typeface="Arial" pitchFamily="34" charset="0"/>
                <a:cs typeface="Arial" pitchFamily="34" charset="0"/>
              </a:rPr>
              <a:t>Activitats de reforç i ampliació.</a:t>
            </a:r>
          </a:p>
          <a:p>
            <a:pPr algn="just">
              <a:lnSpc>
                <a:spcPct val="90000"/>
              </a:lnSpc>
              <a:buFont typeface="Wingdings" pitchFamily="2" charset="2"/>
              <a:buChar char="ü"/>
              <a:defRPr/>
            </a:pPr>
            <a:r>
              <a:rPr lang="ca-ES" altLang="es-ES" sz="2200" dirty="0" smtClean="0">
                <a:latin typeface="Arial" pitchFamily="34" charset="0"/>
                <a:cs typeface="Arial" pitchFamily="34" charset="0"/>
              </a:rPr>
              <a:t>Càlcul mental.</a:t>
            </a:r>
          </a:p>
          <a:p>
            <a:pPr algn="just">
              <a:lnSpc>
                <a:spcPct val="90000"/>
              </a:lnSpc>
              <a:buFont typeface="Wingdings" pitchFamily="2" charset="2"/>
              <a:buChar char="ü"/>
              <a:defRPr/>
            </a:pPr>
            <a:r>
              <a:rPr lang="ca-ES" altLang="es-ES" sz="2200" dirty="0" smtClean="0">
                <a:latin typeface="Arial" pitchFamily="34" charset="0"/>
                <a:cs typeface="Arial" pitchFamily="34" charset="0"/>
              </a:rPr>
              <a:t>Treball específic dels problemes.</a:t>
            </a:r>
          </a:p>
          <a:p>
            <a:pPr algn="just">
              <a:lnSpc>
                <a:spcPct val="90000"/>
              </a:lnSpc>
              <a:buFont typeface="Wingdings" pitchFamily="2" charset="2"/>
              <a:buChar char="ü"/>
              <a:defRPr/>
            </a:pPr>
            <a:r>
              <a:rPr lang="ca-ES" altLang="es-ES" sz="2200" dirty="0" smtClean="0">
                <a:latin typeface="Arial" pitchFamily="34" charset="0"/>
                <a:cs typeface="Arial" pitchFamily="34" charset="0"/>
              </a:rPr>
              <a:t>Deures.</a:t>
            </a:r>
          </a:p>
          <a:p>
            <a:pPr>
              <a:buNone/>
            </a:pPr>
            <a:endParaRPr lang="ca-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94122"/>
          </a:xfrm>
        </p:spPr>
        <p:txBody>
          <a:bodyPr>
            <a:normAutofit/>
          </a:bodyPr>
          <a:lstStyle/>
          <a:p>
            <a:r>
              <a:rPr lang="ca-ES" sz="3200" b="1" dirty="0" smtClean="0">
                <a:solidFill>
                  <a:srgbClr val="0070C0"/>
                </a:solidFill>
                <a:latin typeface="Arial" pitchFamily="34" charset="0"/>
                <a:cs typeface="Arial" pitchFamily="34" charset="0"/>
              </a:rPr>
              <a:t>PROJECTE DE MEDI</a:t>
            </a:r>
            <a:endParaRPr lang="ca-ES" sz="3200" dirty="0"/>
          </a:p>
        </p:txBody>
      </p:sp>
      <p:sp>
        <p:nvSpPr>
          <p:cNvPr id="3" name="Contenidor de contingut 2"/>
          <p:cNvSpPr>
            <a:spLocks noGrp="1"/>
          </p:cNvSpPr>
          <p:nvPr>
            <p:ph idx="1"/>
          </p:nvPr>
        </p:nvSpPr>
        <p:spPr>
          <a:xfrm>
            <a:off x="457200" y="1196752"/>
            <a:ext cx="8229600" cy="4929411"/>
          </a:xfrm>
        </p:spPr>
        <p:txBody>
          <a:bodyPr>
            <a:normAutofit/>
          </a:bodyPr>
          <a:lstStyle/>
          <a:p>
            <a:pPr algn="just">
              <a:buNone/>
            </a:pPr>
            <a:r>
              <a:rPr lang="ca-ES" sz="2000" dirty="0" smtClean="0">
                <a:latin typeface="Arial" pitchFamily="34" charset="0"/>
                <a:cs typeface="Arial" pitchFamily="34" charset="0"/>
              </a:rPr>
              <a:t>	A l’Àrea de Medi treballem per projectes, sense llibre, partint dels interessos dels alumnes. Anem alternant els projectes purs, on ells mateixos trien els temes que volen treballar, amb d’altres projectes com poden ser el nom de la classe, la casa, la família, els aliments, els animals, el poble, l’hort,...</a:t>
            </a:r>
          </a:p>
          <a:p>
            <a:pPr>
              <a:buNone/>
            </a:pPr>
            <a:endParaRPr lang="ca-ES" sz="2400" b="1" dirty="0" smtClean="0">
              <a:solidFill>
                <a:srgbClr val="FF3300"/>
              </a:solidFill>
              <a:latin typeface="Arial" pitchFamily="34" charset="0"/>
              <a:cs typeface="Arial" pitchFamily="34" charset="0"/>
            </a:endParaRPr>
          </a:p>
          <a:p>
            <a:pPr>
              <a:buNone/>
            </a:pPr>
            <a:r>
              <a:rPr lang="ca-ES" sz="2400" b="1" dirty="0" smtClean="0">
                <a:solidFill>
                  <a:srgbClr val="FF3300"/>
                </a:solidFill>
                <a:latin typeface="Arial" pitchFamily="34" charset="0"/>
                <a:cs typeface="Arial" pitchFamily="34" charset="0"/>
              </a:rPr>
              <a:t>1r Trimestre</a:t>
            </a:r>
          </a:p>
          <a:p>
            <a:pPr algn="just">
              <a:buFontTx/>
              <a:buChar char="-"/>
            </a:pPr>
            <a:r>
              <a:rPr lang="ca-ES" sz="2400" dirty="0" smtClean="0">
                <a:latin typeface="Arial" pitchFamily="34" charset="0"/>
                <a:cs typeface="Arial" pitchFamily="34" charset="0"/>
              </a:rPr>
              <a:t>Els Esports de Pilota: bàsquet, futbol, tennis, bàdminton, handbol, pim-pom, voleibol,...</a:t>
            </a:r>
          </a:p>
          <a:p>
            <a:pPr algn="just">
              <a:buNone/>
            </a:pPr>
            <a:endParaRPr lang="ca-ES" sz="2400" b="1" dirty="0" smtClean="0">
              <a:solidFill>
                <a:srgbClr val="FF3300"/>
              </a:solidFill>
              <a:latin typeface="Arial" pitchFamily="34" charset="0"/>
              <a:cs typeface="Arial" pitchFamily="34" charset="0"/>
            </a:endParaRPr>
          </a:p>
          <a:p>
            <a:pPr algn="just">
              <a:buNone/>
            </a:pPr>
            <a:r>
              <a:rPr lang="ca-ES" sz="2400" b="1" dirty="0" smtClean="0">
                <a:solidFill>
                  <a:srgbClr val="FF3300"/>
                </a:solidFill>
                <a:latin typeface="Arial" pitchFamily="34" charset="0"/>
                <a:cs typeface="Arial" pitchFamily="34" charset="0"/>
              </a:rPr>
              <a:t>2n / 3r Trimestre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850106"/>
          </a:xfrm>
        </p:spPr>
        <p:txBody>
          <a:bodyPr>
            <a:normAutofit/>
          </a:bodyPr>
          <a:lstStyle/>
          <a:p>
            <a:pPr algn="l"/>
            <a:r>
              <a:rPr lang="ca-ES" altLang="es-ES" sz="2000" b="1" dirty="0" smtClean="0">
                <a:solidFill>
                  <a:srgbClr val="0000FF"/>
                </a:solidFill>
                <a:latin typeface="Arial" pitchFamily="34" charset="0"/>
                <a:cs typeface="Arial" pitchFamily="34" charset="0"/>
              </a:rPr>
              <a:t>METODOLOGIA</a:t>
            </a:r>
            <a:endParaRPr lang="ca-ES" sz="2000" dirty="0"/>
          </a:p>
        </p:txBody>
      </p:sp>
      <p:sp>
        <p:nvSpPr>
          <p:cNvPr id="3" name="Contenidor de contingut 2"/>
          <p:cNvSpPr>
            <a:spLocks noGrp="1"/>
          </p:cNvSpPr>
          <p:nvPr>
            <p:ph idx="1"/>
          </p:nvPr>
        </p:nvSpPr>
        <p:spPr>
          <a:xfrm>
            <a:off x="395536" y="1052736"/>
            <a:ext cx="8229600" cy="4896544"/>
          </a:xfrm>
        </p:spPr>
        <p:txBody>
          <a:bodyPr/>
          <a:lstStyle/>
          <a:p>
            <a:pPr>
              <a:buFontTx/>
              <a:buChar char="-"/>
            </a:pPr>
            <a:r>
              <a:rPr lang="ca-ES" dirty="0" smtClean="0"/>
              <a:t>Treball per projectes: treball cooperatiu, en grups reduïts.</a:t>
            </a:r>
          </a:p>
          <a:p>
            <a:pPr>
              <a:buFontTx/>
              <a:buChar char="-"/>
            </a:pPr>
            <a:r>
              <a:rPr lang="ca-ES" dirty="0" smtClean="0"/>
              <a:t>Recerca d’informació.</a:t>
            </a:r>
          </a:p>
          <a:p>
            <a:pPr>
              <a:buFontTx/>
              <a:buChar char="-"/>
            </a:pPr>
            <a:r>
              <a:rPr lang="ca-ES" dirty="0" smtClean="0"/>
              <a:t>Aportació de material divers per part dels alumnes i de la mestra.</a:t>
            </a:r>
          </a:p>
          <a:p>
            <a:pPr>
              <a:buFontTx/>
              <a:buChar char="-"/>
            </a:pPr>
            <a:r>
              <a:rPr lang="ca-ES" dirty="0" smtClean="0"/>
              <a:t>Exposició davant de la resta de companys i cicles.</a:t>
            </a:r>
          </a:p>
          <a:p>
            <a:pPr>
              <a:buFontTx/>
              <a:buChar char="-"/>
            </a:pPr>
            <a:r>
              <a:rPr lang="ca-ES" dirty="0" smtClean="0"/>
              <a:t>Dossiers de treball.</a:t>
            </a:r>
            <a:endParaRPr lang="ca-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94122"/>
          </a:xfrm>
        </p:spPr>
        <p:txBody>
          <a:bodyPr>
            <a:normAutofit/>
          </a:bodyPr>
          <a:lstStyle/>
          <a:p>
            <a:r>
              <a:rPr lang="ca-ES" sz="3200" b="1" dirty="0" smtClean="0">
                <a:solidFill>
                  <a:srgbClr val="0070C0"/>
                </a:solidFill>
                <a:latin typeface="Arial" pitchFamily="34" charset="0"/>
                <a:cs typeface="Arial" pitchFamily="34" charset="0"/>
              </a:rPr>
              <a:t>PLÀSTICA</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p:txBody>
          <a:bodyPr>
            <a:normAutofit lnSpcReduction="10000"/>
          </a:bodyPr>
          <a:lstStyle/>
          <a:p>
            <a:pPr algn="just">
              <a:buFont typeface="Wingdings" pitchFamily="2" charset="2"/>
              <a:buChar char="ü"/>
            </a:pPr>
            <a:r>
              <a:rPr lang="ca-ES" altLang="es-ES" dirty="0" smtClean="0"/>
              <a:t>Hi ha una comissió de plàstica que estableix les temàtiques a treballar durant el curs.</a:t>
            </a:r>
          </a:p>
          <a:p>
            <a:pPr algn="just">
              <a:buFont typeface="Wingdings" pitchFamily="2" charset="2"/>
              <a:buChar char="ü"/>
            </a:pPr>
            <a:r>
              <a:rPr lang="ca-ES" altLang="es-ES" dirty="0" smtClean="0"/>
              <a:t>Els tres mestres que fem la plàstica ens preparem activitats i tallers per a cada cicle de primària, amb diferents graus de dificultat. </a:t>
            </a:r>
          </a:p>
          <a:p>
            <a:pPr algn="just">
              <a:buFont typeface="Wingdings" pitchFamily="2" charset="2"/>
              <a:buChar char="ü"/>
            </a:pPr>
            <a:r>
              <a:rPr lang="ca-ES" altLang="es-ES" dirty="0" smtClean="0"/>
              <a:t>Durant aquest curs es treballaran activitats diverses relacionades amb els Esports de Pilota, els Esports de Neu i els Esports d’Aventura.</a:t>
            </a:r>
          </a:p>
          <a:p>
            <a:pPr>
              <a:buFont typeface="Arial" charset="0"/>
              <a:buChar char="•"/>
            </a:pPr>
            <a:endParaRPr lang="ca-ES" altLang="es-ES" dirty="0" smtClean="0"/>
          </a:p>
          <a:p>
            <a:pPr>
              <a:buFont typeface="Arial" charset="0"/>
              <a:buChar char="•"/>
            </a:pPr>
            <a:endParaRPr lang="ca-ES" altLang="es-ES" dirty="0" smtClean="0"/>
          </a:p>
          <a:p>
            <a:endParaRPr lang="ca-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850106"/>
          </a:xfrm>
        </p:spPr>
        <p:txBody>
          <a:bodyPr>
            <a:normAutofit/>
          </a:bodyPr>
          <a:lstStyle/>
          <a:p>
            <a:r>
              <a:rPr lang="ca-ES" sz="3200" b="1" dirty="0" smtClean="0">
                <a:solidFill>
                  <a:srgbClr val="0070C0"/>
                </a:solidFill>
                <a:latin typeface="Arial" pitchFamily="34" charset="0"/>
                <a:cs typeface="Arial" pitchFamily="34" charset="0"/>
              </a:rPr>
              <a:t>MÚSICA</a:t>
            </a:r>
            <a:endParaRPr lang="ca-ES" sz="3200" dirty="0"/>
          </a:p>
        </p:txBody>
      </p:sp>
      <p:sp>
        <p:nvSpPr>
          <p:cNvPr id="3" name="Contenidor de contingut 2"/>
          <p:cNvSpPr>
            <a:spLocks noGrp="1"/>
          </p:cNvSpPr>
          <p:nvPr>
            <p:ph idx="1"/>
          </p:nvPr>
        </p:nvSpPr>
        <p:spPr>
          <a:xfrm>
            <a:off x="457200" y="1124744"/>
            <a:ext cx="8435280" cy="5400600"/>
          </a:xfrm>
        </p:spPr>
        <p:txBody>
          <a:bodyPr>
            <a:normAutofit fontScale="47500" lnSpcReduction="20000"/>
          </a:bodyPr>
          <a:lstStyle/>
          <a:p>
            <a:pPr>
              <a:buNone/>
            </a:pPr>
            <a:r>
              <a:rPr lang="ca-ES" sz="4200" b="1" dirty="0" smtClean="0">
                <a:solidFill>
                  <a:srgbClr val="0000FF"/>
                </a:solidFill>
                <a:latin typeface="Arial" pitchFamily="34" charset="0"/>
                <a:cs typeface="Arial" pitchFamily="34" charset="0"/>
              </a:rPr>
              <a:t>CONTINGUTS BÀSICS</a:t>
            </a:r>
          </a:p>
          <a:p>
            <a:pPr>
              <a:buNone/>
            </a:pPr>
            <a:endParaRPr lang="ca-ES" b="1" dirty="0" smtClean="0">
              <a:solidFill>
                <a:srgbClr val="002060"/>
              </a:solidFill>
              <a:latin typeface="Arial" pitchFamily="34" charset="0"/>
              <a:cs typeface="Arial" pitchFamily="34" charset="0"/>
            </a:endParaRPr>
          </a:p>
          <a:p>
            <a:pPr>
              <a:buFont typeface="Wingdings" pitchFamily="2" charset="2"/>
              <a:buChar char="ü"/>
            </a:pPr>
            <a:r>
              <a:rPr lang="ca-ES" sz="3800" dirty="0" smtClean="0">
                <a:latin typeface="Arial" pitchFamily="34" charset="0"/>
                <a:cs typeface="Arial" pitchFamily="34" charset="0"/>
              </a:rPr>
              <a:t>Cançons.</a:t>
            </a:r>
          </a:p>
          <a:p>
            <a:pPr>
              <a:buFont typeface="Wingdings" pitchFamily="2" charset="2"/>
              <a:buChar char="ü"/>
            </a:pPr>
            <a:r>
              <a:rPr lang="ca-ES" sz="3800" dirty="0" smtClean="0">
                <a:latin typeface="Arial" pitchFamily="34" charset="0"/>
                <a:cs typeface="Arial" pitchFamily="34" charset="0"/>
              </a:rPr>
              <a:t>Danses.</a:t>
            </a:r>
          </a:p>
          <a:p>
            <a:pPr>
              <a:buFont typeface="Wingdings" pitchFamily="2" charset="2"/>
              <a:buChar char="ü"/>
            </a:pPr>
            <a:r>
              <a:rPr lang="ca-ES" sz="3800" dirty="0" smtClean="0">
                <a:latin typeface="Arial" pitchFamily="34" charset="0"/>
                <a:cs typeface="Arial" pitchFamily="34" charset="0"/>
              </a:rPr>
              <a:t>Llenguatge musical (molt bàsic)</a:t>
            </a:r>
          </a:p>
          <a:p>
            <a:pPr>
              <a:buFont typeface="Wingdings" pitchFamily="2" charset="2"/>
              <a:buChar char="ü"/>
            </a:pPr>
            <a:r>
              <a:rPr lang="ca-ES" sz="3800" dirty="0" smtClean="0">
                <a:latin typeface="Arial" pitchFamily="34" charset="0"/>
                <a:cs typeface="Arial" pitchFamily="34" charset="0"/>
              </a:rPr>
              <a:t>Pràctica instrumental (instruments de petita percussió i percussió corporal)</a:t>
            </a:r>
          </a:p>
          <a:p>
            <a:pPr>
              <a:buFont typeface="Wingdings" pitchFamily="2" charset="2"/>
              <a:buChar char="ü"/>
            </a:pPr>
            <a:r>
              <a:rPr lang="ca-ES" sz="3800" dirty="0" smtClean="0">
                <a:latin typeface="Arial" pitchFamily="34" charset="0"/>
                <a:cs typeface="Arial" pitchFamily="34" charset="0"/>
              </a:rPr>
              <a:t>Qualitats del so.</a:t>
            </a:r>
          </a:p>
          <a:p>
            <a:pPr>
              <a:buNone/>
            </a:pPr>
            <a:endParaRPr lang="ca-ES" dirty="0" smtClean="0">
              <a:latin typeface="Arial" pitchFamily="34" charset="0"/>
              <a:cs typeface="Arial" pitchFamily="34" charset="0"/>
            </a:endParaRPr>
          </a:p>
          <a:p>
            <a:pPr>
              <a:buNone/>
            </a:pPr>
            <a:r>
              <a:rPr lang="ca-ES" sz="4200" b="1" dirty="0" smtClean="0">
                <a:solidFill>
                  <a:srgbClr val="0000FF"/>
                </a:solidFill>
                <a:latin typeface="Arial" pitchFamily="34" charset="0"/>
                <a:cs typeface="Arial" pitchFamily="34" charset="0"/>
              </a:rPr>
              <a:t>METODOLOGIA</a:t>
            </a:r>
          </a:p>
          <a:p>
            <a:pPr>
              <a:buNone/>
            </a:pPr>
            <a:endParaRPr lang="ca-ES" sz="3400" b="1" dirty="0" smtClean="0">
              <a:solidFill>
                <a:srgbClr val="0000FF"/>
              </a:solidFill>
              <a:latin typeface="Arial" pitchFamily="34" charset="0"/>
              <a:cs typeface="Arial" pitchFamily="34" charset="0"/>
            </a:endParaRPr>
          </a:p>
          <a:p>
            <a:pPr>
              <a:lnSpc>
                <a:spcPct val="120000"/>
              </a:lnSpc>
              <a:buNone/>
            </a:pPr>
            <a:r>
              <a:rPr lang="ca-ES" sz="3400" dirty="0" smtClean="0">
                <a:latin typeface="Arial" pitchFamily="34" charset="0"/>
                <a:cs typeface="Arial" pitchFamily="34" charset="0"/>
              </a:rPr>
              <a:t>	</a:t>
            </a:r>
            <a:r>
              <a:rPr lang="ca-ES" sz="3800" dirty="0" smtClean="0">
                <a:latin typeface="Arial" pitchFamily="34" charset="0"/>
                <a:cs typeface="Arial" pitchFamily="34" charset="0"/>
              </a:rPr>
              <a:t>Durant l’hora de música, mitjançant el joc, s’intenta treballar gairebé tots els continguts, per tant es divideix l’horari en tres blocs: </a:t>
            </a:r>
          </a:p>
          <a:p>
            <a:pPr>
              <a:lnSpc>
                <a:spcPct val="120000"/>
              </a:lnSpc>
              <a:buNone/>
            </a:pPr>
            <a:r>
              <a:rPr lang="ca-ES" sz="3800" dirty="0" smtClean="0">
                <a:latin typeface="Arial" pitchFamily="34" charset="0"/>
                <a:cs typeface="Arial" pitchFamily="34" charset="0"/>
              </a:rPr>
              <a:t>  </a:t>
            </a:r>
            <a:r>
              <a:rPr lang="ca-ES" sz="3800" b="1" dirty="0" smtClean="0">
                <a:solidFill>
                  <a:srgbClr val="FF3300"/>
                </a:solidFill>
                <a:latin typeface="Arial" pitchFamily="34" charset="0"/>
                <a:cs typeface="Arial" pitchFamily="34" charset="0"/>
              </a:rPr>
              <a:t>1. Ritme:</a:t>
            </a:r>
            <a:r>
              <a:rPr lang="ca-ES" sz="3800" dirty="0" smtClean="0">
                <a:latin typeface="Arial" pitchFamily="34" charset="0"/>
                <a:cs typeface="Arial" pitchFamily="34" charset="0"/>
              </a:rPr>
              <a:t> es treballen els patrons rítmics que es volen treballar, mitjançant jocs, utilitzant el propi cos, o amb instruments de petita percussió.</a:t>
            </a:r>
          </a:p>
          <a:p>
            <a:pPr>
              <a:lnSpc>
                <a:spcPct val="120000"/>
              </a:lnSpc>
              <a:buNone/>
            </a:pPr>
            <a:r>
              <a:rPr lang="ca-ES" sz="3800" dirty="0" smtClean="0">
                <a:latin typeface="Arial" pitchFamily="34" charset="0"/>
                <a:cs typeface="Arial" pitchFamily="34" charset="0"/>
              </a:rPr>
              <a:t>  </a:t>
            </a:r>
            <a:r>
              <a:rPr lang="ca-ES" sz="3800" b="1" dirty="0" smtClean="0">
                <a:solidFill>
                  <a:srgbClr val="FF3300"/>
                </a:solidFill>
                <a:latin typeface="Arial" pitchFamily="34" charset="0"/>
                <a:cs typeface="Arial" pitchFamily="34" charset="0"/>
              </a:rPr>
              <a:t>2.</a:t>
            </a:r>
            <a:r>
              <a:rPr lang="ca-ES" sz="3800" dirty="0" smtClean="0">
                <a:latin typeface="Arial" pitchFamily="34" charset="0"/>
                <a:cs typeface="Arial" pitchFamily="34" charset="0"/>
              </a:rPr>
              <a:t>	</a:t>
            </a:r>
            <a:r>
              <a:rPr lang="ca-ES" sz="3800" b="1" dirty="0" smtClean="0">
                <a:solidFill>
                  <a:srgbClr val="FF3300"/>
                </a:solidFill>
                <a:latin typeface="Arial" pitchFamily="34" charset="0"/>
                <a:cs typeface="Arial" pitchFamily="34" charset="0"/>
              </a:rPr>
              <a:t>Cançó:</a:t>
            </a:r>
            <a:r>
              <a:rPr lang="ca-ES" sz="3800" b="1" dirty="0" smtClean="0">
                <a:latin typeface="Arial" pitchFamily="34" charset="0"/>
                <a:cs typeface="Arial" pitchFamily="34" charset="0"/>
              </a:rPr>
              <a:t> </a:t>
            </a:r>
            <a:r>
              <a:rPr lang="ca-ES" sz="3800" dirty="0" smtClean="0">
                <a:latin typeface="Arial" pitchFamily="34" charset="0"/>
                <a:cs typeface="Arial" pitchFamily="34" charset="0"/>
              </a:rPr>
              <a:t>es treballen les cançons programades, treballant tant la melodia com la tècnica vocal. </a:t>
            </a:r>
          </a:p>
          <a:p>
            <a:pPr>
              <a:lnSpc>
                <a:spcPct val="120000"/>
              </a:lnSpc>
              <a:buNone/>
            </a:pPr>
            <a:r>
              <a:rPr lang="ca-ES" sz="3800" dirty="0" smtClean="0">
                <a:latin typeface="Arial" pitchFamily="34" charset="0"/>
                <a:cs typeface="Arial" pitchFamily="34" charset="0"/>
              </a:rPr>
              <a:t>  </a:t>
            </a:r>
            <a:r>
              <a:rPr lang="ca-ES" sz="3800" b="1" dirty="0" smtClean="0">
                <a:solidFill>
                  <a:srgbClr val="FF3300"/>
                </a:solidFill>
                <a:latin typeface="Arial" pitchFamily="34" charset="0"/>
                <a:cs typeface="Arial" pitchFamily="34" charset="0"/>
              </a:rPr>
              <a:t>3. Moviment:</a:t>
            </a:r>
            <a:r>
              <a:rPr lang="ca-ES" sz="3800" dirty="0" smtClean="0">
                <a:latin typeface="Arial" pitchFamily="34" charset="0"/>
                <a:cs typeface="Arial" pitchFamily="34" charset="0"/>
              </a:rPr>
              <a:t> es treballa els continguts referits a la dansa, estructuració de les cançons mitjançant el moviment</a:t>
            </a:r>
            <a:r>
              <a:rPr lang="ca-ES" sz="3400" dirty="0" smtClean="0">
                <a:latin typeface="Arial" pitchFamily="34" charset="0"/>
                <a:cs typeface="Arial" pitchFamily="34" charset="0"/>
              </a:rPr>
              <a:t>.</a:t>
            </a:r>
          </a:p>
          <a:p>
            <a:endParaRPr lang="ca-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22114"/>
          </a:xfrm>
        </p:spPr>
        <p:txBody>
          <a:bodyPr>
            <a:normAutofit/>
          </a:bodyPr>
          <a:lstStyle/>
          <a:p>
            <a:r>
              <a:rPr lang="ca-ES" sz="3200" b="1" dirty="0" smtClean="0">
                <a:solidFill>
                  <a:srgbClr val="0070C0"/>
                </a:solidFill>
                <a:latin typeface="Arial" pitchFamily="34" charset="0"/>
                <a:cs typeface="Arial" pitchFamily="34" charset="0"/>
              </a:rPr>
              <a:t>EDUCACIÓ FÍSICA</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a:xfrm>
            <a:off x="539552" y="1124744"/>
            <a:ext cx="8280920" cy="5184576"/>
          </a:xfrm>
        </p:spPr>
        <p:txBody>
          <a:bodyPr>
            <a:normAutofit fontScale="25000" lnSpcReduction="20000"/>
          </a:bodyPr>
          <a:lstStyle/>
          <a:p>
            <a:pPr>
              <a:buNone/>
            </a:pPr>
            <a:r>
              <a:rPr lang="ca-ES" sz="8000" b="1" dirty="0" smtClean="0">
                <a:solidFill>
                  <a:srgbClr val="00359E"/>
                </a:solidFill>
                <a:latin typeface="Arial" pitchFamily="34" charset="0"/>
                <a:cs typeface="Arial" pitchFamily="34" charset="0"/>
              </a:rPr>
              <a:t>CONTINGUTS BÀSICS</a:t>
            </a:r>
          </a:p>
          <a:p>
            <a:pPr>
              <a:buNone/>
            </a:pPr>
            <a:r>
              <a:rPr lang="ca-ES" sz="3500" dirty="0" smtClean="0">
                <a:latin typeface="Arial" pitchFamily="34" charset="0"/>
                <a:cs typeface="Arial" pitchFamily="34" charset="0"/>
              </a:rPr>
              <a:t> </a:t>
            </a:r>
            <a:endParaRPr lang="ca-ES" sz="3500" b="1" dirty="0" smtClean="0">
              <a:solidFill>
                <a:srgbClr val="FF3300"/>
              </a:solidFill>
              <a:latin typeface="Arial" pitchFamily="34" charset="0"/>
              <a:cs typeface="Arial" pitchFamily="34" charset="0"/>
            </a:endParaRPr>
          </a:p>
          <a:p>
            <a:pPr lvl="0">
              <a:buNone/>
            </a:pPr>
            <a:r>
              <a:rPr lang="ca-ES" sz="5600" b="1" dirty="0" smtClean="0">
                <a:solidFill>
                  <a:srgbClr val="FF3300"/>
                </a:solidFill>
                <a:latin typeface="Arial" pitchFamily="34" charset="0"/>
                <a:cs typeface="Arial" pitchFamily="34" charset="0"/>
              </a:rPr>
              <a:t>TREBALL DEL COS</a:t>
            </a:r>
          </a:p>
          <a:p>
            <a:pPr lvl="1">
              <a:buFont typeface="Wingdings" pitchFamily="2" charset="2"/>
              <a:buChar char="ü"/>
            </a:pPr>
            <a:r>
              <a:rPr lang="ca-ES" sz="5600" dirty="0" smtClean="0">
                <a:latin typeface="Arial" pitchFamily="34" charset="0"/>
                <a:cs typeface="Arial" pitchFamily="34" charset="0"/>
              </a:rPr>
              <a:t>Percepció del propi cos</a:t>
            </a:r>
          </a:p>
          <a:p>
            <a:pPr lvl="1">
              <a:buFont typeface="Wingdings" pitchFamily="2" charset="2"/>
              <a:buChar char="ü"/>
            </a:pPr>
            <a:r>
              <a:rPr lang="ca-ES" sz="5600" dirty="0" smtClean="0">
                <a:latin typeface="Arial" pitchFamily="34" charset="0"/>
                <a:cs typeface="Arial" pitchFamily="34" charset="0"/>
              </a:rPr>
              <a:t>Equilibri</a:t>
            </a:r>
          </a:p>
          <a:p>
            <a:pPr lvl="1">
              <a:buFont typeface="Wingdings" pitchFamily="2" charset="2"/>
              <a:buChar char="ü"/>
            </a:pPr>
            <a:r>
              <a:rPr lang="ca-ES" sz="5600" dirty="0" smtClean="0">
                <a:latin typeface="Arial" pitchFamily="34" charset="0"/>
                <a:cs typeface="Arial" pitchFamily="34" charset="0"/>
              </a:rPr>
              <a:t>Lateralitat</a:t>
            </a:r>
          </a:p>
          <a:p>
            <a:pPr lvl="1">
              <a:buFont typeface="Wingdings" pitchFamily="2" charset="2"/>
              <a:buChar char="ü"/>
            </a:pPr>
            <a:r>
              <a:rPr lang="ca-ES" sz="5600" dirty="0" smtClean="0">
                <a:latin typeface="Arial" pitchFamily="34" charset="0"/>
                <a:cs typeface="Arial" pitchFamily="34" charset="0"/>
              </a:rPr>
              <a:t>Percepció de l’espai i del temps</a:t>
            </a:r>
          </a:p>
          <a:p>
            <a:pPr>
              <a:buNone/>
            </a:pPr>
            <a:r>
              <a:rPr lang="ca-ES" sz="5600" dirty="0" smtClean="0">
                <a:latin typeface="Arial" pitchFamily="34" charset="0"/>
                <a:cs typeface="Arial" pitchFamily="34" charset="0"/>
              </a:rPr>
              <a:t> </a:t>
            </a:r>
          </a:p>
          <a:p>
            <a:pPr lvl="0">
              <a:buNone/>
            </a:pPr>
            <a:r>
              <a:rPr lang="ca-ES" sz="5600" b="1" dirty="0" smtClean="0">
                <a:solidFill>
                  <a:srgbClr val="FF3300"/>
                </a:solidFill>
                <a:latin typeface="Arial" pitchFamily="34" charset="0"/>
                <a:cs typeface="Arial" pitchFamily="34" charset="0"/>
              </a:rPr>
              <a:t>HABILITATS MOTRIUS</a:t>
            </a:r>
          </a:p>
          <a:p>
            <a:pPr lvl="1">
              <a:buFont typeface="Wingdings" pitchFamily="2" charset="2"/>
              <a:buChar char="ü"/>
            </a:pPr>
            <a:r>
              <a:rPr lang="ca-ES" sz="5600" dirty="0" smtClean="0">
                <a:latin typeface="Arial" pitchFamily="34" charset="0"/>
                <a:cs typeface="Arial" pitchFamily="34" charset="0"/>
              </a:rPr>
              <a:t>Desplaçaments</a:t>
            </a:r>
          </a:p>
          <a:p>
            <a:pPr lvl="1">
              <a:buFont typeface="Wingdings" pitchFamily="2" charset="2"/>
              <a:buChar char="ü"/>
            </a:pPr>
            <a:r>
              <a:rPr lang="ca-ES" sz="5600" dirty="0" smtClean="0">
                <a:latin typeface="Arial" pitchFamily="34" charset="0"/>
                <a:cs typeface="Arial" pitchFamily="34" charset="0"/>
              </a:rPr>
              <a:t>Girs</a:t>
            </a:r>
          </a:p>
          <a:p>
            <a:pPr lvl="1">
              <a:buFont typeface="Wingdings" pitchFamily="2" charset="2"/>
              <a:buChar char="ü"/>
            </a:pPr>
            <a:r>
              <a:rPr lang="ca-ES" sz="5600" dirty="0" smtClean="0">
                <a:latin typeface="Arial" pitchFamily="34" charset="0"/>
                <a:cs typeface="Arial" pitchFamily="34" charset="0"/>
              </a:rPr>
              <a:t>Salts</a:t>
            </a:r>
          </a:p>
          <a:p>
            <a:pPr lvl="1">
              <a:buFont typeface="Wingdings" pitchFamily="2" charset="2"/>
              <a:buChar char="ü"/>
            </a:pPr>
            <a:r>
              <a:rPr lang="ca-ES" sz="5600" dirty="0" smtClean="0">
                <a:latin typeface="Arial" pitchFamily="34" charset="0"/>
                <a:cs typeface="Arial" pitchFamily="34" charset="0"/>
              </a:rPr>
              <a:t>Llançaments</a:t>
            </a:r>
          </a:p>
          <a:p>
            <a:pPr lvl="1">
              <a:buFont typeface="Wingdings" pitchFamily="2" charset="2"/>
              <a:buChar char="ü"/>
            </a:pPr>
            <a:r>
              <a:rPr lang="ca-ES" sz="5600" dirty="0" smtClean="0">
                <a:latin typeface="Arial" pitchFamily="34" charset="0"/>
                <a:cs typeface="Arial" pitchFamily="34" charset="0"/>
              </a:rPr>
              <a:t>Recepcions</a:t>
            </a:r>
          </a:p>
          <a:p>
            <a:pPr>
              <a:buNone/>
            </a:pPr>
            <a:r>
              <a:rPr lang="ca-ES" sz="5600" dirty="0" smtClean="0">
                <a:latin typeface="Arial" pitchFamily="34" charset="0"/>
                <a:cs typeface="Arial" pitchFamily="34" charset="0"/>
              </a:rPr>
              <a:t> </a:t>
            </a:r>
          </a:p>
          <a:p>
            <a:pPr lvl="0">
              <a:buNone/>
            </a:pPr>
            <a:r>
              <a:rPr lang="ca-ES" sz="5600" b="1" dirty="0" smtClean="0">
                <a:solidFill>
                  <a:srgbClr val="FF3300"/>
                </a:solidFill>
                <a:latin typeface="Arial" pitchFamily="34" charset="0"/>
                <a:cs typeface="Arial" pitchFamily="34" charset="0"/>
              </a:rPr>
              <a:t>EXPRESSIÓ CORPORAL</a:t>
            </a:r>
          </a:p>
          <a:p>
            <a:pPr>
              <a:buNone/>
            </a:pPr>
            <a:r>
              <a:rPr lang="ca-ES" sz="5600" dirty="0" smtClean="0">
                <a:latin typeface="Arial" pitchFamily="34" charset="0"/>
                <a:cs typeface="Arial" pitchFamily="34" charset="0"/>
              </a:rPr>
              <a:t> </a:t>
            </a:r>
          </a:p>
          <a:p>
            <a:pPr lvl="0">
              <a:buNone/>
            </a:pPr>
            <a:r>
              <a:rPr lang="ca-ES" sz="5600" b="1" dirty="0" smtClean="0">
                <a:solidFill>
                  <a:srgbClr val="FF3300"/>
                </a:solidFill>
                <a:latin typeface="Arial" pitchFamily="34" charset="0"/>
                <a:cs typeface="Arial" pitchFamily="34" charset="0"/>
              </a:rPr>
              <a:t>HÀBITS D’HIGIENE</a:t>
            </a:r>
          </a:p>
          <a:p>
            <a:pPr>
              <a:buNone/>
            </a:pPr>
            <a:r>
              <a:rPr lang="ca-ES" sz="3500" dirty="0" smtClean="0">
                <a:latin typeface="Arial" pitchFamily="34" charset="0"/>
                <a:cs typeface="Arial" pitchFamily="34" charset="0"/>
              </a:rPr>
              <a:t> </a:t>
            </a:r>
          </a:p>
          <a:p>
            <a:pPr>
              <a:buNone/>
            </a:pPr>
            <a:r>
              <a:rPr lang="ca-ES" sz="8000" b="1" dirty="0" smtClean="0">
                <a:solidFill>
                  <a:srgbClr val="00359E"/>
                </a:solidFill>
                <a:latin typeface="Arial" pitchFamily="34" charset="0"/>
                <a:cs typeface="Arial" pitchFamily="34" charset="0"/>
              </a:rPr>
              <a:t>METODOLOGIA</a:t>
            </a:r>
          </a:p>
          <a:p>
            <a:pPr>
              <a:buNone/>
            </a:pPr>
            <a:r>
              <a:rPr lang="ca-ES" sz="3500" b="1" dirty="0" smtClean="0">
                <a:latin typeface="Arial" pitchFamily="34" charset="0"/>
                <a:cs typeface="Arial" pitchFamily="34" charset="0"/>
              </a:rPr>
              <a:t> </a:t>
            </a:r>
            <a:endParaRPr lang="ca-ES" sz="3500" dirty="0" smtClean="0">
              <a:latin typeface="Arial" pitchFamily="34" charset="0"/>
              <a:cs typeface="Arial" pitchFamily="34" charset="0"/>
            </a:endParaRPr>
          </a:p>
          <a:p>
            <a:pPr>
              <a:buNone/>
            </a:pPr>
            <a:r>
              <a:rPr lang="ca-ES" sz="3500" dirty="0" smtClean="0">
                <a:latin typeface="Arial" pitchFamily="34" charset="0"/>
                <a:cs typeface="Arial" pitchFamily="34" charset="0"/>
              </a:rPr>
              <a:t>	</a:t>
            </a:r>
            <a:r>
              <a:rPr lang="ca-ES" sz="6400" dirty="0" smtClean="0">
                <a:latin typeface="Arial" pitchFamily="34" charset="0"/>
                <a:cs typeface="Arial" pitchFamily="34" charset="0"/>
              </a:rPr>
              <a:t>Els continguts es treballen bàsicament a partir de diferents tipus de </a:t>
            </a:r>
            <a:r>
              <a:rPr lang="ca-ES" sz="6400" b="1" u="sng" dirty="0" smtClean="0">
                <a:latin typeface="Arial" pitchFamily="34" charset="0"/>
                <a:cs typeface="Arial" pitchFamily="34" charset="0"/>
              </a:rPr>
              <a:t>joc</a:t>
            </a:r>
            <a:r>
              <a:rPr lang="ca-ES" sz="6400" dirty="0" smtClean="0">
                <a:latin typeface="Arial" pitchFamily="34" charset="0"/>
                <a:cs typeface="Arial" pitchFamily="34" charset="0"/>
              </a:rPr>
              <a:t>, de manera que la seva percepció de la classe sempre té una vessant lúdica.</a:t>
            </a:r>
          </a:p>
          <a:p>
            <a:pPr>
              <a:buNone/>
            </a:pPr>
            <a:r>
              <a:rPr lang="ca-ES" sz="6400" dirty="0" smtClean="0">
                <a:latin typeface="Arial" pitchFamily="34" charset="0"/>
                <a:cs typeface="Arial" pitchFamily="34" charset="0"/>
              </a:rPr>
              <a:t>	Puntualment es poden realitzar exercicis específics.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850106"/>
          </a:xfrm>
        </p:spPr>
        <p:txBody>
          <a:bodyPr>
            <a:normAutofit/>
          </a:bodyPr>
          <a:lstStyle/>
          <a:p>
            <a:r>
              <a:rPr lang="ca-ES" sz="3200" b="1" dirty="0" smtClean="0">
                <a:solidFill>
                  <a:srgbClr val="0070C0"/>
                </a:solidFill>
                <a:latin typeface="Arial" pitchFamily="34" charset="0"/>
                <a:cs typeface="Arial" pitchFamily="34" charset="0"/>
              </a:rPr>
              <a:t>RELIGIÓ</a:t>
            </a:r>
            <a:endParaRPr lang="ca-ES" sz="3200" b="1" dirty="0">
              <a:solidFill>
                <a:srgbClr val="0070C0"/>
              </a:solidFill>
              <a:latin typeface="Arial" pitchFamily="34" charset="0"/>
              <a:cs typeface="Arial" pitchFamily="34" charset="0"/>
            </a:endParaRPr>
          </a:p>
        </p:txBody>
      </p:sp>
      <p:graphicFrame>
        <p:nvGraphicFramePr>
          <p:cNvPr id="4" name="Contenidor de contingut 3"/>
          <p:cNvGraphicFramePr>
            <a:graphicFrameLocks noGrp="1"/>
          </p:cNvGraphicFramePr>
          <p:nvPr>
            <p:ph idx="1"/>
          </p:nvPr>
        </p:nvGraphicFramePr>
        <p:xfrm>
          <a:off x="467544" y="1556791"/>
          <a:ext cx="8219256" cy="2088233"/>
        </p:xfrm>
        <a:graphic>
          <a:graphicData uri="http://schemas.openxmlformats.org/drawingml/2006/table">
            <a:tbl>
              <a:tblPr firstRow="1" bandRow="1">
                <a:tableStyleId>{5C22544A-7EE6-4342-B048-85BDC9FD1C3A}</a:tableStyleId>
              </a:tblPr>
              <a:tblGrid>
                <a:gridCol w="2739752"/>
                <a:gridCol w="2739752"/>
                <a:gridCol w="2739752"/>
              </a:tblGrid>
              <a:tr h="422275">
                <a:tc>
                  <a:txBody>
                    <a:bodyPr/>
                    <a:lstStyle/>
                    <a:p>
                      <a:pPr algn="ctr"/>
                      <a:r>
                        <a:rPr lang="es-ES" sz="1600" dirty="0" smtClean="0">
                          <a:solidFill>
                            <a:schemeClr val="tx1"/>
                          </a:solidFill>
                          <a:latin typeface="Arial" pitchFamily="34" charset="0"/>
                          <a:cs typeface="Arial" pitchFamily="34" charset="0"/>
                        </a:rPr>
                        <a:t>PRIMER</a:t>
                      </a:r>
                      <a:r>
                        <a:rPr lang="es-ES" sz="1600" baseline="0" dirty="0" smtClean="0">
                          <a:solidFill>
                            <a:schemeClr val="tx1"/>
                          </a:solidFill>
                          <a:latin typeface="Arial" pitchFamily="34" charset="0"/>
                          <a:cs typeface="Arial" pitchFamily="34" charset="0"/>
                        </a:rPr>
                        <a:t> TRIMESTRE</a:t>
                      </a:r>
                      <a:endParaRPr lang="es-ES" sz="1600" dirty="0">
                        <a:solidFill>
                          <a:schemeClr val="tx1"/>
                        </a:solidFill>
                        <a:latin typeface="Arial" pitchFamily="34" charset="0"/>
                        <a:cs typeface="Arial" pitchFamily="34" charset="0"/>
                      </a:endParaRPr>
                    </a:p>
                  </a:txBody>
                  <a:tcPr/>
                </a:tc>
                <a:tc>
                  <a:txBody>
                    <a:bodyPr/>
                    <a:lstStyle/>
                    <a:p>
                      <a:pPr algn="ctr"/>
                      <a:r>
                        <a:rPr lang="es-ES" sz="1600" dirty="0" smtClean="0">
                          <a:solidFill>
                            <a:schemeClr val="tx1"/>
                          </a:solidFill>
                          <a:latin typeface="Arial" pitchFamily="34" charset="0"/>
                          <a:cs typeface="Arial" pitchFamily="34" charset="0"/>
                        </a:rPr>
                        <a:t>SEGON TRIMESTRE</a:t>
                      </a:r>
                      <a:endParaRPr lang="es-ES" sz="1600" dirty="0">
                        <a:solidFill>
                          <a:schemeClr val="tx1"/>
                        </a:solidFill>
                        <a:latin typeface="Arial" pitchFamily="34" charset="0"/>
                        <a:cs typeface="Arial" pitchFamily="34" charset="0"/>
                      </a:endParaRPr>
                    </a:p>
                  </a:txBody>
                  <a:tcPr/>
                </a:tc>
                <a:tc>
                  <a:txBody>
                    <a:bodyPr/>
                    <a:lstStyle/>
                    <a:p>
                      <a:pPr algn="ctr"/>
                      <a:r>
                        <a:rPr lang="es-ES" sz="1600" dirty="0" smtClean="0">
                          <a:solidFill>
                            <a:schemeClr val="tx1"/>
                          </a:solidFill>
                          <a:latin typeface="Arial" pitchFamily="34" charset="0"/>
                          <a:cs typeface="Arial" pitchFamily="34" charset="0"/>
                        </a:rPr>
                        <a:t>TERCER TRIMESTRE</a:t>
                      </a:r>
                      <a:endParaRPr lang="es-ES" sz="1600" dirty="0">
                        <a:solidFill>
                          <a:schemeClr val="tx1"/>
                        </a:solidFill>
                        <a:latin typeface="Arial" pitchFamily="34" charset="0"/>
                        <a:cs typeface="Arial" pitchFamily="34" charset="0"/>
                      </a:endParaRPr>
                    </a:p>
                  </a:txBody>
                  <a:tcPr/>
                </a:tc>
              </a:tr>
              <a:tr h="1665958">
                <a:tc>
                  <a:txBody>
                    <a:bodyPr/>
                    <a:lstStyle/>
                    <a:p>
                      <a:pPr algn="ctr"/>
                      <a:r>
                        <a:rPr lang="ca-ES" sz="1800" b="1" kern="1200" dirty="0" smtClean="0">
                          <a:solidFill>
                            <a:srgbClr val="FF3300"/>
                          </a:solidFill>
                          <a:latin typeface="+mn-lt"/>
                          <a:ea typeface="+mn-ea"/>
                          <a:cs typeface="+mn-cs"/>
                        </a:rPr>
                        <a:t>Educació en Valors </a:t>
                      </a:r>
                      <a:endParaRPr lang="es-ES" sz="1800" kern="1200" dirty="0" smtClean="0">
                        <a:solidFill>
                          <a:srgbClr val="FF3300"/>
                        </a:solidFill>
                        <a:latin typeface="+mn-lt"/>
                        <a:ea typeface="+mn-ea"/>
                        <a:cs typeface="+mn-cs"/>
                      </a:endParaRPr>
                    </a:p>
                    <a:p>
                      <a:pPr algn="ctr"/>
                      <a:r>
                        <a:rPr lang="ca-ES" sz="1800" kern="1200" dirty="0" smtClean="0">
                          <a:solidFill>
                            <a:schemeClr val="tx1"/>
                          </a:solidFill>
                          <a:latin typeface="+mn-lt"/>
                          <a:ea typeface="+mn-ea"/>
                          <a:cs typeface="+mn-cs"/>
                        </a:rPr>
                        <a:t> </a:t>
                      </a:r>
                      <a:endParaRPr lang="es-ES" sz="1800" kern="1200" dirty="0" smtClean="0">
                        <a:solidFill>
                          <a:schemeClr val="tx1"/>
                        </a:solidFill>
                        <a:latin typeface="+mn-lt"/>
                        <a:ea typeface="+mn-ea"/>
                        <a:cs typeface="+mn-cs"/>
                      </a:endParaRPr>
                    </a:p>
                    <a:p>
                      <a:pPr algn="ctr"/>
                      <a:r>
                        <a:rPr lang="ca-ES" sz="1800" kern="1200" dirty="0" smtClean="0">
                          <a:solidFill>
                            <a:schemeClr val="tx1"/>
                          </a:solidFill>
                          <a:latin typeface="+mn-lt"/>
                          <a:ea typeface="+mn-ea"/>
                          <a:cs typeface="+mn-cs"/>
                        </a:rPr>
                        <a:t>Amistat</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Acolliment</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Responsabilitat</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Paciència</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Esforç</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Sinceritat</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Valentia.</a:t>
                      </a:r>
                      <a:endParaRPr lang="es-ES" sz="1800" kern="1200" dirty="0" smtClean="0">
                        <a:solidFill>
                          <a:schemeClr val="tx1"/>
                        </a:solidFill>
                        <a:latin typeface="+mn-lt"/>
                        <a:ea typeface="+mn-ea"/>
                        <a:cs typeface="+mn-cs"/>
                      </a:endParaRPr>
                    </a:p>
                  </a:txBody>
                  <a:tcPr/>
                </a:tc>
                <a:tc>
                  <a:txBody>
                    <a:bodyPr/>
                    <a:lstStyle/>
                    <a:p>
                      <a:pPr algn="ctr"/>
                      <a:r>
                        <a:rPr lang="ca-ES" sz="1800" b="1" kern="1200" dirty="0" smtClean="0">
                          <a:solidFill>
                            <a:srgbClr val="FF3300"/>
                          </a:solidFill>
                          <a:latin typeface="+mn-lt"/>
                          <a:ea typeface="+mn-ea"/>
                          <a:cs typeface="+mn-cs"/>
                        </a:rPr>
                        <a:t>Educació en i per la Pau</a:t>
                      </a:r>
                      <a:endParaRPr lang="es-ES" sz="1800" kern="1200" dirty="0" smtClean="0">
                        <a:solidFill>
                          <a:srgbClr val="FF3300"/>
                        </a:solidFill>
                        <a:latin typeface="+mn-lt"/>
                        <a:ea typeface="+mn-ea"/>
                        <a:cs typeface="+mn-cs"/>
                      </a:endParaRPr>
                    </a:p>
                    <a:p>
                      <a:pPr algn="ctr"/>
                      <a:r>
                        <a:rPr lang="ca-ES" sz="1800" kern="1200" dirty="0" smtClean="0">
                          <a:solidFill>
                            <a:schemeClr val="tx1"/>
                          </a:solidFill>
                          <a:latin typeface="+mn-lt"/>
                          <a:ea typeface="+mn-ea"/>
                          <a:cs typeface="+mn-cs"/>
                        </a:rPr>
                        <a:t> </a:t>
                      </a:r>
                    </a:p>
                    <a:p>
                      <a:pPr algn="ctr"/>
                      <a:r>
                        <a:rPr lang="ca-ES" sz="1800" kern="1200" dirty="0" smtClean="0">
                          <a:solidFill>
                            <a:schemeClr val="tx1"/>
                          </a:solidFill>
                          <a:latin typeface="+mn-lt"/>
                          <a:ea typeface="+mn-ea"/>
                          <a:cs typeface="+mn-cs"/>
                        </a:rPr>
                        <a:t>Concepte</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Conviure amb els altres</a:t>
                      </a:r>
                      <a:r>
                        <a:rPr lang="es-ES" sz="1800" kern="1200" dirty="0" smtClean="0">
                          <a:solidFill>
                            <a:schemeClr val="tx1"/>
                          </a:solidFill>
                          <a:latin typeface="+mn-lt"/>
                          <a:ea typeface="+mn-ea"/>
                          <a:cs typeface="+mn-cs"/>
                        </a:rPr>
                        <a:t>,</a:t>
                      </a:r>
                      <a:r>
                        <a:rPr lang="es-ES" sz="1800" kern="1200" baseline="0" dirty="0" smtClean="0">
                          <a:solidFill>
                            <a:schemeClr val="tx1"/>
                          </a:solidFill>
                          <a:latin typeface="+mn-lt"/>
                          <a:ea typeface="+mn-ea"/>
                          <a:cs typeface="+mn-cs"/>
                        </a:rPr>
                        <a:t> </a:t>
                      </a:r>
                      <a:r>
                        <a:rPr lang="ca-ES" sz="1800" kern="1200" dirty="0" smtClean="0">
                          <a:solidFill>
                            <a:schemeClr val="tx1"/>
                          </a:solidFill>
                          <a:latin typeface="+mn-lt"/>
                          <a:ea typeface="+mn-ea"/>
                          <a:cs typeface="+mn-cs"/>
                        </a:rPr>
                        <a:t>Resolució positiva de conflictes.</a:t>
                      </a:r>
                      <a:endParaRPr lang="es-ES" sz="1800" kern="1200" dirty="0" smtClean="0">
                        <a:solidFill>
                          <a:schemeClr val="tx1"/>
                        </a:solidFill>
                        <a:latin typeface="+mn-lt"/>
                        <a:ea typeface="+mn-ea"/>
                        <a:cs typeface="+mn-cs"/>
                      </a:endParaRPr>
                    </a:p>
                  </a:txBody>
                  <a:tcPr/>
                </a:tc>
                <a:tc>
                  <a:txBody>
                    <a:bodyPr/>
                    <a:lstStyle/>
                    <a:p>
                      <a:pPr algn="ctr"/>
                      <a:r>
                        <a:rPr lang="ca-ES" sz="1800" b="1" kern="1200" dirty="0" smtClean="0">
                          <a:solidFill>
                            <a:srgbClr val="FF3300"/>
                          </a:solidFill>
                          <a:latin typeface="+mn-lt"/>
                          <a:ea typeface="+mn-ea"/>
                          <a:cs typeface="+mn-cs"/>
                        </a:rPr>
                        <a:t>Coeducació</a:t>
                      </a:r>
                      <a:endParaRPr lang="es-ES" sz="1800" kern="1200" dirty="0" smtClean="0">
                        <a:solidFill>
                          <a:srgbClr val="FF3300"/>
                        </a:solidFill>
                        <a:latin typeface="+mn-lt"/>
                        <a:ea typeface="+mn-ea"/>
                        <a:cs typeface="+mn-cs"/>
                      </a:endParaRPr>
                    </a:p>
                    <a:p>
                      <a:pPr algn="ctr"/>
                      <a:r>
                        <a:rPr lang="ca-ES" sz="1800" kern="1200" dirty="0" smtClean="0">
                          <a:solidFill>
                            <a:schemeClr val="tx1"/>
                          </a:solidFill>
                          <a:latin typeface="+mn-lt"/>
                          <a:ea typeface="+mn-ea"/>
                          <a:cs typeface="+mn-cs"/>
                        </a:rPr>
                        <a:t> </a:t>
                      </a:r>
                      <a:endParaRPr lang="es-ES" sz="1800" kern="1200" dirty="0" smtClean="0">
                        <a:solidFill>
                          <a:schemeClr val="tx1"/>
                        </a:solidFill>
                        <a:latin typeface="+mn-lt"/>
                        <a:ea typeface="+mn-ea"/>
                        <a:cs typeface="+mn-cs"/>
                      </a:endParaRPr>
                    </a:p>
                    <a:p>
                      <a:pPr algn="ctr"/>
                      <a:r>
                        <a:rPr lang="ca-ES" sz="1800" kern="1200" dirty="0" smtClean="0">
                          <a:solidFill>
                            <a:schemeClr val="tx1"/>
                          </a:solidFill>
                          <a:latin typeface="+mn-lt"/>
                          <a:ea typeface="+mn-ea"/>
                          <a:cs typeface="+mn-cs"/>
                        </a:rPr>
                        <a:t>Concepte</a:t>
                      </a:r>
                      <a:r>
                        <a:rPr lang="es-ES" sz="1800" kern="1200" dirty="0" smtClean="0">
                          <a:solidFill>
                            <a:schemeClr val="tx1"/>
                          </a:solidFill>
                          <a:latin typeface="+mn-lt"/>
                          <a:ea typeface="+mn-ea"/>
                          <a:cs typeface="+mn-cs"/>
                        </a:rPr>
                        <a:t>,</a:t>
                      </a:r>
                      <a:r>
                        <a:rPr lang="ca-ES" sz="1800" kern="1200" dirty="0" smtClean="0">
                          <a:solidFill>
                            <a:schemeClr val="tx1"/>
                          </a:solidFill>
                          <a:latin typeface="+mn-lt"/>
                          <a:ea typeface="+mn-ea"/>
                          <a:cs typeface="+mn-cs"/>
                        </a:rPr>
                        <a:t> Igualtat</a:t>
                      </a:r>
                      <a:r>
                        <a:rPr lang="es-ES" sz="1800" kern="1200" dirty="0" smtClean="0">
                          <a:solidFill>
                            <a:schemeClr val="tx1"/>
                          </a:solidFill>
                          <a:latin typeface="+mn-lt"/>
                          <a:ea typeface="+mn-ea"/>
                          <a:cs typeface="+mn-cs"/>
                        </a:rPr>
                        <a:t>,</a:t>
                      </a:r>
                      <a:r>
                        <a:rPr lang="ca-ES" sz="1800" kern="1200" dirty="0" smtClean="0">
                          <a:solidFill>
                            <a:schemeClr val="tx1"/>
                          </a:solidFill>
                          <a:latin typeface="+mn-lt"/>
                          <a:ea typeface="+mn-ea"/>
                          <a:cs typeface="+mn-cs"/>
                        </a:rPr>
                        <a:t> Respecte.</a:t>
                      </a:r>
                      <a:endParaRPr lang="es-ES" sz="1800" kern="1200" dirty="0" smtClean="0">
                        <a:solidFill>
                          <a:schemeClr val="tx1"/>
                        </a:solidFill>
                        <a:latin typeface="+mn-lt"/>
                        <a:ea typeface="+mn-ea"/>
                        <a:cs typeface="+mn-cs"/>
                      </a:endParaRPr>
                    </a:p>
                  </a:txBody>
                  <a:tcPr/>
                </a:tc>
              </a:tr>
            </a:tbl>
          </a:graphicData>
        </a:graphic>
      </p:graphicFrame>
      <p:sp>
        <p:nvSpPr>
          <p:cNvPr id="5" name="Rectangle 4"/>
          <p:cNvSpPr/>
          <p:nvPr/>
        </p:nvSpPr>
        <p:spPr>
          <a:xfrm>
            <a:off x="539552" y="980728"/>
            <a:ext cx="3240360" cy="400110"/>
          </a:xfrm>
          <a:prstGeom prst="rect">
            <a:avLst/>
          </a:prstGeom>
        </p:spPr>
        <p:txBody>
          <a:bodyPr wrap="square">
            <a:spAutoFit/>
          </a:bodyPr>
          <a:lstStyle/>
          <a:p>
            <a:pPr>
              <a:buNone/>
            </a:pPr>
            <a:r>
              <a:rPr lang="ca-ES" sz="2000" b="1" dirty="0" smtClean="0">
                <a:solidFill>
                  <a:srgbClr val="00359E"/>
                </a:solidFill>
                <a:latin typeface="Arial" pitchFamily="34" charset="0"/>
                <a:cs typeface="Arial" pitchFamily="34" charset="0"/>
              </a:rPr>
              <a:t>CONTINGUTS BÀSICS</a:t>
            </a:r>
          </a:p>
        </p:txBody>
      </p:sp>
      <p:sp>
        <p:nvSpPr>
          <p:cNvPr id="6" name="Rectangle 5"/>
          <p:cNvSpPr/>
          <p:nvPr/>
        </p:nvSpPr>
        <p:spPr>
          <a:xfrm>
            <a:off x="467544" y="3933056"/>
            <a:ext cx="2160240" cy="707886"/>
          </a:xfrm>
          <a:prstGeom prst="rect">
            <a:avLst/>
          </a:prstGeom>
        </p:spPr>
        <p:txBody>
          <a:bodyPr wrap="square">
            <a:spAutoFit/>
          </a:bodyPr>
          <a:lstStyle/>
          <a:p>
            <a:pPr>
              <a:buNone/>
            </a:pPr>
            <a:r>
              <a:rPr lang="ca-ES" sz="2000" b="1" dirty="0" smtClean="0">
                <a:solidFill>
                  <a:srgbClr val="00359E"/>
                </a:solidFill>
                <a:latin typeface="Arial" pitchFamily="34" charset="0"/>
                <a:cs typeface="Arial" pitchFamily="34" charset="0"/>
              </a:rPr>
              <a:t>METODOLOGIA</a:t>
            </a:r>
          </a:p>
          <a:p>
            <a:pPr>
              <a:buNone/>
            </a:pPr>
            <a:endParaRPr lang="ca-ES" sz="2000" b="1" dirty="0" smtClean="0">
              <a:solidFill>
                <a:srgbClr val="00359E"/>
              </a:solidFill>
              <a:latin typeface="Arial" pitchFamily="34" charset="0"/>
              <a:cs typeface="Arial" pitchFamily="34" charset="0"/>
            </a:endParaRPr>
          </a:p>
        </p:txBody>
      </p:sp>
      <p:sp>
        <p:nvSpPr>
          <p:cNvPr id="7" name="Rectangle 6"/>
          <p:cNvSpPr/>
          <p:nvPr/>
        </p:nvSpPr>
        <p:spPr>
          <a:xfrm>
            <a:off x="395536" y="4653136"/>
            <a:ext cx="8208912" cy="1477328"/>
          </a:xfrm>
          <a:prstGeom prst="rect">
            <a:avLst/>
          </a:prstGeom>
        </p:spPr>
        <p:txBody>
          <a:bodyPr wrap="square">
            <a:spAutoFit/>
          </a:bodyPr>
          <a:lstStyle/>
          <a:p>
            <a:pPr algn="just"/>
            <a:r>
              <a:rPr lang="ca-ES" dirty="0" smtClean="0">
                <a:latin typeface="Arial" pitchFamily="34" charset="0"/>
                <a:cs typeface="Arial" pitchFamily="34" charset="0"/>
              </a:rPr>
              <a:t>Utilitzarem diverses metodologies segons convingui, els conceptes es treballen adequats a l’edat a través de contes, dinàmiques, vídeos i els propis pensaments de l’alumne. Es busca sempre la reflexió i opinió de l’ infant sobre el tema que es treballa i que les seves accions siguin coherents amb allò que diu. </a:t>
            </a:r>
            <a:endParaRPr lang="ca-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94122"/>
          </a:xfrm>
        </p:spPr>
        <p:txBody>
          <a:bodyPr>
            <a:normAutofit/>
          </a:bodyPr>
          <a:lstStyle/>
          <a:p>
            <a:r>
              <a:rPr lang="ca-ES" sz="3200" b="1" dirty="0" smtClean="0">
                <a:solidFill>
                  <a:srgbClr val="0070C0"/>
                </a:solidFill>
                <a:latin typeface="Arial" pitchFamily="34" charset="0"/>
                <a:cs typeface="Arial" pitchFamily="34" charset="0"/>
              </a:rPr>
              <a:t>CRITERIS D’AVALUACIÓ</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p:txBody>
          <a:bodyPr/>
          <a:lstStyle/>
          <a:p>
            <a:pPr algn="ctr">
              <a:lnSpc>
                <a:spcPct val="80000"/>
              </a:lnSpc>
              <a:buNone/>
              <a:defRPr/>
            </a:pPr>
            <a:r>
              <a:rPr lang="ca-ES" altLang="es-ES" sz="2800" b="1" dirty="0" smtClean="0">
                <a:solidFill>
                  <a:srgbClr val="FF3300"/>
                </a:solidFill>
                <a:latin typeface="Arial" pitchFamily="34" charset="0"/>
                <a:cs typeface="Arial" pitchFamily="34" charset="0"/>
              </a:rPr>
              <a:t>AVALUACIÓ INICIAL / FORMATIVA / FINAL</a:t>
            </a:r>
          </a:p>
          <a:p>
            <a:pPr marL="0" indent="0">
              <a:lnSpc>
                <a:spcPct val="80000"/>
              </a:lnSpc>
              <a:buFont typeface="Wingdings" pitchFamily="2" charset="2"/>
              <a:buNone/>
              <a:defRPr/>
            </a:pPr>
            <a:endParaRPr lang="ca-ES" altLang="es-ES" sz="2800" dirty="0" smtClean="0"/>
          </a:p>
          <a:p>
            <a:pPr algn="just">
              <a:lnSpc>
                <a:spcPct val="80000"/>
              </a:lnSpc>
              <a:buNone/>
              <a:defRPr/>
            </a:pPr>
            <a:r>
              <a:rPr lang="ca-ES" altLang="es-ES" dirty="0" smtClean="0"/>
              <a:t>	</a:t>
            </a:r>
            <a:r>
              <a:rPr lang="ca-ES" altLang="es-ES" sz="2800" dirty="0" smtClean="0">
                <a:latin typeface="Arial" pitchFamily="34" charset="0"/>
                <a:cs typeface="Arial" pitchFamily="34" charset="0"/>
              </a:rPr>
              <a:t>Intentem que l’avaluació que donem de cada àrea al final de trimestre sigui el més </a:t>
            </a:r>
            <a:r>
              <a:rPr lang="ca-ES" altLang="es-ES" sz="2800" b="1" dirty="0" smtClean="0">
                <a:latin typeface="Arial" pitchFamily="34" charset="0"/>
                <a:cs typeface="Arial" pitchFamily="34" charset="0"/>
              </a:rPr>
              <a:t>objectiva</a:t>
            </a:r>
            <a:r>
              <a:rPr lang="ca-ES" altLang="es-ES" sz="2800" dirty="0" smtClean="0">
                <a:latin typeface="Arial" pitchFamily="34" charset="0"/>
                <a:cs typeface="Arial" pitchFamily="34" charset="0"/>
              </a:rPr>
              <a:t> possible, per això, hem establert uns criteris d’avaluació en què donem </a:t>
            </a:r>
            <a:r>
              <a:rPr lang="ca-ES" altLang="es-ES" sz="2800" b="1" dirty="0" smtClean="0">
                <a:latin typeface="Arial" pitchFamily="34" charset="0"/>
                <a:cs typeface="Arial" pitchFamily="34" charset="0"/>
              </a:rPr>
              <a:t>percentatges</a:t>
            </a:r>
            <a:r>
              <a:rPr lang="ca-ES" altLang="es-ES" sz="2800" dirty="0" smtClean="0">
                <a:latin typeface="Arial" pitchFamily="34" charset="0"/>
                <a:cs typeface="Arial" pitchFamily="34" charset="0"/>
              </a:rPr>
              <a:t> sobre la nota final a cada aspecte avaluat.</a:t>
            </a:r>
          </a:p>
          <a:p>
            <a:pPr>
              <a:buNone/>
            </a:pPr>
            <a:endParaRPr lang="ca-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11560" y="332656"/>
            <a:ext cx="7772400" cy="864096"/>
          </a:xfrm>
        </p:spPr>
        <p:txBody>
          <a:bodyPr>
            <a:normAutofit/>
          </a:bodyPr>
          <a:lstStyle/>
          <a:p>
            <a:r>
              <a:rPr lang="es-ES" altLang="es-ES" sz="3200" b="1" dirty="0" smtClean="0">
                <a:solidFill>
                  <a:srgbClr val="0070C0"/>
                </a:solidFill>
                <a:latin typeface="Arial" pitchFamily="34" charset="0"/>
                <a:cs typeface="Arial" pitchFamily="34" charset="0"/>
              </a:rPr>
              <a:t>ÀREES I MESTRES</a:t>
            </a:r>
            <a:endParaRPr lang="ca-ES" sz="3200" b="1" dirty="0">
              <a:solidFill>
                <a:srgbClr val="0070C0"/>
              </a:solidFill>
              <a:latin typeface="Arial" pitchFamily="34" charset="0"/>
              <a:cs typeface="Arial" pitchFamily="34" charset="0"/>
            </a:endParaRPr>
          </a:p>
        </p:txBody>
      </p:sp>
      <p:sp>
        <p:nvSpPr>
          <p:cNvPr id="3" name="Subtítol 2"/>
          <p:cNvSpPr>
            <a:spLocks noGrp="1"/>
          </p:cNvSpPr>
          <p:nvPr>
            <p:ph type="subTitle" idx="1"/>
          </p:nvPr>
        </p:nvSpPr>
        <p:spPr>
          <a:xfrm>
            <a:off x="971600" y="1268760"/>
            <a:ext cx="7344816" cy="4752528"/>
          </a:xfrm>
        </p:spPr>
        <p:txBody>
          <a:bodyPr/>
          <a:lstStyle/>
          <a:p>
            <a:endParaRPr lang="ca-ES" dirty="0"/>
          </a:p>
        </p:txBody>
      </p:sp>
      <p:graphicFrame>
        <p:nvGraphicFramePr>
          <p:cNvPr id="4" name="Taula 3"/>
          <p:cNvGraphicFramePr>
            <a:graphicFrameLocks noGrp="1"/>
          </p:cNvGraphicFramePr>
          <p:nvPr/>
        </p:nvGraphicFramePr>
        <p:xfrm>
          <a:off x="539552" y="1196752"/>
          <a:ext cx="7992888" cy="5256588"/>
        </p:xfrm>
        <a:graphic>
          <a:graphicData uri="http://schemas.openxmlformats.org/drawingml/2006/table">
            <a:tbl>
              <a:tblPr firstRow="1" bandRow="1">
                <a:tableStyleId>{93296810-A885-4BE3-A3E7-6D5BEEA58F35}</a:tableStyleId>
              </a:tblPr>
              <a:tblGrid>
                <a:gridCol w="2664296"/>
                <a:gridCol w="2664296"/>
                <a:gridCol w="2664296"/>
              </a:tblGrid>
              <a:tr h="438049">
                <a:tc>
                  <a:txBody>
                    <a:bodyPr/>
                    <a:lstStyle/>
                    <a:p>
                      <a:endParaRPr lang="ca-ES" dirty="0"/>
                    </a:p>
                  </a:txBody>
                  <a:tcPr/>
                </a:tc>
                <a:tc>
                  <a:txBody>
                    <a:bodyPr/>
                    <a:lstStyle/>
                    <a:p>
                      <a:pPr algn="ctr"/>
                      <a:r>
                        <a:rPr lang="ca-ES" dirty="0" smtClean="0">
                          <a:solidFill>
                            <a:schemeClr val="tx1"/>
                          </a:solidFill>
                          <a:latin typeface="Arial" pitchFamily="34" charset="0"/>
                          <a:cs typeface="Arial" pitchFamily="34" charset="0"/>
                        </a:rPr>
                        <a:t>PRIMER</a:t>
                      </a:r>
                      <a:endParaRPr lang="ca-ES" dirty="0">
                        <a:solidFill>
                          <a:schemeClr val="tx1"/>
                        </a:solidFill>
                        <a:latin typeface="Arial" pitchFamily="34" charset="0"/>
                        <a:cs typeface="Arial" pitchFamily="34" charset="0"/>
                      </a:endParaRPr>
                    </a:p>
                  </a:txBody>
                  <a:tcPr/>
                </a:tc>
                <a:tc>
                  <a:txBody>
                    <a:bodyPr/>
                    <a:lstStyle/>
                    <a:p>
                      <a:pPr algn="ctr"/>
                      <a:r>
                        <a:rPr lang="ca-ES" dirty="0" smtClean="0">
                          <a:solidFill>
                            <a:schemeClr val="tx1"/>
                          </a:solidFill>
                          <a:latin typeface="Arial" pitchFamily="34" charset="0"/>
                          <a:cs typeface="Arial" pitchFamily="34" charset="0"/>
                        </a:rPr>
                        <a:t>SEGON</a:t>
                      </a:r>
                      <a:endParaRPr lang="ca-ES" dirty="0">
                        <a:solidFill>
                          <a:schemeClr val="tx1"/>
                        </a:solidFill>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LLENGUA CATALANA</a:t>
                      </a:r>
                      <a:endParaRPr lang="ca-ES" sz="1600" b="1" dirty="0">
                        <a:solidFill>
                          <a:srgbClr val="FF6600"/>
                        </a:solidFill>
                        <a:latin typeface="Arial" pitchFamily="34" charset="0"/>
                        <a:cs typeface="Arial" pitchFamily="34" charset="0"/>
                      </a:endParaRPr>
                    </a:p>
                  </a:txBody>
                  <a:tcPr/>
                </a:tc>
                <a:tc>
                  <a:txBody>
                    <a:bodyPr/>
                    <a:lstStyle/>
                    <a:p>
                      <a:pPr algn="ctr"/>
                      <a:r>
                        <a:rPr lang="ca-ES" sz="1600" b="1" dirty="0" smtClean="0">
                          <a:solidFill>
                            <a:srgbClr val="002060"/>
                          </a:solidFill>
                          <a:latin typeface="Arial" pitchFamily="34" charset="0"/>
                          <a:cs typeface="Arial" pitchFamily="34" charset="0"/>
                        </a:rPr>
                        <a:t>CARMEN</a:t>
                      </a:r>
                      <a:endParaRPr lang="ca-ES" sz="1600" b="1" dirty="0">
                        <a:solidFill>
                          <a:srgbClr val="002060"/>
                        </a:solidFill>
                        <a:latin typeface="Arial" pitchFamily="34" charset="0"/>
                        <a:cs typeface="Arial" pitchFamily="34" charset="0"/>
                      </a:endParaRPr>
                    </a:p>
                  </a:txBody>
                  <a:tcPr/>
                </a:tc>
                <a:tc>
                  <a:txBody>
                    <a:bodyPr/>
                    <a:lstStyle/>
                    <a:p>
                      <a:pPr algn="ctr"/>
                      <a:r>
                        <a:rPr lang="ca-ES" sz="1600" b="1" dirty="0" smtClean="0">
                          <a:solidFill>
                            <a:srgbClr val="002060"/>
                          </a:solidFill>
                          <a:latin typeface="Arial" pitchFamily="34" charset="0"/>
                          <a:cs typeface="Arial" pitchFamily="34" charset="0"/>
                        </a:rPr>
                        <a:t>MARIA</a:t>
                      </a:r>
                      <a:endParaRPr lang="ca-ES" sz="1600" b="1" dirty="0">
                        <a:solidFill>
                          <a:srgbClr val="002060"/>
                        </a:solidFill>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MATEMÀTIQUES</a:t>
                      </a:r>
                      <a:endParaRPr lang="ca-ES" sz="1600" b="1" dirty="0">
                        <a:solidFill>
                          <a:srgbClr val="FF6600"/>
                        </a:solidFill>
                        <a:latin typeface="Arial" pitchFamily="34" charset="0"/>
                        <a:cs typeface="Arial" pitchFamily="34" charset="0"/>
                      </a:endParaRPr>
                    </a:p>
                  </a:txBody>
                  <a:tcPr/>
                </a:tc>
                <a:tc>
                  <a:txBody>
                    <a:bodyPr/>
                    <a:lstStyle/>
                    <a:p>
                      <a:pPr algn="ctr"/>
                      <a:r>
                        <a:rPr lang="ca-ES" sz="1600" b="1" dirty="0" smtClean="0">
                          <a:solidFill>
                            <a:srgbClr val="002060"/>
                          </a:solidFill>
                          <a:latin typeface="Arial" pitchFamily="34" charset="0"/>
                          <a:cs typeface="Arial" pitchFamily="34" charset="0"/>
                        </a:rPr>
                        <a:t>LOLA / MARINA / PAU</a:t>
                      </a:r>
                      <a:endParaRPr lang="ca-ES" sz="1600" b="1" dirty="0">
                        <a:solidFill>
                          <a:srgbClr val="002060"/>
                        </a:solidFill>
                        <a:latin typeface="Arial" pitchFamily="34" charset="0"/>
                        <a:cs typeface="Arial" pitchFamily="34" charset="0"/>
                      </a:endParaRPr>
                    </a:p>
                  </a:txBody>
                  <a:tcPr/>
                </a:tc>
                <a:tc>
                  <a:txBody>
                    <a:bodyPr/>
                    <a:lstStyle/>
                    <a:p>
                      <a:pPr algn="ctr"/>
                      <a:r>
                        <a:rPr lang="ca-ES" sz="1600" b="1" dirty="0" smtClean="0">
                          <a:solidFill>
                            <a:srgbClr val="002060"/>
                          </a:solidFill>
                          <a:latin typeface="Arial" pitchFamily="34" charset="0"/>
                          <a:cs typeface="Arial" pitchFamily="34" charset="0"/>
                        </a:rPr>
                        <a:t>MARIA</a:t>
                      </a:r>
                      <a:endParaRPr lang="ca-ES" sz="1600" b="1" dirty="0">
                        <a:solidFill>
                          <a:srgbClr val="002060"/>
                        </a:solidFill>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LLENGUA CASTELLANA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MARIA</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PROJECTE DE MEDI</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MARIA</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PLÀSTICA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MARIA</a:t>
                      </a:r>
                      <a:r>
                        <a:rPr lang="ca-ES" sz="1600" b="1" baseline="0" dirty="0" smtClean="0">
                          <a:solidFill>
                            <a:srgbClr val="002060"/>
                          </a:solidFill>
                          <a:latin typeface="Arial" pitchFamily="34" charset="0"/>
                          <a:cs typeface="Arial" pitchFamily="34" charset="0"/>
                        </a:rPr>
                        <a:t> / PAU / ALFRED</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MÚSICA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PAU</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ANGLÈS</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ALFRED</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EDUCACIÓ FÍSICA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JESÚS</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RELIGIÓ</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MARINA</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BIBLIOTECA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ENCARNA</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r h="438049">
                <a:tc>
                  <a:txBody>
                    <a:bodyPr/>
                    <a:lstStyle/>
                    <a:p>
                      <a:pPr algn="ctr"/>
                      <a:r>
                        <a:rPr lang="ca-ES" sz="1600" b="1" dirty="0" smtClean="0">
                          <a:solidFill>
                            <a:srgbClr val="FF6600"/>
                          </a:solidFill>
                          <a:latin typeface="Arial" pitchFamily="34" charset="0"/>
                          <a:cs typeface="Arial" pitchFamily="34" charset="0"/>
                        </a:rPr>
                        <a:t>INFORMÀTICA</a:t>
                      </a:r>
                      <a:endParaRPr lang="ca-ES" sz="1600" b="1" dirty="0">
                        <a:solidFill>
                          <a:srgbClr val="FF6600"/>
                        </a:solidFill>
                        <a:latin typeface="Arial" pitchFamily="34" charset="0"/>
                        <a:cs typeface="Arial" pitchFamily="34" charset="0"/>
                      </a:endParaRPr>
                    </a:p>
                  </a:txBody>
                  <a:tcPr/>
                </a:tc>
                <a:tc gridSpan="2">
                  <a:txBody>
                    <a:bodyPr/>
                    <a:lstStyle/>
                    <a:p>
                      <a:pPr algn="ctr"/>
                      <a:r>
                        <a:rPr lang="ca-ES" sz="1600" b="1" dirty="0" smtClean="0">
                          <a:solidFill>
                            <a:srgbClr val="002060"/>
                          </a:solidFill>
                          <a:latin typeface="Arial" pitchFamily="34" charset="0"/>
                          <a:cs typeface="Arial" pitchFamily="34" charset="0"/>
                        </a:rPr>
                        <a:t>MARIA</a:t>
                      </a:r>
                      <a:endParaRPr lang="ca-ES" sz="1600" b="1" dirty="0">
                        <a:solidFill>
                          <a:srgbClr val="002060"/>
                        </a:solidFill>
                        <a:latin typeface="Arial" pitchFamily="34" charset="0"/>
                        <a:cs typeface="Arial" pitchFamily="34" charset="0"/>
                      </a:endParaRPr>
                    </a:p>
                  </a:txBody>
                  <a:tcPr/>
                </a:tc>
                <a:tc hMerge="1">
                  <a:txBody>
                    <a:bodyPr/>
                    <a:lstStyle/>
                    <a:p>
                      <a:endParaRPr lang="ca-ES" sz="16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ca-ES" sz="3200" b="1" dirty="0" smtClean="0">
                <a:solidFill>
                  <a:srgbClr val="0070C0"/>
                </a:solidFill>
                <a:latin typeface="Arial" pitchFamily="34" charset="0"/>
                <a:cs typeface="Arial" pitchFamily="34" charset="0"/>
              </a:rPr>
              <a:t>CRITERIS D’AVALUACIÓ PER LLENGUA</a:t>
            </a:r>
            <a:endParaRPr lang="ca-ES" sz="3200" dirty="0"/>
          </a:p>
        </p:txBody>
      </p:sp>
      <p:sp>
        <p:nvSpPr>
          <p:cNvPr id="3" name="Contenidor de contingut 2"/>
          <p:cNvSpPr>
            <a:spLocks noGrp="1"/>
          </p:cNvSpPr>
          <p:nvPr>
            <p:ph idx="1"/>
          </p:nvPr>
        </p:nvSpPr>
        <p:spPr>
          <a:xfrm>
            <a:off x="457200" y="1600201"/>
            <a:ext cx="8229600" cy="4277072"/>
          </a:xfrm>
        </p:spPr>
        <p:txBody>
          <a:bodyPr/>
          <a:lstStyle/>
          <a:p>
            <a:pPr>
              <a:buNone/>
              <a:defRPr/>
            </a:pPr>
            <a:r>
              <a:rPr lang="es-ES" sz="2800" b="1" dirty="0" smtClean="0">
                <a:latin typeface="Arial" pitchFamily="34" charset="0"/>
                <a:cs typeface="Arial" pitchFamily="34" charset="0"/>
              </a:rPr>
              <a:t>COMPETÈNCIES</a:t>
            </a:r>
            <a:r>
              <a:rPr lang="es-ES" b="1" dirty="0" smtClean="0">
                <a:latin typeface="Arial" pitchFamily="34" charset="0"/>
                <a:cs typeface="Arial" pitchFamily="34" charset="0"/>
              </a:rPr>
              <a:t> (90 %)</a:t>
            </a:r>
          </a:p>
          <a:p>
            <a:pPr lvl="1">
              <a:buFont typeface="Wingdings" pitchFamily="2" charset="2"/>
              <a:buChar char="ü"/>
              <a:defRPr/>
            </a:pPr>
            <a:r>
              <a:rPr lang="es-ES" sz="3200" dirty="0" smtClean="0">
                <a:latin typeface="Arial" pitchFamily="34" charset="0"/>
                <a:cs typeface="Arial" pitchFamily="34" charset="0"/>
              </a:rPr>
              <a:t> Expressió oral (30 %)</a:t>
            </a:r>
          </a:p>
          <a:p>
            <a:pPr lvl="1">
              <a:buFont typeface="Wingdings" pitchFamily="2" charset="2"/>
              <a:buChar char="ü"/>
              <a:defRPr/>
            </a:pPr>
            <a:r>
              <a:rPr lang="es-ES" sz="3200" dirty="0" smtClean="0">
                <a:latin typeface="Arial" pitchFamily="34" charset="0"/>
                <a:cs typeface="Arial" pitchFamily="34" charset="0"/>
              </a:rPr>
              <a:t> Expressió escrita (30 %)</a:t>
            </a:r>
          </a:p>
          <a:p>
            <a:pPr lvl="1">
              <a:buFont typeface="Wingdings" pitchFamily="2" charset="2"/>
              <a:buChar char="ü"/>
              <a:defRPr/>
            </a:pPr>
            <a:r>
              <a:rPr lang="es-ES" sz="3200" dirty="0" smtClean="0">
                <a:latin typeface="Arial" pitchFamily="34" charset="0"/>
                <a:cs typeface="Arial" pitchFamily="34" charset="0"/>
              </a:rPr>
              <a:t> Comprensió lectora (30 %)</a:t>
            </a:r>
          </a:p>
          <a:p>
            <a:pPr marL="342900" lvl="1" indent="-342900">
              <a:buClr>
                <a:schemeClr val="bg2"/>
              </a:buClr>
              <a:buSzPct val="75000"/>
              <a:buNone/>
              <a:defRPr/>
            </a:pPr>
            <a:r>
              <a:rPr lang="es-ES" b="1" dirty="0" smtClean="0">
                <a:latin typeface="Arial" pitchFamily="34" charset="0"/>
                <a:cs typeface="Arial" pitchFamily="34" charset="0"/>
              </a:rPr>
              <a:t>DEURES </a:t>
            </a:r>
            <a:r>
              <a:rPr lang="es-ES" sz="3200" b="1" dirty="0" smtClean="0">
                <a:latin typeface="Arial" pitchFamily="34" charset="0"/>
                <a:cs typeface="Arial" pitchFamily="34" charset="0"/>
              </a:rPr>
              <a:t>(10 %)</a:t>
            </a:r>
          </a:p>
          <a:p>
            <a:pPr marL="342900" lvl="1" indent="-342900">
              <a:buClr>
                <a:schemeClr val="bg2"/>
              </a:buClr>
              <a:buSzPct val="75000"/>
              <a:buNone/>
              <a:defRPr/>
            </a:pPr>
            <a:r>
              <a:rPr lang="es-ES" b="1" dirty="0" smtClean="0">
                <a:latin typeface="Arial" pitchFamily="34" charset="0"/>
                <a:cs typeface="Arial" pitchFamily="34" charset="0"/>
              </a:rPr>
              <a:t>COMPORTAMENT I ACTITUD A LA CLASSE</a:t>
            </a:r>
          </a:p>
          <a:p>
            <a:pPr>
              <a:buNone/>
            </a:pPr>
            <a:endParaRPr lang="ca-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ca-ES" sz="3200" b="1" dirty="0" smtClean="0">
                <a:solidFill>
                  <a:srgbClr val="0070C0"/>
                </a:solidFill>
                <a:latin typeface="Arial" pitchFamily="34" charset="0"/>
                <a:cs typeface="Arial" pitchFamily="34" charset="0"/>
              </a:rPr>
              <a:t>CRITERIS D’AVALUACIÓ PER MATES</a:t>
            </a:r>
            <a:endParaRPr lang="ca-ES" sz="3200" dirty="0"/>
          </a:p>
        </p:txBody>
      </p:sp>
      <p:sp>
        <p:nvSpPr>
          <p:cNvPr id="3" name="Contenidor de contingut 2"/>
          <p:cNvSpPr>
            <a:spLocks noGrp="1"/>
          </p:cNvSpPr>
          <p:nvPr>
            <p:ph idx="1"/>
          </p:nvPr>
        </p:nvSpPr>
        <p:spPr/>
        <p:txBody>
          <a:bodyPr>
            <a:normAutofit/>
          </a:bodyPr>
          <a:lstStyle/>
          <a:p>
            <a:pPr>
              <a:buNone/>
              <a:defRPr/>
            </a:pPr>
            <a:r>
              <a:rPr lang="es-ES" sz="2800" b="1" dirty="0" smtClean="0">
                <a:latin typeface="Arial" pitchFamily="34" charset="0"/>
                <a:cs typeface="Arial" pitchFamily="34" charset="0"/>
              </a:rPr>
              <a:t>COMPETÈNCIES (90 %)</a:t>
            </a:r>
          </a:p>
          <a:p>
            <a:pPr lvl="1">
              <a:buFont typeface="Wingdings" pitchFamily="2" charset="2"/>
              <a:buChar char="ü"/>
              <a:defRPr/>
            </a:pPr>
            <a:r>
              <a:rPr lang="es-ES" dirty="0" smtClean="0">
                <a:latin typeface="Arial" pitchFamily="34" charset="0"/>
                <a:cs typeface="Arial" pitchFamily="34" charset="0"/>
              </a:rPr>
              <a:t> Numeració i càlcul (30 %)</a:t>
            </a:r>
          </a:p>
          <a:p>
            <a:pPr lvl="1">
              <a:buFont typeface="Wingdings" pitchFamily="2" charset="2"/>
              <a:buChar char="ü"/>
              <a:defRPr/>
            </a:pPr>
            <a:r>
              <a:rPr lang="es-ES" dirty="0" smtClean="0">
                <a:latin typeface="Arial" pitchFamily="34" charset="0"/>
                <a:cs typeface="Arial" pitchFamily="34" charset="0"/>
              </a:rPr>
              <a:t> Resolució de problemes (20 %)</a:t>
            </a:r>
          </a:p>
          <a:p>
            <a:pPr lvl="1">
              <a:buFont typeface="Wingdings" pitchFamily="2" charset="2"/>
              <a:buChar char="ü"/>
              <a:defRPr/>
            </a:pPr>
            <a:r>
              <a:rPr lang="es-ES" dirty="0" smtClean="0">
                <a:latin typeface="Arial" pitchFamily="34" charset="0"/>
                <a:cs typeface="Arial" pitchFamily="34" charset="0"/>
              </a:rPr>
              <a:t> Càlcul mental (20 %)</a:t>
            </a:r>
          </a:p>
          <a:p>
            <a:pPr lvl="1">
              <a:buFont typeface="Wingdings" pitchFamily="2" charset="2"/>
              <a:buChar char="ü"/>
              <a:defRPr/>
            </a:pPr>
            <a:r>
              <a:rPr lang="es-ES" dirty="0" smtClean="0">
                <a:latin typeface="Arial" pitchFamily="34" charset="0"/>
                <a:cs typeface="Arial" pitchFamily="34" charset="0"/>
              </a:rPr>
              <a:t> Altres continguts: espai i forma, estadística i atzar, tractament de la informació (20 %)</a:t>
            </a:r>
          </a:p>
          <a:p>
            <a:pPr marL="342900" lvl="1" indent="-342900">
              <a:buClr>
                <a:schemeClr val="bg2"/>
              </a:buClr>
              <a:buSzPct val="75000"/>
              <a:buNone/>
              <a:defRPr/>
            </a:pPr>
            <a:r>
              <a:rPr lang="es-ES" b="1" dirty="0" smtClean="0">
                <a:latin typeface="Arial" pitchFamily="34" charset="0"/>
                <a:cs typeface="Arial" pitchFamily="34" charset="0"/>
              </a:rPr>
              <a:t>DEURES (10 %)</a:t>
            </a:r>
          </a:p>
          <a:p>
            <a:pPr marL="342900" lvl="1" indent="-342900">
              <a:buClr>
                <a:schemeClr val="bg2"/>
              </a:buClr>
              <a:buSzPct val="75000"/>
              <a:buNone/>
              <a:defRPr/>
            </a:pPr>
            <a:r>
              <a:rPr lang="es-ES" b="1" dirty="0" smtClean="0">
                <a:latin typeface="Arial" pitchFamily="34" charset="0"/>
                <a:cs typeface="Arial" pitchFamily="34" charset="0"/>
              </a:rPr>
              <a:t>COMPORTAMENT I ACTITUD A LA CLASSE</a:t>
            </a:r>
          </a:p>
          <a:p>
            <a:pPr>
              <a:buNone/>
            </a:pPr>
            <a:endParaRPr lang="ca-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22114"/>
          </a:xfrm>
        </p:spPr>
        <p:txBody>
          <a:bodyPr>
            <a:normAutofit/>
          </a:bodyPr>
          <a:lstStyle/>
          <a:p>
            <a:r>
              <a:rPr lang="ca-ES" sz="3200" b="1" dirty="0" smtClean="0">
                <a:solidFill>
                  <a:srgbClr val="0070C0"/>
                </a:solidFill>
                <a:latin typeface="Arial" pitchFamily="34" charset="0"/>
                <a:cs typeface="Arial" pitchFamily="34" charset="0"/>
              </a:rPr>
              <a:t>ORGANITZACIÓ DE LA CLASSE</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a:xfrm>
            <a:off x="457200" y="1052736"/>
            <a:ext cx="8229600" cy="5256584"/>
          </a:xfrm>
        </p:spPr>
        <p:txBody>
          <a:bodyPr/>
          <a:lstStyle/>
          <a:p>
            <a:pPr algn="just">
              <a:buNone/>
            </a:pPr>
            <a:r>
              <a:rPr lang="ca-ES" altLang="es-ES" sz="2000" dirty="0" smtClean="0">
                <a:latin typeface="Arial" pitchFamily="34" charset="0"/>
                <a:cs typeface="Arial" pitchFamily="34" charset="0"/>
              </a:rPr>
              <a:t>	</a:t>
            </a:r>
            <a:r>
              <a:rPr lang="ca-ES" altLang="es-ES" sz="1600" dirty="0" smtClean="0">
                <a:latin typeface="Arial" pitchFamily="34" charset="0"/>
                <a:cs typeface="Arial" pitchFamily="34" charset="0"/>
              </a:rPr>
              <a:t>La nostra classe està formada per 10 alumnes de 1r i 7 de 2n. A les sessions de Llengua, Matemàtiques, Castellà i Anglès vénen 2 alumnes de 3r que s’afegeixen al grup de 2n.</a:t>
            </a:r>
          </a:p>
          <a:p>
            <a:pPr algn="just">
              <a:buNone/>
            </a:pPr>
            <a:r>
              <a:rPr lang="ca-ES" altLang="es-ES" sz="1600" dirty="0" smtClean="0">
                <a:latin typeface="Arial" pitchFamily="34" charset="0"/>
                <a:cs typeface="Arial" pitchFamily="34" charset="0"/>
              </a:rPr>
              <a:t>	A principis de curs vam consensuar entre tots una sèrie de </a:t>
            </a:r>
            <a:r>
              <a:rPr lang="ca-ES" altLang="es-ES" sz="1600" b="1" dirty="0" smtClean="0">
                <a:latin typeface="Arial" pitchFamily="34" charset="0"/>
                <a:cs typeface="Arial" pitchFamily="34" charset="0"/>
              </a:rPr>
              <a:t>normes de la classe. </a:t>
            </a:r>
            <a:r>
              <a:rPr lang="ca-ES" altLang="es-ES" sz="1600" dirty="0" smtClean="0">
                <a:latin typeface="Arial" pitchFamily="34" charset="0"/>
                <a:cs typeface="Arial" pitchFamily="34" charset="0"/>
              </a:rPr>
              <a:t>Entre tots intentarem que aquestes esdevinguin </a:t>
            </a:r>
            <a:r>
              <a:rPr lang="ca-ES" altLang="es-ES" sz="1600" b="1" dirty="0" smtClean="0">
                <a:latin typeface="Arial" pitchFamily="34" charset="0"/>
                <a:cs typeface="Arial" pitchFamily="34" charset="0"/>
              </a:rPr>
              <a:t>hàbits</a:t>
            </a:r>
            <a:r>
              <a:rPr lang="ca-ES" altLang="es-ES" sz="1600" dirty="0" smtClean="0">
                <a:latin typeface="Arial" pitchFamily="34" charset="0"/>
                <a:cs typeface="Arial" pitchFamily="34" charset="0"/>
              </a:rPr>
              <a:t>:</a:t>
            </a:r>
          </a:p>
          <a:p>
            <a:pPr>
              <a:buFont typeface="Wingdings" pitchFamily="2" charset="2"/>
              <a:buChar char="ü"/>
            </a:pPr>
            <a:r>
              <a:rPr lang="ca-ES" sz="1600" dirty="0" smtClean="0">
                <a:latin typeface="Arial" pitchFamily="34" charset="0"/>
                <a:cs typeface="Arial" pitchFamily="34" charset="0"/>
              </a:rPr>
              <a:t>Tractar amb respecte a tothom.</a:t>
            </a:r>
          </a:p>
          <a:p>
            <a:pPr>
              <a:buFont typeface="Wingdings" pitchFamily="2" charset="2"/>
              <a:buChar char="ü"/>
            </a:pPr>
            <a:r>
              <a:rPr lang="ca-ES" sz="1600" dirty="0" smtClean="0">
                <a:latin typeface="Arial" pitchFamily="34" charset="0"/>
                <a:cs typeface="Arial" pitchFamily="34" charset="0"/>
              </a:rPr>
              <a:t>Mantenir un to de veu fluix a classe.</a:t>
            </a:r>
          </a:p>
          <a:p>
            <a:pPr>
              <a:buFont typeface="Wingdings" pitchFamily="2" charset="2"/>
              <a:buChar char="ü"/>
            </a:pPr>
            <a:r>
              <a:rPr lang="ca-ES" sz="1600" dirty="0" smtClean="0">
                <a:latin typeface="Arial" pitchFamily="34" charset="0"/>
                <a:cs typeface="Arial" pitchFamily="34" charset="0"/>
              </a:rPr>
              <a:t>Escoltar als companys i als mestres.</a:t>
            </a:r>
          </a:p>
          <a:p>
            <a:pPr>
              <a:buFont typeface="Wingdings" pitchFamily="2" charset="2"/>
              <a:buChar char="ü"/>
            </a:pPr>
            <a:r>
              <a:rPr lang="ca-ES" sz="1600" dirty="0" smtClean="0">
                <a:latin typeface="Arial" pitchFamily="34" charset="0"/>
                <a:cs typeface="Arial" pitchFamily="34" charset="0"/>
              </a:rPr>
              <a:t>Seure bé a la cadira i aixecar la mà.</a:t>
            </a:r>
          </a:p>
          <a:p>
            <a:pPr>
              <a:buFont typeface="Wingdings" pitchFamily="2" charset="2"/>
              <a:buChar char="ü"/>
            </a:pPr>
            <a:r>
              <a:rPr lang="ca-ES" sz="1600" dirty="0" smtClean="0">
                <a:latin typeface="Arial" pitchFamily="34" charset="0"/>
                <a:cs typeface="Arial" pitchFamily="34" charset="0"/>
              </a:rPr>
              <a:t>Tenir la classe neta i endreçada i respectar el material.</a:t>
            </a:r>
          </a:p>
          <a:p>
            <a:pPr>
              <a:buFont typeface="Wingdings" pitchFamily="2" charset="2"/>
              <a:buChar char="ü"/>
            </a:pPr>
            <a:r>
              <a:rPr lang="ca-ES" sz="1600" dirty="0" smtClean="0">
                <a:latin typeface="Arial" pitchFamily="34" charset="0"/>
                <a:cs typeface="Arial" pitchFamily="34" charset="0"/>
              </a:rPr>
              <a:t>Estar contents, fer amics, ajudar-nos i compartir.</a:t>
            </a:r>
          </a:p>
          <a:p>
            <a:pPr marL="0" indent="0">
              <a:buNone/>
            </a:pPr>
            <a:endParaRPr lang="ca-ES" sz="1600" dirty="0" smtClean="0">
              <a:latin typeface="Arial" pitchFamily="34" charset="0"/>
              <a:cs typeface="Arial" pitchFamily="34" charset="0"/>
            </a:endParaRPr>
          </a:p>
          <a:p>
            <a:pPr marL="0" indent="0">
              <a:buNone/>
            </a:pPr>
            <a:r>
              <a:rPr lang="ca-ES" sz="1600" dirty="0" smtClean="0">
                <a:latin typeface="Arial" pitchFamily="34" charset="0"/>
                <a:cs typeface="Arial" pitchFamily="34" charset="0"/>
              </a:rPr>
              <a:t>En el cas d’incomplir aquests acords:</a:t>
            </a:r>
          </a:p>
          <a:p>
            <a:pPr>
              <a:buFont typeface="Wingdings" pitchFamily="2" charset="2"/>
              <a:buChar char="ü"/>
            </a:pPr>
            <a:r>
              <a:rPr lang="ca-ES" sz="1600" dirty="0" smtClean="0">
                <a:latin typeface="Arial" pitchFamily="34" charset="0"/>
                <a:cs typeface="Arial" pitchFamily="34" charset="0"/>
              </a:rPr>
              <a:t>Portarem una nota a l’agenda.</a:t>
            </a:r>
          </a:p>
          <a:p>
            <a:pPr>
              <a:buFont typeface="Wingdings" pitchFamily="2" charset="2"/>
              <a:buChar char="ü"/>
            </a:pPr>
            <a:r>
              <a:rPr lang="ca-ES" sz="1600" dirty="0" smtClean="0">
                <a:latin typeface="Arial" pitchFamily="34" charset="0"/>
                <a:cs typeface="Arial" pitchFamily="34" charset="0"/>
              </a:rPr>
              <a:t>Farem feines comunitàries a l’hora del pati.</a:t>
            </a:r>
            <a:endParaRPr lang="ca-E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457200" y="332656"/>
            <a:ext cx="8229600" cy="5793507"/>
          </a:xfrm>
        </p:spPr>
        <p:txBody>
          <a:bodyPr>
            <a:normAutofit lnSpcReduction="10000"/>
          </a:bodyPr>
          <a:lstStyle/>
          <a:p>
            <a:pPr marL="0" indent="0">
              <a:lnSpc>
                <a:spcPct val="80000"/>
              </a:lnSpc>
              <a:buNone/>
              <a:defRPr/>
            </a:pPr>
            <a:r>
              <a:rPr lang="ca-ES" altLang="es-ES" sz="2400" b="1" dirty="0" smtClean="0">
                <a:solidFill>
                  <a:srgbClr val="0000FF"/>
                </a:solidFill>
                <a:latin typeface="Arial" pitchFamily="34" charset="0"/>
                <a:cs typeface="Arial" pitchFamily="34" charset="0"/>
              </a:rPr>
              <a:t>CÀRRECS</a:t>
            </a:r>
          </a:p>
          <a:p>
            <a:pPr>
              <a:lnSpc>
                <a:spcPct val="80000"/>
              </a:lnSpc>
              <a:buFont typeface="Wingdings" pitchFamily="2" charset="2"/>
              <a:buChar char="ü"/>
              <a:defRPr/>
            </a:pPr>
            <a:r>
              <a:rPr lang="ca-ES" altLang="es-ES" sz="2400" dirty="0" smtClean="0">
                <a:latin typeface="Arial" pitchFamily="34" charset="0"/>
                <a:cs typeface="Arial" pitchFamily="34" charset="0"/>
              </a:rPr>
              <a:t>Hi ha càrrecs de classe (llibres, pissarra, material, neteja, reciclatge, secretaris, taules i cadires,...) Aquests càrrecs es canvien quinzenalment i estan formats per un alumne de 1r i un de 2n, sempre que sigui possible.</a:t>
            </a:r>
          </a:p>
          <a:p>
            <a:pPr marL="0" indent="0">
              <a:lnSpc>
                <a:spcPct val="80000"/>
              </a:lnSpc>
              <a:buNone/>
              <a:defRPr/>
            </a:pPr>
            <a:r>
              <a:rPr lang="ca-ES" altLang="es-ES" sz="2400" b="1" dirty="0" smtClean="0">
                <a:solidFill>
                  <a:srgbClr val="0000FF"/>
                </a:solidFill>
                <a:latin typeface="Arial" pitchFamily="34" charset="0"/>
                <a:cs typeface="Arial" pitchFamily="34" charset="0"/>
              </a:rPr>
              <a:t>PROVES / CONTROLS</a:t>
            </a:r>
          </a:p>
          <a:p>
            <a:pPr>
              <a:lnSpc>
                <a:spcPct val="80000"/>
              </a:lnSpc>
              <a:buFont typeface="Wingdings" pitchFamily="2" charset="2"/>
              <a:buChar char="ü"/>
              <a:defRPr/>
            </a:pPr>
            <a:r>
              <a:rPr lang="ca-ES" altLang="es-ES" sz="2400" dirty="0" smtClean="0">
                <a:latin typeface="Arial" pitchFamily="34" charset="0"/>
                <a:cs typeface="Arial" pitchFamily="34" charset="0"/>
              </a:rPr>
              <a:t>En principi, es realitzarà un control en finalitzar cada tema. Les proves es donaran als nens/es perquè els pares i mares les puguin veure i tornar signades. No es donarà cap prova nova si no s’ha tornat l’anterior.</a:t>
            </a:r>
            <a:endParaRPr lang="ca-ES" sz="2400" dirty="0" smtClean="0">
              <a:latin typeface="Arial" pitchFamily="34" charset="0"/>
              <a:cs typeface="Arial" pitchFamily="34" charset="0"/>
            </a:endParaRPr>
          </a:p>
          <a:p>
            <a:pPr>
              <a:lnSpc>
                <a:spcPct val="80000"/>
              </a:lnSpc>
              <a:buNone/>
              <a:defRPr/>
            </a:pPr>
            <a:r>
              <a:rPr lang="ca-ES" sz="2400" b="1" dirty="0" smtClean="0">
                <a:solidFill>
                  <a:srgbClr val="0000FF"/>
                </a:solidFill>
                <a:latin typeface="Arial" pitchFamily="34" charset="0"/>
                <a:cs typeface="Arial" pitchFamily="34" charset="0"/>
              </a:rPr>
              <a:t>DEURES</a:t>
            </a:r>
          </a:p>
          <a:p>
            <a:pPr>
              <a:lnSpc>
                <a:spcPct val="80000"/>
              </a:lnSpc>
              <a:buFont typeface="Wingdings" pitchFamily="2" charset="2"/>
              <a:buChar char="ü"/>
              <a:defRPr/>
            </a:pPr>
            <a:r>
              <a:rPr lang="ca-ES" sz="2400" dirty="0" smtClean="0">
                <a:latin typeface="Arial" pitchFamily="34" charset="0"/>
                <a:cs typeface="Arial" pitchFamily="34" charset="0"/>
              </a:rPr>
              <a:t>Es donaran deures cada divendres i s’hauran de tornar el dilluns.</a:t>
            </a:r>
          </a:p>
          <a:p>
            <a:pPr>
              <a:lnSpc>
                <a:spcPct val="80000"/>
              </a:lnSpc>
              <a:buNone/>
              <a:defRPr/>
            </a:pPr>
            <a:r>
              <a:rPr lang="ca-ES" sz="2400" b="1" dirty="0" smtClean="0">
                <a:solidFill>
                  <a:srgbClr val="0000FF"/>
                </a:solidFill>
                <a:latin typeface="Arial" pitchFamily="34" charset="0"/>
                <a:cs typeface="Arial" pitchFamily="34" charset="0"/>
              </a:rPr>
              <a:t>AGENDA</a:t>
            </a:r>
          </a:p>
          <a:p>
            <a:pPr>
              <a:lnSpc>
                <a:spcPct val="80000"/>
              </a:lnSpc>
              <a:buFont typeface="Wingdings" pitchFamily="2" charset="2"/>
              <a:buChar char="ü"/>
              <a:defRPr/>
            </a:pPr>
            <a:r>
              <a:rPr lang="ca-ES" sz="2400" dirty="0" smtClean="0">
                <a:latin typeface="Arial" pitchFamily="34" charset="0"/>
                <a:cs typeface="Arial" pitchFamily="34" charset="0"/>
              </a:rPr>
              <a:t>Principal mitjà de comunicació entre la família i l’escola.</a:t>
            </a:r>
          </a:p>
          <a:p>
            <a:pPr>
              <a:lnSpc>
                <a:spcPct val="80000"/>
              </a:lnSpc>
              <a:buFont typeface="Wingdings" pitchFamily="2" charset="2"/>
              <a:buChar char="ü"/>
              <a:defRPr/>
            </a:pPr>
            <a:r>
              <a:rPr lang="ca-ES" sz="2400" dirty="0" smtClean="0">
                <a:latin typeface="Arial" pitchFamily="34" charset="0"/>
                <a:cs typeface="Arial" pitchFamily="34" charset="0"/>
              </a:rPr>
              <a:t>Enganxem un gomet cada dia per saber quin dia som.</a:t>
            </a:r>
          </a:p>
          <a:p>
            <a:pPr>
              <a:lnSpc>
                <a:spcPct val="80000"/>
              </a:lnSpc>
              <a:buFont typeface="Wingdings" pitchFamily="2" charset="2"/>
              <a:buChar char="ü"/>
              <a:defRPr/>
            </a:pPr>
            <a:r>
              <a:rPr lang="ca-ES" sz="2400" dirty="0" smtClean="0">
                <a:latin typeface="Arial" pitchFamily="34" charset="0"/>
                <a:cs typeface="Arial" pitchFamily="34" charset="0"/>
              </a:rPr>
              <a:t>Assenyalem les proves també amb gomets.</a:t>
            </a:r>
          </a:p>
          <a:p>
            <a:pPr>
              <a:lnSpc>
                <a:spcPct val="80000"/>
              </a:lnSpc>
              <a:buFont typeface="Wingdings" pitchFamily="2" charset="2"/>
              <a:buChar char="ü"/>
              <a:defRPr/>
            </a:pPr>
            <a:r>
              <a:rPr lang="ca-ES" sz="2400" dirty="0" smtClean="0">
                <a:latin typeface="Arial" pitchFamily="34" charset="0"/>
                <a:cs typeface="Arial" pitchFamily="34" charset="0"/>
              </a:rPr>
              <a:t>Hi posem comunicats a les famílies i medalles de felicitació.</a:t>
            </a:r>
          </a:p>
          <a:p>
            <a:pPr>
              <a:lnSpc>
                <a:spcPct val="80000"/>
              </a:lnSpc>
              <a:buNone/>
              <a:defRPr/>
            </a:pPr>
            <a:endParaRPr lang="ca-ES"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323528" y="332656"/>
            <a:ext cx="8229600" cy="6048672"/>
          </a:xfrm>
        </p:spPr>
        <p:txBody>
          <a:bodyPr/>
          <a:lstStyle/>
          <a:p>
            <a:pPr>
              <a:buNone/>
            </a:pPr>
            <a:r>
              <a:rPr lang="ca-ES" sz="2400" b="1" dirty="0" smtClean="0">
                <a:solidFill>
                  <a:srgbClr val="0000FF"/>
                </a:solidFill>
                <a:latin typeface="Arial" pitchFamily="34" charset="0"/>
                <a:cs typeface="Arial" pitchFamily="34" charset="0"/>
              </a:rPr>
              <a:t>MATERIAL</a:t>
            </a:r>
          </a:p>
          <a:p>
            <a:pPr>
              <a:buFont typeface="Wingdings" pitchFamily="2" charset="2"/>
              <a:buChar char="ü"/>
            </a:pPr>
            <a:r>
              <a:rPr lang="ca-ES" sz="2400" dirty="0" smtClean="0">
                <a:latin typeface="Arial" pitchFamily="34" charset="0"/>
                <a:cs typeface="Arial" pitchFamily="34" charset="0"/>
              </a:rPr>
              <a:t>Els alumnes són responsables del seu </a:t>
            </a:r>
            <a:r>
              <a:rPr lang="ca-ES" sz="2400" b="1" dirty="0" smtClean="0">
                <a:solidFill>
                  <a:srgbClr val="FF3300"/>
                </a:solidFill>
                <a:latin typeface="Arial" pitchFamily="34" charset="0"/>
                <a:cs typeface="Arial" pitchFamily="34" charset="0"/>
              </a:rPr>
              <a:t>material propi </a:t>
            </a:r>
            <a:r>
              <a:rPr lang="ca-ES" sz="2400" dirty="0" smtClean="0">
                <a:latin typeface="Arial" pitchFamily="34" charset="0"/>
                <a:cs typeface="Arial" pitchFamily="34" charset="0"/>
              </a:rPr>
              <a:t>(llapis, goma, maquineta, colors, retoladors, plastidecors, tisores, pegament,...) i també del </a:t>
            </a:r>
            <a:r>
              <a:rPr lang="ca-ES" sz="2400" b="1" dirty="0" smtClean="0">
                <a:solidFill>
                  <a:srgbClr val="FF3300"/>
                </a:solidFill>
                <a:latin typeface="Arial" pitchFamily="34" charset="0"/>
                <a:cs typeface="Arial" pitchFamily="34" charset="0"/>
              </a:rPr>
              <a:t>material comú</a:t>
            </a:r>
            <a:r>
              <a:rPr lang="ca-ES" sz="2400" dirty="0" smtClean="0">
                <a:latin typeface="Arial" pitchFamily="34" charset="0"/>
                <a:cs typeface="Arial" pitchFamily="34" charset="0"/>
              </a:rPr>
              <a:t> (guixos, pintura, ceres, pinzells, punxons, cartolines,...), el qual s’ha de respectar.</a:t>
            </a:r>
          </a:p>
          <a:p>
            <a:pPr>
              <a:buFont typeface="Wingdings" pitchFamily="2" charset="2"/>
              <a:buChar char="ü"/>
            </a:pPr>
            <a:r>
              <a:rPr lang="ca-ES" sz="2400" dirty="0" smtClean="0">
                <a:latin typeface="Arial" pitchFamily="34" charset="0"/>
                <a:cs typeface="Arial" pitchFamily="34" charset="0"/>
              </a:rPr>
              <a:t>El material fotocopiat que anem fent, quan ja està corregit, el classifiquem a l’arxivador d’anelles que té cada alumne. Al final de cada trimestre fem un </a:t>
            </a:r>
            <a:r>
              <a:rPr lang="ca-ES" sz="2400" b="1" dirty="0" smtClean="0">
                <a:solidFill>
                  <a:srgbClr val="FF3300"/>
                </a:solidFill>
                <a:latin typeface="Arial" pitchFamily="34" charset="0"/>
                <a:cs typeface="Arial" pitchFamily="34" charset="0"/>
              </a:rPr>
              <a:t>àlbum</a:t>
            </a:r>
            <a:r>
              <a:rPr lang="ca-ES" sz="2400" b="1" dirty="0" smtClean="0">
                <a:latin typeface="Arial" pitchFamily="34" charset="0"/>
                <a:cs typeface="Arial" pitchFamily="34" charset="0"/>
              </a:rPr>
              <a:t> </a:t>
            </a:r>
            <a:r>
              <a:rPr lang="ca-ES" sz="2400" dirty="0" smtClean="0">
                <a:latin typeface="Arial" pitchFamily="34" charset="0"/>
                <a:cs typeface="Arial" pitchFamily="34" charset="0"/>
              </a:rPr>
              <a:t>que va cap a casa.</a:t>
            </a:r>
          </a:p>
          <a:p>
            <a:pPr>
              <a:buNone/>
            </a:pPr>
            <a:r>
              <a:rPr lang="ca-ES" sz="2400" b="1" dirty="0" smtClean="0">
                <a:solidFill>
                  <a:srgbClr val="0000FF"/>
                </a:solidFill>
                <a:latin typeface="Arial" pitchFamily="34" charset="0"/>
                <a:cs typeface="Arial" pitchFamily="34" charset="0"/>
              </a:rPr>
              <a:t>PLA DE CONSUM DE FRUITA</a:t>
            </a:r>
          </a:p>
          <a:p>
            <a:pPr>
              <a:buFont typeface="Wingdings" pitchFamily="2" charset="2"/>
              <a:buChar char="ü"/>
            </a:pPr>
            <a:r>
              <a:rPr lang="ca-ES" sz="2400" dirty="0" smtClean="0">
                <a:latin typeface="Arial" pitchFamily="34" charset="0"/>
                <a:cs typeface="Arial" pitchFamily="34" charset="0"/>
              </a:rPr>
              <a:t>Els dimecres esmorzem fruita. </a:t>
            </a:r>
          </a:p>
          <a:p>
            <a:pPr>
              <a:buFont typeface="Wingdings" pitchFamily="2" charset="2"/>
              <a:buChar char="ü"/>
            </a:pPr>
            <a:r>
              <a:rPr lang="ca-ES" sz="2400" dirty="0" smtClean="0">
                <a:latin typeface="Arial" pitchFamily="34" charset="0"/>
                <a:cs typeface="Arial" pitchFamily="34" charset="0"/>
              </a:rPr>
              <a:t>Una vegada al mes ens arribarà fruita del Pla de consum de fruita. La menjarem en dies consecutius fins que s’acabi. Avisarem sempre.</a:t>
            </a:r>
          </a:p>
          <a:p>
            <a:pPr>
              <a:buNone/>
            </a:pPr>
            <a:endParaRPr lang="ca-ES" sz="2400" dirty="0" smtClean="0">
              <a:latin typeface="Arial" pitchFamily="34" charset="0"/>
              <a:cs typeface="Arial" pitchFamily="34" charset="0"/>
            </a:endParaRPr>
          </a:p>
          <a:p>
            <a:pPr>
              <a:buFont typeface="Wingdings" pitchFamily="2" charset="2"/>
              <a:buChar char="ü"/>
            </a:pPr>
            <a:endParaRPr lang="ca-E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ca-ES" sz="3200" b="1" dirty="0" smtClean="0">
                <a:solidFill>
                  <a:srgbClr val="0070C0"/>
                </a:solidFill>
                <a:latin typeface="Arial" pitchFamily="34" charset="0"/>
                <a:cs typeface="Arial" pitchFamily="34" charset="0"/>
              </a:rPr>
              <a:t>SORTIDES I COLÒNIES</a:t>
            </a:r>
            <a:endParaRPr lang="ca-ES" sz="3200" b="1" dirty="0">
              <a:solidFill>
                <a:srgbClr val="0070C0"/>
              </a:solidFill>
              <a:latin typeface="Arial" pitchFamily="34" charset="0"/>
              <a:cs typeface="Arial" pitchFamily="34" charset="0"/>
            </a:endParaRPr>
          </a:p>
        </p:txBody>
      </p:sp>
      <p:graphicFrame>
        <p:nvGraphicFramePr>
          <p:cNvPr id="4" name="Contenidor de contingut 3"/>
          <p:cNvGraphicFramePr>
            <a:graphicFrameLocks noGrp="1"/>
          </p:cNvGraphicFramePr>
          <p:nvPr>
            <p:ph idx="1"/>
          </p:nvPr>
        </p:nvGraphicFramePr>
        <p:xfrm>
          <a:off x="457200" y="1600200"/>
          <a:ext cx="8229600" cy="3701010"/>
        </p:xfrm>
        <a:graphic>
          <a:graphicData uri="http://schemas.openxmlformats.org/drawingml/2006/table">
            <a:tbl>
              <a:tblPr firstRow="1" bandRow="1">
                <a:tableStyleId>{93296810-A885-4BE3-A3E7-6D5BEEA58F35}</a:tableStyleId>
              </a:tblPr>
              <a:tblGrid>
                <a:gridCol w="2743200"/>
                <a:gridCol w="2743200"/>
                <a:gridCol w="2743200"/>
              </a:tblGrid>
              <a:tr h="740202">
                <a:tc>
                  <a:txBody>
                    <a:bodyPr/>
                    <a:lstStyle/>
                    <a:p>
                      <a:pPr algn="ctr"/>
                      <a:r>
                        <a:rPr lang="ca-ES" sz="1600" dirty="0" smtClean="0">
                          <a:solidFill>
                            <a:schemeClr val="tx1"/>
                          </a:solidFill>
                          <a:latin typeface="Arial" pitchFamily="34" charset="0"/>
                          <a:cs typeface="Arial" pitchFamily="34" charset="0"/>
                        </a:rPr>
                        <a:t>DIA</a:t>
                      </a:r>
                      <a:endParaRPr lang="ca-ES" sz="1600" dirty="0">
                        <a:solidFill>
                          <a:schemeClr val="tx1"/>
                        </a:solidFill>
                        <a:latin typeface="Arial" pitchFamily="34" charset="0"/>
                        <a:cs typeface="Arial" pitchFamily="34" charset="0"/>
                      </a:endParaRPr>
                    </a:p>
                  </a:txBody>
                  <a:tcPr/>
                </a:tc>
                <a:tc>
                  <a:txBody>
                    <a:bodyPr/>
                    <a:lstStyle/>
                    <a:p>
                      <a:pPr algn="ctr"/>
                      <a:r>
                        <a:rPr lang="ca-ES" sz="1600" dirty="0" smtClean="0">
                          <a:solidFill>
                            <a:schemeClr val="tx1"/>
                          </a:solidFill>
                          <a:latin typeface="Arial" pitchFamily="34" charset="0"/>
                          <a:cs typeface="Arial" pitchFamily="34" charset="0"/>
                        </a:rPr>
                        <a:t>CURSOS</a:t>
                      </a:r>
                      <a:endParaRPr lang="ca-ES" sz="1600" dirty="0">
                        <a:solidFill>
                          <a:schemeClr val="tx1"/>
                        </a:solidFill>
                        <a:latin typeface="Arial" pitchFamily="34" charset="0"/>
                        <a:cs typeface="Arial" pitchFamily="34" charset="0"/>
                      </a:endParaRPr>
                    </a:p>
                  </a:txBody>
                  <a:tcPr/>
                </a:tc>
                <a:tc>
                  <a:txBody>
                    <a:bodyPr/>
                    <a:lstStyle/>
                    <a:p>
                      <a:pPr algn="ctr"/>
                      <a:r>
                        <a:rPr lang="ca-ES" sz="1600" dirty="0" smtClean="0">
                          <a:solidFill>
                            <a:schemeClr val="tx1"/>
                          </a:solidFill>
                          <a:latin typeface="Arial" pitchFamily="34" charset="0"/>
                          <a:cs typeface="Arial" pitchFamily="34" charset="0"/>
                        </a:rPr>
                        <a:t>LLOC</a:t>
                      </a:r>
                      <a:endParaRPr lang="ca-ES" sz="1600" dirty="0">
                        <a:solidFill>
                          <a:schemeClr val="tx1"/>
                        </a:solidFill>
                        <a:latin typeface="Arial" pitchFamily="34" charset="0"/>
                        <a:cs typeface="Arial" pitchFamily="34" charset="0"/>
                      </a:endParaRPr>
                    </a:p>
                  </a:txBody>
                  <a:tcPr/>
                </a:tc>
              </a:tr>
              <a:tr h="740202">
                <a:tc>
                  <a:txBody>
                    <a:bodyPr/>
                    <a:lstStyle/>
                    <a:p>
                      <a:pPr algn="ctr"/>
                      <a:r>
                        <a:rPr lang="ca-ES" sz="1600" b="1" dirty="0" smtClean="0">
                          <a:latin typeface="Arial" pitchFamily="34" charset="0"/>
                          <a:cs typeface="Arial" pitchFamily="34" charset="0"/>
                        </a:rPr>
                        <a:t>21 NOVEMBRE</a:t>
                      </a:r>
                      <a:endParaRPr lang="ca-ES" sz="1600" b="1"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TOTS</a:t>
                      </a:r>
                      <a:endParaRPr lang="ca-ES"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CdA</a:t>
                      </a:r>
                      <a:r>
                        <a:rPr lang="ca-ES" baseline="0" dirty="0" smtClean="0">
                          <a:latin typeface="Arial" pitchFamily="34" charset="0"/>
                          <a:cs typeface="Arial" pitchFamily="34" charset="0"/>
                        </a:rPr>
                        <a:t> Tarragona</a:t>
                      </a:r>
                      <a:endParaRPr lang="ca-ES" dirty="0">
                        <a:latin typeface="Arial" pitchFamily="34" charset="0"/>
                        <a:cs typeface="Arial" pitchFamily="34" charset="0"/>
                      </a:endParaRPr>
                    </a:p>
                  </a:txBody>
                  <a:tcPr/>
                </a:tc>
              </a:tr>
              <a:tr h="740202">
                <a:tc>
                  <a:txBody>
                    <a:bodyPr/>
                    <a:lstStyle/>
                    <a:p>
                      <a:pPr algn="ctr"/>
                      <a:r>
                        <a:rPr lang="ca-ES" sz="1600" b="1" dirty="0" smtClean="0">
                          <a:latin typeface="Arial" pitchFamily="34" charset="0"/>
                          <a:cs typeface="Arial" pitchFamily="34" charset="0"/>
                        </a:rPr>
                        <a:t>DIJOUS</a:t>
                      </a:r>
                      <a:r>
                        <a:rPr lang="ca-ES" sz="1600" b="1" baseline="0" dirty="0" smtClean="0">
                          <a:latin typeface="Arial" pitchFamily="34" charset="0"/>
                          <a:cs typeface="Arial" pitchFamily="34" charset="0"/>
                        </a:rPr>
                        <a:t> GRAS</a:t>
                      </a:r>
                      <a:endParaRPr lang="ca-ES" sz="1600" b="1"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TOTS</a:t>
                      </a:r>
                      <a:endParaRPr lang="ca-ES"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Voltants Salomó</a:t>
                      </a:r>
                      <a:endParaRPr lang="ca-ES" dirty="0">
                        <a:latin typeface="Arial" pitchFamily="34" charset="0"/>
                        <a:cs typeface="Arial" pitchFamily="34" charset="0"/>
                      </a:endParaRPr>
                    </a:p>
                  </a:txBody>
                  <a:tcPr/>
                </a:tc>
              </a:tr>
              <a:tr h="740202">
                <a:tc>
                  <a:txBody>
                    <a:bodyPr/>
                    <a:lstStyle/>
                    <a:p>
                      <a:pPr algn="ctr"/>
                      <a:r>
                        <a:rPr lang="ca-ES" sz="1600" b="1" dirty="0" smtClean="0">
                          <a:latin typeface="Arial" pitchFamily="34" charset="0"/>
                          <a:cs typeface="Arial" pitchFamily="34" charset="0"/>
                        </a:rPr>
                        <a:t>15 MAIG</a:t>
                      </a:r>
                      <a:endParaRPr lang="ca-ES" sz="1600" b="1"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CS</a:t>
                      </a:r>
                      <a:endParaRPr lang="ca-ES"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Cantània Barcelona</a:t>
                      </a:r>
                      <a:endParaRPr lang="ca-ES" dirty="0">
                        <a:latin typeface="Arial" pitchFamily="34" charset="0"/>
                        <a:cs typeface="Arial" pitchFamily="34" charset="0"/>
                      </a:endParaRPr>
                    </a:p>
                  </a:txBody>
                  <a:tcPr/>
                </a:tc>
              </a:tr>
              <a:tr h="740202">
                <a:tc>
                  <a:txBody>
                    <a:bodyPr/>
                    <a:lstStyle/>
                    <a:p>
                      <a:pPr algn="ctr"/>
                      <a:r>
                        <a:rPr lang="ca-ES" sz="1600" b="1" dirty="0" smtClean="0">
                          <a:latin typeface="Arial" pitchFamily="34" charset="0"/>
                          <a:cs typeface="Arial" pitchFamily="34" charset="0"/>
                        </a:rPr>
                        <a:t>31</a:t>
                      </a:r>
                      <a:r>
                        <a:rPr lang="ca-ES" sz="1600" b="1" baseline="0" dirty="0" smtClean="0">
                          <a:latin typeface="Arial" pitchFamily="34" charset="0"/>
                          <a:cs typeface="Arial" pitchFamily="34" charset="0"/>
                        </a:rPr>
                        <a:t> MAIG AL 2 DE JUNY</a:t>
                      </a:r>
                      <a:endParaRPr lang="ca-ES" sz="1600" b="1"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TOTS</a:t>
                      </a:r>
                      <a:endParaRPr lang="ca-ES" dirty="0">
                        <a:latin typeface="Arial" pitchFamily="34" charset="0"/>
                        <a:cs typeface="Arial" pitchFamily="34" charset="0"/>
                      </a:endParaRPr>
                    </a:p>
                  </a:txBody>
                  <a:tcPr/>
                </a:tc>
                <a:tc>
                  <a:txBody>
                    <a:bodyPr/>
                    <a:lstStyle/>
                    <a:p>
                      <a:pPr algn="ctr"/>
                      <a:r>
                        <a:rPr lang="ca-ES" dirty="0" smtClean="0">
                          <a:latin typeface="Arial" pitchFamily="34" charset="0"/>
                          <a:cs typeface="Arial" pitchFamily="34" charset="0"/>
                        </a:rPr>
                        <a:t>Juneda (Colònies)</a:t>
                      </a:r>
                      <a:endParaRPr lang="ca-ES"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922114"/>
          </a:xfrm>
        </p:spPr>
        <p:txBody>
          <a:bodyPr>
            <a:normAutofit/>
          </a:bodyPr>
          <a:lstStyle/>
          <a:p>
            <a:r>
              <a:rPr lang="ca-ES" sz="3200" b="1" dirty="0" smtClean="0">
                <a:solidFill>
                  <a:srgbClr val="0070C0"/>
                </a:solidFill>
                <a:latin typeface="Arial" pitchFamily="34" charset="0"/>
                <a:cs typeface="Arial" pitchFamily="34" charset="0"/>
              </a:rPr>
              <a:t>INFORMES I ENTREVISTES</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a:xfrm>
            <a:off x="457200" y="1196752"/>
            <a:ext cx="8229600" cy="5328592"/>
          </a:xfrm>
        </p:spPr>
        <p:txBody>
          <a:bodyPr>
            <a:normAutofit fontScale="92500" lnSpcReduction="20000"/>
          </a:bodyPr>
          <a:lstStyle/>
          <a:p>
            <a:pPr>
              <a:lnSpc>
                <a:spcPct val="80000"/>
              </a:lnSpc>
              <a:buNone/>
            </a:pPr>
            <a:endParaRPr lang="ca-ES" altLang="es-ES" sz="2200" b="1" dirty="0" smtClean="0">
              <a:solidFill>
                <a:srgbClr val="0000FF"/>
              </a:solidFill>
              <a:latin typeface="Arial" pitchFamily="34" charset="0"/>
              <a:cs typeface="Arial" pitchFamily="34" charset="0"/>
            </a:endParaRPr>
          </a:p>
          <a:p>
            <a:pPr>
              <a:lnSpc>
                <a:spcPct val="80000"/>
              </a:lnSpc>
              <a:buNone/>
            </a:pPr>
            <a:r>
              <a:rPr lang="ca-ES" altLang="es-ES" sz="2200" b="1" dirty="0" smtClean="0">
                <a:solidFill>
                  <a:srgbClr val="0000FF"/>
                </a:solidFill>
                <a:latin typeface="Arial" pitchFamily="34" charset="0"/>
                <a:cs typeface="Arial" pitchFamily="34" charset="0"/>
              </a:rPr>
              <a:t>INFORMES</a:t>
            </a:r>
          </a:p>
          <a:p>
            <a:pPr>
              <a:lnSpc>
                <a:spcPct val="80000"/>
              </a:lnSpc>
              <a:buNone/>
            </a:pPr>
            <a:endParaRPr lang="ca-ES" altLang="es-ES" sz="2200" b="1" dirty="0" smtClean="0">
              <a:solidFill>
                <a:srgbClr val="0000FF"/>
              </a:solidFill>
              <a:latin typeface="Arial" pitchFamily="34" charset="0"/>
              <a:cs typeface="Arial" pitchFamily="34" charset="0"/>
            </a:endParaRPr>
          </a:p>
          <a:p>
            <a:pPr>
              <a:lnSpc>
                <a:spcPct val="110000"/>
              </a:lnSpc>
              <a:buFont typeface="Wingdings" pitchFamily="2" charset="2"/>
              <a:buChar char="ü"/>
            </a:pPr>
            <a:r>
              <a:rPr lang="ca-ES" altLang="es-ES" sz="2400" dirty="0" smtClean="0">
                <a:latin typeface="Arial" pitchFamily="34" charset="0"/>
                <a:cs typeface="Arial" pitchFamily="34" charset="0"/>
              </a:rPr>
              <a:t>L’escola informa a les famílies del resultat de l’avaluació dels alumnes amb </a:t>
            </a:r>
            <a:r>
              <a:rPr lang="ca-ES" altLang="es-ES" sz="2400" b="1" dirty="0" smtClean="0">
                <a:latin typeface="Arial" pitchFamily="34" charset="0"/>
                <a:cs typeface="Arial" pitchFamily="34" charset="0"/>
              </a:rPr>
              <a:t>tres informes</a:t>
            </a:r>
            <a:r>
              <a:rPr lang="ca-ES" altLang="es-ES" sz="2400" dirty="0" smtClean="0">
                <a:latin typeface="Arial" pitchFamily="34" charset="0"/>
                <a:cs typeface="Arial" pitchFamily="34" charset="0"/>
              </a:rPr>
              <a:t>: desembre, abril i juny.</a:t>
            </a:r>
          </a:p>
          <a:p>
            <a:pPr>
              <a:lnSpc>
                <a:spcPct val="80000"/>
              </a:lnSpc>
              <a:buNone/>
            </a:pPr>
            <a:endParaRPr lang="ca-ES" altLang="es-ES" b="1" dirty="0" smtClean="0">
              <a:solidFill>
                <a:srgbClr val="0000FF"/>
              </a:solidFill>
            </a:endParaRPr>
          </a:p>
          <a:p>
            <a:pPr>
              <a:lnSpc>
                <a:spcPct val="80000"/>
              </a:lnSpc>
              <a:buNone/>
            </a:pPr>
            <a:r>
              <a:rPr lang="ca-ES" altLang="es-ES" sz="2200" b="1" dirty="0" smtClean="0">
                <a:solidFill>
                  <a:srgbClr val="0000FF"/>
                </a:solidFill>
                <a:latin typeface="Arial" pitchFamily="34" charset="0"/>
                <a:cs typeface="Arial" pitchFamily="34" charset="0"/>
              </a:rPr>
              <a:t>ENTREVISTES</a:t>
            </a:r>
          </a:p>
          <a:p>
            <a:pPr>
              <a:lnSpc>
                <a:spcPct val="80000"/>
              </a:lnSpc>
              <a:buNone/>
            </a:pPr>
            <a:endParaRPr lang="ca-ES" altLang="es-ES" sz="2200" b="1" dirty="0" smtClean="0">
              <a:solidFill>
                <a:srgbClr val="0000FF"/>
              </a:solidFill>
              <a:latin typeface="Arial" pitchFamily="34" charset="0"/>
              <a:cs typeface="Arial" pitchFamily="34" charset="0"/>
            </a:endParaRPr>
          </a:p>
          <a:p>
            <a:pPr>
              <a:lnSpc>
                <a:spcPct val="110000"/>
              </a:lnSpc>
              <a:buFont typeface="Wingdings" pitchFamily="2" charset="2"/>
              <a:buChar char="ü"/>
            </a:pPr>
            <a:r>
              <a:rPr lang="ca-ES" altLang="es-ES" sz="2600" dirty="0" smtClean="0">
                <a:latin typeface="Arial" pitchFamily="34" charset="0"/>
                <a:cs typeface="Arial" pitchFamily="34" charset="0"/>
              </a:rPr>
              <a:t>Farem una entrevista amb la família durant el segon trimestre.</a:t>
            </a:r>
          </a:p>
          <a:p>
            <a:pPr>
              <a:lnSpc>
                <a:spcPct val="110000"/>
              </a:lnSpc>
              <a:buFont typeface="Wingdings" pitchFamily="2" charset="2"/>
              <a:buChar char="ü"/>
            </a:pPr>
            <a:r>
              <a:rPr lang="ca-ES" altLang="es-ES" sz="2600" dirty="0" smtClean="0">
                <a:latin typeface="Arial" pitchFamily="34" charset="0"/>
                <a:cs typeface="Arial" pitchFamily="34" charset="0"/>
              </a:rPr>
              <a:t>També ens podem veure, sempre que calgui, a petició del tutor o la família.</a:t>
            </a:r>
          </a:p>
          <a:p>
            <a:pPr>
              <a:lnSpc>
                <a:spcPct val="110000"/>
              </a:lnSpc>
              <a:buFont typeface="Wingdings" pitchFamily="2" charset="2"/>
              <a:buChar char="ü"/>
            </a:pPr>
            <a:r>
              <a:rPr lang="ca-ES" altLang="es-ES" sz="2600" dirty="0" smtClean="0">
                <a:latin typeface="Arial" pitchFamily="34" charset="0"/>
                <a:cs typeface="Arial" pitchFamily="34" charset="0"/>
              </a:rPr>
              <a:t>Horari programat d’atenció pares i mares: divendres de 12’30 a 13’30h, previ avís. Si no va bé aquest horari intentarem adaptar-nos sempre que sigui possible.</a:t>
            </a:r>
          </a:p>
          <a:p>
            <a:pPr>
              <a:buNone/>
            </a:pPr>
            <a:endParaRPr lang="ca-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850106"/>
          </a:xfrm>
        </p:spPr>
        <p:txBody>
          <a:bodyPr>
            <a:normAutofit/>
          </a:bodyPr>
          <a:lstStyle/>
          <a:p>
            <a:r>
              <a:rPr lang="ca-ES" sz="3200" b="1" dirty="0" smtClean="0">
                <a:solidFill>
                  <a:srgbClr val="0070C0"/>
                </a:solidFill>
                <a:latin typeface="Arial" pitchFamily="34" charset="0"/>
                <a:cs typeface="Arial" pitchFamily="34" charset="0"/>
              </a:rPr>
              <a:t>RELACIÓ FAMÍLIA - ESCOLA</a:t>
            </a:r>
            <a:endParaRPr lang="ca-ES" sz="3200" b="1" dirty="0">
              <a:solidFill>
                <a:srgbClr val="0070C0"/>
              </a:solidFill>
              <a:latin typeface="Arial" pitchFamily="34" charset="0"/>
              <a:cs typeface="Arial" pitchFamily="34" charset="0"/>
            </a:endParaRPr>
          </a:p>
        </p:txBody>
      </p:sp>
      <p:sp>
        <p:nvSpPr>
          <p:cNvPr id="3" name="Contenidor de contingut 2"/>
          <p:cNvSpPr>
            <a:spLocks noGrp="1"/>
          </p:cNvSpPr>
          <p:nvPr>
            <p:ph idx="1"/>
          </p:nvPr>
        </p:nvSpPr>
        <p:spPr>
          <a:xfrm>
            <a:off x="539552" y="1124744"/>
            <a:ext cx="8157592" cy="5472608"/>
          </a:xfrm>
        </p:spPr>
        <p:txBody>
          <a:bodyPr>
            <a:normAutofit fontScale="55000" lnSpcReduction="20000"/>
          </a:bodyPr>
          <a:lstStyle/>
          <a:p>
            <a:pPr>
              <a:lnSpc>
                <a:spcPct val="80000"/>
              </a:lnSpc>
              <a:buFont typeface="Wingdings" pitchFamily="2" charset="2"/>
              <a:buChar char="ü"/>
            </a:pPr>
            <a:endParaRPr lang="ca-ES" altLang="es-ES" dirty="0" smtClean="0">
              <a:latin typeface="Arial" pitchFamily="34" charset="0"/>
              <a:cs typeface="Arial" pitchFamily="34" charset="0"/>
            </a:endParaRPr>
          </a:p>
          <a:p>
            <a:pPr>
              <a:lnSpc>
                <a:spcPct val="120000"/>
              </a:lnSpc>
              <a:buFont typeface="Wingdings" pitchFamily="2" charset="2"/>
              <a:buChar char="ü"/>
            </a:pPr>
            <a:r>
              <a:rPr lang="ca-ES" altLang="es-ES" dirty="0" smtClean="0">
                <a:latin typeface="Arial" pitchFamily="34" charset="0"/>
                <a:cs typeface="Arial" pitchFamily="34" charset="0"/>
              </a:rPr>
              <a:t>És important que hi hagi un clima de </a:t>
            </a:r>
            <a:r>
              <a:rPr lang="ca-ES" altLang="es-ES" b="1" dirty="0" smtClean="0">
                <a:solidFill>
                  <a:srgbClr val="FF3300"/>
                </a:solidFill>
                <a:latin typeface="Arial" pitchFamily="34" charset="0"/>
                <a:cs typeface="Arial" pitchFamily="34" charset="0"/>
              </a:rPr>
              <a:t>confiança mútua</a:t>
            </a:r>
            <a:r>
              <a:rPr lang="ca-ES" altLang="es-ES" dirty="0" smtClean="0">
                <a:latin typeface="Arial" pitchFamily="34" charset="0"/>
                <a:cs typeface="Arial" pitchFamily="34" charset="0"/>
              </a:rPr>
              <a:t>. L’educació dels nens és un objectiu comú. Davant de qualsevol dubte o problema que pugui sorgir no hem de tenir cap recança en trucar a l’escola per parlar amb el tutor o el director, si és el cas.</a:t>
            </a:r>
          </a:p>
          <a:p>
            <a:pPr>
              <a:lnSpc>
                <a:spcPct val="120000"/>
              </a:lnSpc>
              <a:buFont typeface="Wingdings" pitchFamily="2" charset="2"/>
              <a:buChar char="ü"/>
            </a:pPr>
            <a:endParaRPr lang="ca-ES" altLang="es-ES" dirty="0" smtClean="0">
              <a:latin typeface="Arial" pitchFamily="34" charset="0"/>
              <a:cs typeface="Arial" pitchFamily="34" charset="0"/>
            </a:endParaRPr>
          </a:p>
          <a:p>
            <a:pPr>
              <a:lnSpc>
                <a:spcPct val="120000"/>
              </a:lnSpc>
              <a:buFont typeface="Wingdings" pitchFamily="2" charset="2"/>
              <a:buChar char="ü"/>
            </a:pPr>
            <a:r>
              <a:rPr lang="ca-ES" altLang="es-ES" dirty="0" smtClean="0">
                <a:latin typeface="Arial" pitchFamily="34" charset="0"/>
                <a:cs typeface="Arial" pitchFamily="34" charset="0"/>
              </a:rPr>
              <a:t>La </a:t>
            </a:r>
            <a:r>
              <a:rPr lang="ca-ES" altLang="es-ES" b="1" dirty="0" smtClean="0">
                <a:solidFill>
                  <a:srgbClr val="FF3300"/>
                </a:solidFill>
                <a:latin typeface="Arial" pitchFamily="34" charset="0"/>
                <a:cs typeface="Arial" pitchFamily="34" charset="0"/>
              </a:rPr>
              <a:t>carta de compromís</a:t>
            </a:r>
            <a:r>
              <a:rPr lang="ca-ES" altLang="es-ES" dirty="0" smtClean="0">
                <a:solidFill>
                  <a:srgbClr val="FF3300"/>
                </a:solidFill>
                <a:latin typeface="Arial" pitchFamily="34" charset="0"/>
                <a:cs typeface="Arial" pitchFamily="34" charset="0"/>
              </a:rPr>
              <a:t> </a:t>
            </a:r>
            <a:r>
              <a:rPr lang="ca-ES" altLang="es-ES" dirty="0" smtClean="0">
                <a:latin typeface="Arial" pitchFamily="34" charset="0"/>
                <a:cs typeface="Arial" pitchFamily="34" charset="0"/>
              </a:rPr>
              <a:t>defineix uns compromisos per part de tots. És important que la tinguem sempre present. </a:t>
            </a:r>
          </a:p>
          <a:p>
            <a:pPr>
              <a:lnSpc>
                <a:spcPct val="120000"/>
              </a:lnSpc>
              <a:buFont typeface="Wingdings" pitchFamily="2" charset="2"/>
              <a:buChar char="ü"/>
            </a:pPr>
            <a:endParaRPr lang="ca-ES" altLang="es-ES" dirty="0" smtClean="0">
              <a:solidFill>
                <a:srgbClr val="FF3300"/>
              </a:solidFill>
              <a:latin typeface="Arial" pitchFamily="34" charset="0"/>
              <a:cs typeface="Arial" pitchFamily="34" charset="0"/>
            </a:endParaRPr>
          </a:p>
          <a:p>
            <a:pPr>
              <a:lnSpc>
                <a:spcPct val="120000"/>
              </a:lnSpc>
              <a:buFont typeface="Wingdings" pitchFamily="2" charset="2"/>
              <a:buChar char="ü"/>
            </a:pPr>
            <a:r>
              <a:rPr lang="ca-ES" altLang="es-ES" dirty="0" smtClean="0">
                <a:solidFill>
                  <a:srgbClr val="FF3300"/>
                </a:solidFill>
                <a:latin typeface="Arial" pitchFamily="34" charset="0"/>
                <a:cs typeface="Arial" pitchFamily="34" charset="0"/>
              </a:rPr>
              <a:t>Les </a:t>
            </a:r>
            <a:r>
              <a:rPr lang="ca-ES" altLang="es-ES" b="1" dirty="0" smtClean="0">
                <a:solidFill>
                  <a:srgbClr val="FF3300"/>
                </a:solidFill>
                <a:latin typeface="Arial" pitchFamily="34" charset="0"/>
                <a:cs typeface="Arial" pitchFamily="34" charset="0"/>
              </a:rPr>
              <a:t>Normes d’Organització i Funcionament </a:t>
            </a:r>
            <a:r>
              <a:rPr lang="ca-ES" altLang="es-ES" dirty="0" smtClean="0">
                <a:latin typeface="Arial" pitchFamily="34" charset="0"/>
                <a:cs typeface="Arial" pitchFamily="34" charset="0"/>
              </a:rPr>
              <a:t>estableixen els eixos principals de la convivència i del dia a dia del centre. Hi ha aspectes tant importants com els </a:t>
            </a:r>
            <a:r>
              <a:rPr lang="ca-ES" altLang="es-ES" b="1" dirty="0" smtClean="0">
                <a:solidFill>
                  <a:srgbClr val="FF3300"/>
                </a:solidFill>
                <a:latin typeface="Arial" pitchFamily="34" charset="0"/>
                <a:cs typeface="Arial" pitchFamily="34" charset="0"/>
              </a:rPr>
              <a:t>drets i deures dels alumnes</a:t>
            </a:r>
            <a:r>
              <a:rPr lang="ca-ES" altLang="es-ES" dirty="0" smtClean="0">
                <a:latin typeface="Arial" pitchFamily="34" charset="0"/>
                <a:cs typeface="Arial" pitchFamily="34" charset="0"/>
              </a:rPr>
              <a:t>, així com un</a:t>
            </a:r>
            <a:r>
              <a:rPr lang="ca-ES" altLang="es-ES" dirty="0" smtClean="0">
                <a:solidFill>
                  <a:srgbClr val="FF3300"/>
                </a:solidFill>
                <a:latin typeface="Arial" pitchFamily="34" charset="0"/>
                <a:cs typeface="Arial" pitchFamily="34" charset="0"/>
              </a:rPr>
              <a:t> </a:t>
            </a:r>
            <a:r>
              <a:rPr lang="ca-ES" altLang="es-ES" b="1" dirty="0" smtClean="0">
                <a:solidFill>
                  <a:srgbClr val="FF3300"/>
                </a:solidFill>
                <a:latin typeface="Arial" pitchFamily="34" charset="0"/>
                <a:cs typeface="Arial" pitchFamily="34" charset="0"/>
              </a:rPr>
              <a:t>règim disciplinari</a:t>
            </a:r>
            <a:r>
              <a:rPr lang="ca-ES" altLang="es-ES" dirty="0" smtClean="0">
                <a:latin typeface="Arial" pitchFamily="34" charset="0"/>
                <a:cs typeface="Arial" pitchFamily="34" charset="0"/>
              </a:rPr>
              <a:t> que donarà resposta a possibles faltes dels alumnes. Les mesures correctores o sancions van des del treball comunitari (faltes lleus), fins a l’expulsió del centre (faltes molt greus).</a:t>
            </a:r>
          </a:p>
          <a:p>
            <a:pPr>
              <a:lnSpc>
                <a:spcPct val="80000"/>
              </a:lnSpc>
              <a:buNone/>
            </a:pPr>
            <a:endParaRPr lang="ca-ES" altLang="es-ES" dirty="0" smtClean="0">
              <a:latin typeface="Arial" pitchFamily="34" charset="0"/>
              <a:cs typeface="Arial" pitchFamily="34" charset="0"/>
            </a:endParaRPr>
          </a:p>
          <a:p>
            <a:pPr>
              <a:lnSpc>
                <a:spcPct val="120000"/>
              </a:lnSpc>
              <a:buNone/>
            </a:pPr>
            <a:r>
              <a:rPr lang="ca-ES" altLang="es-ES" b="1" dirty="0" smtClean="0">
                <a:solidFill>
                  <a:srgbClr val="FF0000"/>
                </a:solidFill>
                <a:latin typeface="Arial" pitchFamily="34" charset="0"/>
                <a:cs typeface="Arial" pitchFamily="34" charset="0"/>
              </a:rPr>
              <a:t>	</a:t>
            </a:r>
            <a:r>
              <a:rPr lang="ca-ES" altLang="es-ES" b="1" u="sng" dirty="0" smtClean="0">
                <a:solidFill>
                  <a:srgbClr val="00359E"/>
                </a:solidFill>
                <a:latin typeface="Arial" pitchFamily="34" charset="0"/>
                <a:cs typeface="Arial" pitchFamily="34" charset="0"/>
              </a:rPr>
              <a:t>Cal que esteu sempre localitzats i si és el cas, comuniqueu al centre els possibles canvis d’adreça i, sobretot, de telèfon.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467544" y="908720"/>
            <a:ext cx="8229600" cy="4525963"/>
          </a:xfrm>
        </p:spPr>
        <p:txBody>
          <a:bodyPr/>
          <a:lstStyle/>
          <a:p>
            <a:pPr algn="ctr">
              <a:buNone/>
            </a:pPr>
            <a:r>
              <a:rPr lang="ca-ES" altLang="es-ES" sz="3600" b="1" dirty="0" smtClean="0">
                <a:latin typeface="Arial" pitchFamily="34" charset="0"/>
                <a:cs typeface="Arial" pitchFamily="34" charset="0"/>
              </a:rPr>
              <a:t>MOLTES GRÀCIES PER LA VOSTRA ASSITÈNCIA I ATENCIÓ</a:t>
            </a:r>
          </a:p>
          <a:p>
            <a:pPr>
              <a:buNone/>
            </a:pPr>
            <a:endParaRPr lang="ca-ES" dirty="0"/>
          </a:p>
        </p:txBody>
      </p:sp>
      <p:pic>
        <p:nvPicPr>
          <p:cNvPr id="4" name="Imatge 3" descr="papallones.jpg"/>
          <p:cNvPicPr>
            <a:picLocks noChangeAspect="1"/>
          </p:cNvPicPr>
          <p:nvPr/>
        </p:nvPicPr>
        <p:blipFill>
          <a:blip r:embed="rId2" cstate="print"/>
          <a:stretch>
            <a:fillRect/>
          </a:stretch>
        </p:blipFill>
        <p:spPr>
          <a:xfrm>
            <a:off x="2555776" y="2420888"/>
            <a:ext cx="4581128" cy="3960440"/>
          </a:xfrm>
          <a:prstGeom prst="rect">
            <a:avLst/>
          </a:prstGeom>
          <a:ln w="50800">
            <a:solidFill>
              <a:schemeClr val="tx1"/>
            </a:solid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3568" y="260648"/>
            <a:ext cx="7772400" cy="794519"/>
          </a:xfrm>
        </p:spPr>
        <p:txBody>
          <a:bodyPr>
            <a:normAutofit/>
          </a:bodyPr>
          <a:lstStyle/>
          <a:p>
            <a:r>
              <a:rPr lang="ca-ES" sz="3200" b="1" dirty="0" smtClean="0">
                <a:solidFill>
                  <a:srgbClr val="0070C0"/>
                </a:solidFill>
                <a:latin typeface="Arial" pitchFamily="34" charset="0"/>
                <a:cs typeface="Arial" pitchFamily="34" charset="0"/>
              </a:rPr>
              <a:t>HORARI</a:t>
            </a:r>
            <a:endParaRPr lang="ca-ES" sz="3200" b="1" dirty="0">
              <a:solidFill>
                <a:srgbClr val="0070C0"/>
              </a:solidFill>
              <a:latin typeface="Arial" pitchFamily="34" charset="0"/>
              <a:cs typeface="Arial" pitchFamily="34" charset="0"/>
            </a:endParaRPr>
          </a:p>
        </p:txBody>
      </p:sp>
      <p:graphicFrame>
        <p:nvGraphicFramePr>
          <p:cNvPr id="4" name="Taula 3"/>
          <p:cNvGraphicFramePr>
            <a:graphicFrameLocks noGrp="1"/>
          </p:cNvGraphicFramePr>
          <p:nvPr/>
        </p:nvGraphicFramePr>
        <p:xfrm>
          <a:off x="611560" y="1196752"/>
          <a:ext cx="7920882" cy="5400596"/>
        </p:xfrm>
        <a:graphic>
          <a:graphicData uri="http://schemas.openxmlformats.org/drawingml/2006/table">
            <a:tbl>
              <a:tblPr firstRow="1" bandRow="1">
                <a:tableStyleId>{E929F9F4-4A8F-4326-A1B4-22849713DDAB}</a:tableStyleId>
              </a:tblPr>
              <a:tblGrid>
                <a:gridCol w="1320147"/>
                <a:gridCol w="1320147"/>
                <a:gridCol w="1320147"/>
                <a:gridCol w="1320147"/>
                <a:gridCol w="1320147"/>
                <a:gridCol w="1320147"/>
              </a:tblGrid>
              <a:tr h="360036">
                <a:tc>
                  <a:txBody>
                    <a:bodyPr/>
                    <a:lstStyle/>
                    <a:p>
                      <a:pPr algn="ctr">
                        <a:spcAft>
                          <a:spcPts val="0"/>
                        </a:spcAft>
                      </a:pPr>
                      <a:endParaRPr lang="ca-ES" sz="1000" dirty="0">
                        <a:latin typeface="Times New Roman"/>
                        <a:ea typeface="Times New Roman"/>
                        <a:cs typeface="Times New Roman"/>
                      </a:endParaRPr>
                    </a:p>
                  </a:txBody>
                  <a:tcPr marL="68580" marR="68580" marT="0" marB="0" anchor="ctr"/>
                </a:tc>
                <a:tc>
                  <a:txBody>
                    <a:bodyPr/>
                    <a:lstStyle/>
                    <a:p>
                      <a:pPr algn="ctr">
                        <a:spcAft>
                          <a:spcPts val="0"/>
                        </a:spcAft>
                      </a:pPr>
                      <a:r>
                        <a:rPr lang="ca-ES" sz="1200" dirty="0"/>
                        <a:t>DILLUNS</a:t>
                      </a:r>
                      <a:endParaRPr lang="ca-ES" sz="1200" dirty="0">
                        <a:solidFill>
                          <a:schemeClr val="tx1"/>
                        </a:solidFill>
                        <a:latin typeface="Times New Roman"/>
                        <a:ea typeface="Times New Roman"/>
                        <a:cs typeface="Times New Roman"/>
                      </a:endParaRPr>
                    </a:p>
                  </a:txBody>
                  <a:tcPr marL="68580" marR="68580" marT="0" marB="0" anchor="ctr"/>
                </a:tc>
                <a:tc>
                  <a:txBody>
                    <a:bodyPr/>
                    <a:lstStyle/>
                    <a:p>
                      <a:pPr algn="ctr">
                        <a:spcAft>
                          <a:spcPts val="0"/>
                        </a:spcAft>
                      </a:pPr>
                      <a:r>
                        <a:rPr lang="ca-ES" sz="1200" dirty="0"/>
                        <a:t>DIMARTS</a:t>
                      </a:r>
                      <a:endParaRPr lang="ca-ES" sz="1200" dirty="0">
                        <a:solidFill>
                          <a:schemeClr val="tx1"/>
                        </a:solidFill>
                        <a:latin typeface="Times New Roman"/>
                        <a:ea typeface="Times New Roman"/>
                        <a:cs typeface="Times New Roman"/>
                      </a:endParaRPr>
                    </a:p>
                  </a:txBody>
                  <a:tcPr marL="68580" marR="68580" marT="0" marB="0" anchor="ctr"/>
                </a:tc>
                <a:tc>
                  <a:txBody>
                    <a:bodyPr/>
                    <a:lstStyle/>
                    <a:p>
                      <a:pPr algn="ctr">
                        <a:spcAft>
                          <a:spcPts val="0"/>
                        </a:spcAft>
                      </a:pPr>
                      <a:r>
                        <a:rPr lang="ca-ES" sz="1200" dirty="0"/>
                        <a:t>DIMECRES</a:t>
                      </a:r>
                      <a:endParaRPr lang="ca-ES" sz="1200" dirty="0">
                        <a:solidFill>
                          <a:schemeClr val="tx1"/>
                        </a:solidFill>
                        <a:latin typeface="Times New Roman"/>
                        <a:ea typeface="Times New Roman"/>
                        <a:cs typeface="Times New Roman"/>
                      </a:endParaRPr>
                    </a:p>
                  </a:txBody>
                  <a:tcPr marL="68580" marR="68580" marT="0" marB="0" anchor="ctr"/>
                </a:tc>
                <a:tc>
                  <a:txBody>
                    <a:bodyPr/>
                    <a:lstStyle/>
                    <a:p>
                      <a:pPr algn="ctr">
                        <a:spcAft>
                          <a:spcPts val="0"/>
                        </a:spcAft>
                      </a:pPr>
                      <a:r>
                        <a:rPr lang="ca-ES" sz="1200" dirty="0"/>
                        <a:t>DIJOUS</a:t>
                      </a:r>
                      <a:endParaRPr lang="ca-ES" sz="1200" dirty="0">
                        <a:solidFill>
                          <a:schemeClr val="tx1"/>
                        </a:solidFill>
                        <a:latin typeface="Times New Roman"/>
                        <a:ea typeface="Times New Roman"/>
                        <a:cs typeface="Times New Roman"/>
                      </a:endParaRPr>
                    </a:p>
                  </a:txBody>
                  <a:tcPr marL="68580" marR="68580" marT="0" marB="0" anchor="ctr"/>
                </a:tc>
                <a:tc>
                  <a:txBody>
                    <a:bodyPr/>
                    <a:lstStyle/>
                    <a:p>
                      <a:pPr algn="ctr">
                        <a:spcAft>
                          <a:spcPts val="0"/>
                        </a:spcAft>
                      </a:pPr>
                      <a:r>
                        <a:rPr lang="ca-ES" sz="1200" dirty="0"/>
                        <a:t>DIVENDRES</a:t>
                      </a:r>
                      <a:endParaRPr lang="ca-ES" sz="1200" dirty="0">
                        <a:solidFill>
                          <a:schemeClr val="tx1"/>
                        </a:solidFill>
                        <a:latin typeface="Times New Roman"/>
                        <a:ea typeface="Times New Roman"/>
                        <a:cs typeface="Times New Roman"/>
                      </a:endParaRPr>
                    </a:p>
                  </a:txBody>
                  <a:tcPr marL="68580" marR="68580" marT="0" marB="0" anchor="ctr"/>
                </a:tc>
              </a:tr>
              <a:tr h="504056">
                <a:tc rowSpan="2">
                  <a:txBody>
                    <a:bodyPr/>
                    <a:lstStyle/>
                    <a:p>
                      <a:pPr algn="ctr">
                        <a:spcAft>
                          <a:spcPts val="0"/>
                        </a:spcAft>
                      </a:pPr>
                      <a:r>
                        <a:rPr lang="ca-ES" sz="1200" b="1" dirty="0">
                          <a:solidFill>
                            <a:schemeClr val="tx1"/>
                          </a:solidFill>
                        </a:rPr>
                        <a:t>9 – 9.30 h</a:t>
                      </a:r>
                      <a:endParaRPr lang="ca-ES" sz="1200" b="1" dirty="0">
                        <a:solidFill>
                          <a:schemeClr val="tx1"/>
                        </a:solidFill>
                        <a:latin typeface="Times New Roman"/>
                        <a:ea typeface="Times New Roman"/>
                        <a:cs typeface="Times New Roman"/>
                      </a:endParaRPr>
                    </a:p>
                  </a:txBody>
                  <a:tcPr marL="68580" marR="68580" marT="0" marB="0" anchor="ctr"/>
                </a:tc>
                <a:tc rowSpan="3">
                  <a:txBody>
                    <a:bodyPr/>
                    <a:lstStyle/>
                    <a:p>
                      <a:pPr algn="ctr">
                        <a:spcAft>
                          <a:spcPts val="0"/>
                        </a:spcAft>
                      </a:pPr>
                      <a:r>
                        <a:rPr lang="ca-ES" sz="1200" b="1" dirty="0">
                          <a:solidFill>
                            <a:schemeClr val="tx1"/>
                          </a:solidFill>
                        </a:rPr>
                        <a:t>MÚSICA</a:t>
                      </a:r>
                      <a:endParaRPr lang="ca-ES" sz="1200" b="1" dirty="0">
                        <a:solidFill>
                          <a:schemeClr val="tx1"/>
                        </a:solidFill>
                        <a:latin typeface="Times New Roman"/>
                        <a:ea typeface="Times New Roman"/>
                        <a:cs typeface="Times New Roman"/>
                      </a:endParaRPr>
                    </a:p>
                  </a:txBody>
                  <a:tcPr marL="68580" marR="68580" marT="0" marB="0" anchor="ctr">
                    <a:solidFill>
                      <a:schemeClr val="accent4">
                        <a:lumMod val="60000"/>
                        <a:lumOff val="40000"/>
                      </a:schemeClr>
                    </a:solidFill>
                  </a:tcPr>
                </a:tc>
                <a:tc rowSpan="3">
                  <a:txBody>
                    <a:bodyPr/>
                    <a:lstStyle/>
                    <a:p>
                      <a:pPr algn="ctr">
                        <a:spcAft>
                          <a:spcPts val="0"/>
                        </a:spcAft>
                      </a:pPr>
                      <a:r>
                        <a:rPr lang="ca-ES" sz="1200" b="1" dirty="0">
                          <a:solidFill>
                            <a:schemeClr val="tx1"/>
                          </a:solidFill>
                        </a:rPr>
                        <a:t>RELIGIÓ</a:t>
                      </a:r>
                      <a:endParaRPr lang="ca-ES" sz="1200" b="1" dirty="0">
                        <a:solidFill>
                          <a:schemeClr val="tx1"/>
                        </a:solidFill>
                        <a:latin typeface="Times New Roman"/>
                        <a:ea typeface="Times New Roman"/>
                        <a:cs typeface="Times New Roman"/>
                      </a:endParaRPr>
                    </a:p>
                  </a:txBody>
                  <a:tcPr marL="68580" marR="68580" marT="0" marB="0" anchor="ctr">
                    <a:solidFill>
                      <a:srgbClr val="C60879"/>
                    </a:solidFill>
                  </a:tcPr>
                </a:tc>
                <a:tc rowSpan="3">
                  <a:txBody>
                    <a:bodyPr/>
                    <a:lstStyle/>
                    <a:p>
                      <a:pPr algn="ctr">
                        <a:spcAft>
                          <a:spcPts val="0"/>
                        </a:spcAft>
                      </a:pPr>
                      <a:r>
                        <a:rPr lang="ca-ES" sz="1200" b="1" dirty="0">
                          <a:solidFill>
                            <a:schemeClr val="tx1"/>
                          </a:solidFill>
                        </a:rPr>
                        <a:t>CASTELLÀ</a:t>
                      </a:r>
                      <a:endParaRPr lang="ca-ES" sz="1200" b="1" dirty="0">
                        <a:solidFill>
                          <a:schemeClr val="tx1"/>
                        </a:solidFill>
                        <a:latin typeface="Times New Roman"/>
                        <a:ea typeface="Times New Roman"/>
                        <a:cs typeface="Times New Roman"/>
                      </a:endParaRPr>
                    </a:p>
                  </a:txBody>
                  <a:tcPr marL="68580" marR="68580" marT="0" marB="0" anchor="ctr">
                    <a:solidFill>
                      <a:srgbClr val="FF0000"/>
                    </a:solidFill>
                  </a:tcPr>
                </a:tc>
                <a:tc>
                  <a:txBody>
                    <a:bodyPr/>
                    <a:lstStyle/>
                    <a:p>
                      <a:pPr algn="ctr">
                        <a:spcAft>
                          <a:spcPts val="0"/>
                        </a:spcAft>
                      </a:pPr>
                      <a:r>
                        <a:rPr lang="ca-ES" sz="1200" b="1">
                          <a:solidFill>
                            <a:schemeClr val="tx1"/>
                          </a:solidFill>
                        </a:rPr>
                        <a:t>LECTURA COMUNA</a:t>
                      </a:r>
                      <a:endParaRPr lang="ca-ES" sz="1200" b="1">
                        <a:solidFill>
                          <a:schemeClr val="tx1"/>
                        </a:solidFill>
                        <a:latin typeface="Times New Roman"/>
                        <a:ea typeface="Times New Roman"/>
                        <a:cs typeface="Times New Roman"/>
                      </a:endParaRPr>
                    </a:p>
                  </a:txBody>
                  <a:tcPr marL="68580" marR="68580" marT="0" marB="0" anchor="ctr"/>
                </a:tc>
                <a:tc>
                  <a:txBody>
                    <a:bodyPr/>
                    <a:lstStyle/>
                    <a:p>
                      <a:pPr algn="ctr">
                        <a:spcAft>
                          <a:spcPts val="0"/>
                        </a:spcAft>
                      </a:pPr>
                      <a:r>
                        <a:rPr lang="ca-ES" sz="1200" b="1" dirty="0">
                          <a:solidFill>
                            <a:schemeClr val="tx1"/>
                          </a:solidFill>
                        </a:rPr>
                        <a:t>LECTURA CATALÀ</a:t>
                      </a:r>
                      <a:endParaRPr lang="ca-ES" sz="1200" b="1" dirty="0">
                        <a:solidFill>
                          <a:schemeClr val="tx1"/>
                        </a:solidFill>
                        <a:latin typeface="Times New Roman"/>
                        <a:ea typeface="Times New Roman"/>
                        <a:cs typeface="Times New Roman"/>
                      </a:endParaRPr>
                    </a:p>
                  </a:txBody>
                  <a:tcPr marL="68580" marR="68580" marT="0" marB="0" anchor="ctr">
                    <a:solidFill>
                      <a:srgbClr val="FF6600"/>
                    </a:solidFill>
                  </a:tcPr>
                </a:tc>
              </a:tr>
              <a:tr h="504056">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rowSpan="2">
                  <a:txBody>
                    <a:bodyPr/>
                    <a:lstStyle/>
                    <a:p>
                      <a:pPr algn="ctr">
                        <a:spcAft>
                          <a:spcPts val="0"/>
                        </a:spcAft>
                      </a:pPr>
                      <a:r>
                        <a:rPr lang="ca-ES" sz="1200" b="1" dirty="0">
                          <a:solidFill>
                            <a:schemeClr val="tx1"/>
                          </a:solidFill>
                        </a:rPr>
                        <a:t>BIBLIOTECA/</a:t>
                      </a:r>
                    </a:p>
                    <a:p>
                      <a:pPr algn="ctr">
                        <a:spcAft>
                          <a:spcPts val="0"/>
                        </a:spcAft>
                      </a:pPr>
                      <a:r>
                        <a:rPr lang="ca-ES" sz="1200" b="1" dirty="0">
                          <a:solidFill>
                            <a:schemeClr val="tx1"/>
                          </a:solidFill>
                        </a:rPr>
                        <a:t>INFORMÀTICA</a:t>
                      </a:r>
                      <a:endParaRPr lang="ca-ES" sz="1200" b="1" dirty="0">
                        <a:solidFill>
                          <a:schemeClr val="tx1"/>
                        </a:solidFill>
                        <a:latin typeface="Times New Roman"/>
                        <a:ea typeface="Times New Roman"/>
                        <a:cs typeface="Times New Roman"/>
                      </a:endParaRPr>
                    </a:p>
                  </a:txBody>
                  <a:tcPr marL="68580" marR="68580" marT="0" marB="0" anchor="ctr">
                    <a:solidFill>
                      <a:srgbClr val="FF6600"/>
                    </a:solidFill>
                  </a:tcPr>
                </a:tc>
                <a:tc rowSpan="2">
                  <a:txBody>
                    <a:bodyPr/>
                    <a:lstStyle/>
                    <a:p>
                      <a:pPr algn="ctr">
                        <a:spcAft>
                          <a:spcPts val="0"/>
                        </a:spcAft>
                      </a:pPr>
                      <a:r>
                        <a:rPr lang="ca-ES" sz="1200" b="1" dirty="0" smtClean="0">
                          <a:solidFill>
                            <a:schemeClr val="tx1"/>
                          </a:solidFill>
                        </a:rPr>
                        <a:t>CATALÀ</a:t>
                      </a:r>
                      <a:endParaRPr lang="ca-ES" sz="1200" b="1" dirty="0">
                        <a:solidFill>
                          <a:schemeClr val="tx1"/>
                        </a:solidFill>
                        <a:latin typeface="Times New Roman"/>
                        <a:ea typeface="Times New Roman"/>
                        <a:cs typeface="Times New Roman"/>
                      </a:endParaRPr>
                    </a:p>
                  </a:txBody>
                  <a:tcPr marL="68580" marR="68580" marT="0" marB="0" anchor="ctr">
                    <a:solidFill>
                      <a:srgbClr val="FF6600"/>
                    </a:solidFill>
                  </a:tcPr>
                </a:tc>
              </a:tr>
              <a:tr h="504056">
                <a:tc>
                  <a:txBody>
                    <a:bodyPr/>
                    <a:lstStyle/>
                    <a:p>
                      <a:pPr algn="ctr">
                        <a:spcAft>
                          <a:spcPts val="0"/>
                        </a:spcAft>
                      </a:pPr>
                      <a:r>
                        <a:rPr lang="ca-ES" sz="1200" b="1" dirty="0">
                          <a:solidFill>
                            <a:schemeClr val="tx1"/>
                          </a:solidFill>
                        </a:rPr>
                        <a:t>9.30 – 10.30 h</a:t>
                      </a:r>
                      <a:endParaRPr lang="ca-ES" sz="1200" b="1" dirty="0">
                        <a:solidFill>
                          <a:schemeClr val="tx1"/>
                        </a:solidFill>
                        <a:latin typeface="Times New Roman"/>
                        <a:ea typeface="Times New Roman"/>
                        <a:cs typeface="Times New Roman"/>
                      </a:endParaRPr>
                    </a:p>
                  </a:txBody>
                  <a:tcPr marL="68580" marR="68580" marT="0" marB="0" anchor="ct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r>
              <a:tr h="504056">
                <a:tc>
                  <a:txBody>
                    <a:bodyPr/>
                    <a:lstStyle/>
                    <a:p>
                      <a:pPr algn="ctr">
                        <a:spcAft>
                          <a:spcPts val="0"/>
                        </a:spcAft>
                      </a:pPr>
                      <a:r>
                        <a:rPr lang="ca-ES" sz="1200" b="1" dirty="0">
                          <a:solidFill>
                            <a:schemeClr val="tx1"/>
                          </a:solidFill>
                        </a:rPr>
                        <a:t>10.30 – 11 h</a:t>
                      </a:r>
                      <a:endParaRPr lang="ca-ES" sz="1200" b="1" dirty="0">
                        <a:solidFill>
                          <a:schemeClr val="tx1"/>
                        </a:solidFill>
                        <a:latin typeface="Times New Roman"/>
                        <a:ea typeface="Times New Roman"/>
                        <a:cs typeface="Times New Roman"/>
                      </a:endParaRPr>
                    </a:p>
                  </a:txBody>
                  <a:tcPr marL="68580" marR="68580" marT="0" marB="0" anchor="ctr"/>
                </a:tc>
                <a:tc gridSpan="5">
                  <a:txBody>
                    <a:bodyPr/>
                    <a:lstStyle/>
                    <a:p>
                      <a:pPr algn="ctr">
                        <a:spcAft>
                          <a:spcPts val="0"/>
                        </a:spcAft>
                      </a:pPr>
                      <a:r>
                        <a:rPr lang="ca-ES" sz="1200" b="1" dirty="0">
                          <a:solidFill>
                            <a:schemeClr val="tx1"/>
                          </a:solidFill>
                        </a:rPr>
                        <a:t>PATI</a:t>
                      </a:r>
                      <a:endParaRPr lang="ca-ES" sz="1200" b="1" dirty="0">
                        <a:solidFill>
                          <a:schemeClr val="tx1"/>
                        </a:solidFill>
                        <a:latin typeface="Times New Roman"/>
                        <a:ea typeface="Times New Roman"/>
                        <a:cs typeface="Times New Roman"/>
                      </a:endParaRPr>
                    </a:p>
                  </a:txBody>
                  <a:tcPr marL="68580" marR="68580" marT="0" marB="0" anchor="ct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r>
              <a:tr h="504056">
                <a:tc rowSpan="2">
                  <a:txBody>
                    <a:bodyPr/>
                    <a:lstStyle/>
                    <a:p>
                      <a:pPr algn="ctr">
                        <a:spcAft>
                          <a:spcPts val="0"/>
                        </a:spcAft>
                      </a:pPr>
                      <a:r>
                        <a:rPr lang="ca-ES" sz="1200" b="1" dirty="0">
                          <a:solidFill>
                            <a:schemeClr val="tx1"/>
                          </a:solidFill>
                        </a:rPr>
                        <a:t>11 – 11,45 h</a:t>
                      </a:r>
                      <a:endParaRPr lang="ca-ES" sz="1200" b="1" dirty="0">
                        <a:solidFill>
                          <a:schemeClr val="tx1"/>
                        </a:solidFill>
                        <a:latin typeface="Times New Roman"/>
                        <a:ea typeface="Times New Roman"/>
                        <a:cs typeface="Times New Roman"/>
                      </a:endParaRPr>
                    </a:p>
                  </a:txBody>
                  <a:tcPr marL="68580" marR="68580" marT="0" marB="0" anchor="ctr"/>
                </a:tc>
                <a:tc>
                  <a:txBody>
                    <a:bodyPr/>
                    <a:lstStyle/>
                    <a:p>
                      <a:pPr algn="l">
                        <a:spcAft>
                          <a:spcPts val="0"/>
                        </a:spcAft>
                      </a:pPr>
                      <a:r>
                        <a:rPr lang="ca-ES" sz="1200" b="1" dirty="0">
                          <a:solidFill>
                            <a:schemeClr val="tx1"/>
                          </a:solidFill>
                        </a:rPr>
                        <a:t>LECTURA CATALÀ</a:t>
                      </a:r>
                      <a:endParaRPr lang="ca-ES" sz="1200" b="1" dirty="0">
                        <a:solidFill>
                          <a:schemeClr val="tx1"/>
                        </a:solidFill>
                        <a:latin typeface="Times New Roman"/>
                        <a:ea typeface="Times New Roman"/>
                        <a:cs typeface="Times New Roman"/>
                      </a:endParaRPr>
                    </a:p>
                  </a:txBody>
                  <a:tcPr marL="68580" marR="68580" marT="0" marB="0" anchor="ctr">
                    <a:solidFill>
                      <a:srgbClr val="FF6600"/>
                    </a:solidFill>
                  </a:tcPr>
                </a:tc>
                <a:tc rowSpan="3">
                  <a:txBody>
                    <a:bodyPr/>
                    <a:lstStyle/>
                    <a:p>
                      <a:pPr algn="ctr">
                        <a:spcAft>
                          <a:spcPts val="0"/>
                        </a:spcAft>
                      </a:pPr>
                      <a:r>
                        <a:rPr lang="ca-ES" sz="1200" b="1" dirty="0">
                          <a:solidFill>
                            <a:schemeClr val="tx1"/>
                          </a:solidFill>
                        </a:rPr>
                        <a:t>MATES</a:t>
                      </a:r>
                      <a:endParaRPr lang="ca-ES" sz="1200" b="1" dirty="0">
                        <a:solidFill>
                          <a:schemeClr val="tx1"/>
                        </a:solidFill>
                        <a:latin typeface="Times New Roman"/>
                        <a:ea typeface="Times New Roman"/>
                        <a:cs typeface="Times New Roman"/>
                      </a:endParaRPr>
                    </a:p>
                  </a:txBody>
                  <a:tcPr marL="68580" marR="68580" marT="0" marB="0" anchor="ctr">
                    <a:solidFill>
                      <a:srgbClr val="0070C0"/>
                    </a:solidFill>
                  </a:tcPr>
                </a:tc>
                <a:tc rowSpan="3">
                  <a:txBody>
                    <a:bodyPr/>
                    <a:lstStyle/>
                    <a:p>
                      <a:pPr algn="ctr">
                        <a:spcAft>
                          <a:spcPts val="0"/>
                        </a:spcAft>
                      </a:pPr>
                      <a:r>
                        <a:rPr lang="ca-ES" sz="1200" b="1" dirty="0">
                          <a:solidFill>
                            <a:schemeClr val="tx1"/>
                          </a:solidFill>
                        </a:rPr>
                        <a:t>MATES</a:t>
                      </a:r>
                      <a:endParaRPr lang="ca-ES" sz="1200" b="1" dirty="0">
                        <a:solidFill>
                          <a:schemeClr val="tx1"/>
                        </a:solidFill>
                        <a:latin typeface="Times New Roman"/>
                        <a:ea typeface="Times New Roman"/>
                        <a:cs typeface="Times New Roman"/>
                      </a:endParaRPr>
                    </a:p>
                  </a:txBody>
                  <a:tcPr marL="68580" marR="68580" marT="0" marB="0" anchor="ctr">
                    <a:solidFill>
                      <a:srgbClr val="0070C0"/>
                    </a:solidFill>
                  </a:tcPr>
                </a:tc>
                <a:tc rowSpan="2">
                  <a:txBody>
                    <a:bodyPr/>
                    <a:lstStyle/>
                    <a:p>
                      <a:pPr algn="ctr">
                        <a:spcAft>
                          <a:spcPts val="0"/>
                        </a:spcAft>
                      </a:pPr>
                      <a:r>
                        <a:rPr lang="ca-ES" sz="1200" b="1" dirty="0">
                          <a:solidFill>
                            <a:schemeClr val="tx1"/>
                          </a:solidFill>
                        </a:rPr>
                        <a:t>MATES</a:t>
                      </a:r>
                      <a:endParaRPr lang="ca-ES" sz="1200" b="1" dirty="0">
                        <a:solidFill>
                          <a:schemeClr val="tx1"/>
                        </a:solidFill>
                        <a:latin typeface="Times New Roman"/>
                        <a:ea typeface="Times New Roman"/>
                        <a:cs typeface="Times New Roman"/>
                      </a:endParaRPr>
                    </a:p>
                  </a:txBody>
                  <a:tcPr marL="68580" marR="68580" marT="0" marB="0" anchor="ctr">
                    <a:solidFill>
                      <a:srgbClr val="0070C0"/>
                    </a:solidFill>
                  </a:tcPr>
                </a:tc>
                <a:tc rowSpan="2">
                  <a:txBody>
                    <a:bodyPr/>
                    <a:lstStyle/>
                    <a:p>
                      <a:pPr algn="ctr">
                        <a:spcAft>
                          <a:spcPts val="0"/>
                        </a:spcAft>
                      </a:pPr>
                      <a:r>
                        <a:rPr lang="ca-ES" sz="1200" b="1" dirty="0">
                          <a:solidFill>
                            <a:schemeClr val="tx1"/>
                          </a:solidFill>
                        </a:rPr>
                        <a:t>ANGLÈS</a:t>
                      </a:r>
                      <a:endParaRPr lang="ca-ES" sz="1200" b="1" dirty="0">
                        <a:solidFill>
                          <a:schemeClr val="tx1"/>
                        </a:solidFill>
                        <a:latin typeface="Times New Roman"/>
                        <a:ea typeface="Times New Roman"/>
                        <a:cs typeface="Times New Roman"/>
                      </a:endParaRPr>
                    </a:p>
                  </a:txBody>
                  <a:tcPr marL="68580" marR="68580" marT="0" marB="0" anchor="ctr">
                    <a:solidFill>
                      <a:srgbClr val="FF3399"/>
                    </a:solidFill>
                  </a:tcPr>
                </a:tc>
              </a:tr>
              <a:tr h="360044">
                <a:tc vMerge="1">
                  <a:txBody>
                    <a:bodyPr/>
                    <a:lstStyle/>
                    <a:p>
                      <a:endParaRPr lang="ca-ES"/>
                    </a:p>
                  </a:txBody>
                  <a:tcPr/>
                </a:tc>
                <a:tc rowSpan="2">
                  <a:txBody>
                    <a:bodyPr/>
                    <a:lstStyle/>
                    <a:p>
                      <a:pPr algn="ctr">
                        <a:spcAft>
                          <a:spcPts val="0"/>
                        </a:spcAft>
                      </a:pPr>
                      <a:r>
                        <a:rPr lang="ca-ES" sz="1200" b="1" dirty="0">
                          <a:solidFill>
                            <a:schemeClr val="tx1"/>
                          </a:solidFill>
                        </a:rPr>
                        <a:t>CATALÀ</a:t>
                      </a:r>
                      <a:endParaRPr lang="ca-ES" sz="1200" b="1" dirty="0">
                        <a:solidFill>
                          <a:schemeClr val="tx1"/>
                        </a:solidFill>
                        <a:latin typeface="Times New Roman"/>
                        <a:ea typeface="Times New Roman"/>
                        <a:cs typeface="Times New Roman"/>
                      </a:endParaRPr>
                    </a:p>
                  </a:txBody>
                  <a:tcPr marL="68580" marR="68580" marT="0" marB="0" anchor="ctr">
                    <a:solidFill>
                      <a:srgbClr val="FF6600"/>
                    </a:solidFill>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r>
              <a:tr h="648068">
                <a:tc>
                  <a:txBody>
                    <a:bodyPr/>
                    <a:lstStyle/>
                    <a:p>
                      <a:pPr algn="ctr">
                        <a:spcAft>
                          <a:spcPts val="0"/>
                        </a:spcAft>
                      </a:pPr>
                      <a:r>
                        <a:rPr lang="ca-ES" sz="1200" b="1" dirty="0">
                          <a:solidFill>
                            <a:schemeClr val="tx1"/>
                          </a:solidFill>
                        </a:rPr>
                        <a:t>11,45 -12,30 h</a:t>
                      </a:r>
                      <a:endParaRPr lang="ca-ES" sz="1200" b="1" dirty="0">
                        <a:solidFill>
                          <a:schemeClr val="tx1"/>
                        </a:solidFill>
                        <a:latin typeface="Times New Roman"/>
                        <a:ea typeface="Times New Roman"/>
                        <a:cs typeface="Times New Roman"/>
                      </a:endParaRPr>
                    </a:p>
                  </a:txBody>
                  <a:tcPr marL="68580" marR="68580" marT="0" marB="0" anchor="ctr"/>
                </a:tc>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lgn="ctr">
                        <a:spcAft>
                          <a:spcPts val="0"/>
                        </a:spcAft>
                      </a:pPr>
                      <a:r>
                        <a:rPr lang="ca-ES" sz="1200" b="1" dirty="0">
                          <a:solidFill>
                            <a:schemeClr val="tx1"/>
                          </a:solidFill>
                        </a:rPr>
                        <a:t>EDUCACIÓ FÍSICA</a:t>
                      </a:r>
                      <a:endParaRPr lang="ca-ES" sz="1200" b="1" dirty="0">
                        <a:solidFill>
                          <a:schemeClr val="tx1"/>
                        </a:solidFill>
                        <a:latin typeface="Times New Roman"/>
                        <a:ea typeface="Times New Roman"/>
                        <a:cs typeface="Times New Roman"/>
                      </a:endParaRPr>
                    </a:p>
                  </a:txBody>
                  <a:tcPr marL="68580" marR="68580" marT="0" marB="0" anchor="ctr">
                    <a:solidFill>
                      <a:srgbClr val="FFFF00"/>
                    </a:solidFill>
                  </a:tcPr>
                </a:tc>
                <a:tc>
                  <a:txBody>
                    <a:bodyPr/>
                    <a:lstStyle/>
                    <a:p>
                      <a:pPr algn="ctr">
                        <a:spcAft>
                          <a:spcPts val="0"/>
                        </a:spcAft>
                      </a:pPr>
                      <a:r>
                        <a:rPr lang="ca-ES" sz="1200" b="1" dirty="0">
                          <a:solidFill>
                            <a:schemeClr val="tx1"/>
                          </a:solidFill>
                        </a:rPr>
                        <a:t>CASTELLÀ</a:t>
                      </a:r>
                      <a:endParaRPr lang="ca-ES" sz="1200" b="1" dirty="0">
                        <a:solidFill>
                          <a:schemeClr val="tx1"/>
                        </a:solidFill>
                        <a:latin typeface="Times New Roman"/>
                        <a:ea typeface="Times New Roman"/>
                        <a:cs typeface="Times New Roman"/>
                      </a:endParaRPr>
                    </a:p>
                  </a:txBody>
                  <a:tcPr marL="68580" marR="68580" marT="0" marB="0" anchor="ctr">
                    <a:solidFill>
                      <a:srgbClr val="FF0000"/>
                    </a:solidFill>
                  </a:tcPr>
                </a:tc>
              </a:tr>
              <a:tr h="504056">
                <a:tc gridSpan="6">
                  <a:txBody>
                    <a:bodyPr/>
                    <a:lstStyle/>
                    <a:p>
                      <a:pPr algn="ctr">
                        <a:spcAft>
                          <a:spcPts val="0"/>
                        </a:spcAft>
                      </a:pPr>
                      <a:endParaRPr lang="ca-ES" sz="1200" b="1" dirty="0">
                        <a:solidFill>
                          <a:schemeClr val="tx1"/>
                        </a:solidFill>
                        <a:latin typeface="Times New Roman"/>
                        <a:ea typeface="Times New Roman"/>
                        <a:cs typeface="Times New Roman"/>
                      </a:endParaRPr>
                    </a:p>
                  </a:txBody>
                  <a:tcPr marL="68580" marR="68580" marT="0" marB="0" anchor="ct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r>
              <a:tr h="504056">
                <a:tc rowSpan="2">
                  <a:txBody>
                    <a:bodyPr/>
                    <a:lstStyle/>
                    <a:p>
                      <a:pPr algn="ctr">
                        <a:spcAft>
                          <a:spcPts val="0"/>
                        </a:spcAft>
                      </a:pPr>
                      <a:r>
                        <a:rPr lang="ca-ES" sz="1200" b="1" dirty="0">
                          <a:solidFill>
                            <a:schemeClr val="tx1"/>
                          </a:solidFill>
                        </a:rPr>
                        <a:t>15 – 16,30 h</a:t>
                      </a:r>
                      <a:endParaRPr lang="ca-ES" sz="1200" b="1" dirty="0">
                        <a:solidFill>
                          <a:schemeClr val="tx1"/>
                        </a:solidFill>
                        <a:latin typeface="Times New Roman"/>
                        <a:ea typeface="Times New Roman"/>
                        <a:cs typeface="Times New Roman"/>
                      </a:endParaRPr>
                    </a:p>
                  </a:txBody>
                  <a:tcPr marL="68580" marR="68580" marT="0" marB="0" anchor="ctr"/>
                </a:tc>
                <a:tc rowSpan="2">
                  <a:txBody>
                    <a:bodyPr/>
                    <a:lstStyle/>
                    <a:p>
                      <a:pPr algn="ctr">
                        <a:spcAft>
                          <a:spcPts val="0"/>
                        </a:spcAft>
                      </a:pPr>
                      <a:r>
                        <a:rPr lang="ca-ES" sz="1200" b="1" dirty="0">
                          <a:solidFill>
                            <a:schemeClr val="tx1"/>
                          </a:solidFill>
                        </a:rPr>
                        <a:t>PROJECTE  MEDI</a:t>
                      </a:r>
                      <a:endParaRPr lang="ca-ES" sz="1200" b="1" dirty="0">
                        <a:solidFill>
                          <a:schemeClr val="tx1"/>
                        </a:solidFill>
                        <a:latin typeface="Times New Roman"/>
                        <a:ea typeface="Times New Roman"/>
                        <a:cs typeface="Times New Roman"/>
                      </a:endParaRPr>
                    </a:p>
                  </a:txBody>
                  <a:tcPr marL="68580" marR="68580" marT="0" marB="0" anchor="ctr">
                    <a:solidFill>
                      <a:srgbClr val="00B050"/>
                    </a:solidFill>
                  </a:tcPr>
                </a:tc>
                <a:tc rowSpan="2">
                  <a:txBody>
                    <a:bodyPr/>
                    <a:lstStyle/>
                    <a:p>
                      <a:pPr algn="ctr">
                        <a:spcAft>
                          <a:spcPts val="0"/>
                        </a:spcAft>
                      </a:pPr>
                      <a:r>
                        <a:rPr lang="ca-ES" sz="1200" b="1" dirty="0">
                          <a:solidFill>
                            <a:schemeClr val="tx1"/>
                          </a:solidFill>
                        </a:rPr>
                        <a:t>EDUCACIÓ</a:t>
                      </a:r>
                    </a:p>
                    <a:p>
                      <a:pPr algn="ctr">
                        <a:spcAft>
                          <a:spcPts val="0"/>
                        </a:spcAft>
                      </a:pPr>
                      <a:r>
                        <a:rPr lang="ca-ES" sz="1200" b="1" dirty="0">
                          <a:solidFill>
                            <a:schemeClr val="tx1"/>
                          </a:solidFill>
                        </a:rPr>
                        <a:t>FÍSICA</a:t>
                      </a:r>
                      <a:endParaRPr lang="ca-ES" sz="1200" b="1" dirty="0">
                        <a:solidFill>
                          <a:schemeClr val="tx1"/>
                        </a:solidFill>
                        <a:latin typeface="Times New Roman"/>
                        <a:ea typeface="Times New Roman"/>
                        <a:cs typeface="Times New Roman"/>
                      </a:endParaRPr>
                    </a:p>
                  </a:txBody>
                  <a:tcPr marL="68580" marR="68580" marT="0" marB="0" anchor="ctr">
                    <a:solidFill>
                      <a:srgbClr val="FFFF00"/>
                    </a:solidFill>
                  </a:tcPr>
                </a:tc>
                <a:tc>
                  <a:txBody>
                    <a:bodyPr/>
                    <a:lstStyle/>
                    <a:p>
                      <a:pPr algn="ctr">
                        <a:spcAft>
                          <a:spcPts val="0"/>
                        </a:spcAft>
                      </a:pPr>
                      <a:r>
                        <a:rPr lang="ca-ES" sz="1200" b="1" dirty="0">
                          <a:solidFill>
                            <a:schemeClr val="tx1"/>
                          </a:solidFill>
                        </a:rPr>
                        <a:t>LECTURA ANGLÈS</a:t>
                      </a:r>
                      <a:endParaRPr lang="ca-ES" sz="1200" b="1" dirty="0">
                        <a:solidFill>
                          <a:schemeClr val="tx1"/>
                        </a:solidFill>
                        <a:latin typeface="Times New Roman"/>
                        <a:ea typeface="Times New Roman"/>
                        <a:cs typeface="Times New Roman"/>
                      </a:endParaRPr>
                    </a:p>
                  </a:txBody>
                  <a:tcPr marL="68580" marR="68580" marT="0" marB="0" anchor="ctr">
                    <a:solidFill>
                      <a:srgbClr val="FF3399"/>
                    </a:solidFill>
                  </a:tcPr>
                </a:tc>
                <a:tc rowSpan="2">
                  <a:txBody>
                    <a:bodyPr/>
                    <a:lstStyle/>
                    <a:p>
                      <a:pPr algn="ctr">
                        <a:spcAft>
                          <a:spcPts val="0"/>
                        </a:spcAft>
                      </a:pPr>
                      <a:r>
                        <a:rPr lang="ca-ES" sz="1200" b="1" dirty="0">
                          <a:solidFill>
                            <a:schemeClr val="tx1"/>
                          </a:solidFill>
                        </a:rPr>
                        <a:t>PROJECTE MEDI</a:t>
                      </a:r>
                      <a:endParaRPr lang="ca-ES" sz="1200" b="1" dirty="0">
                        <a:solidFill>
                          <a:schemeClr val="tx1"/>
                        </a:solidFill>
                        <a:latin typeface="Times New Roman"/>
                        <a:ea typeface="Times New Roman"/>
                        <a:cs typeface="Times New Roman"/>
                      </a:endParaRPr>
                    </a:p>
                  </a:txBody>
                  <a:tcPr marL="68580" marR="68580" marT="0" marB="0" anchor="ctr">
                    <a:solidFill>
                      <a:srgbClr val="00B050"/>
                    </a:solidFill>
                  </a:tcPr>
                </a:tc>
                <a:tc rowSpan="2">
                  <a:txBody>
                    <a:bodyPr/>
                    <a:lstStyle/>
                    <a:p>
                      <a:pPr algn="ctr">
                        <a:spcAft>
                          <a:spcPts val="0"/>
                        </a:spcAft>
                      </a:pPr>
                      <a:r>
                        <a:rPr lang="ca-ES" sz="1200" b="1" dirty="0">
                          <a:solidFill>
                            <a:schemeClr val="tx1"/>
                          </a:solidFill>
                        </a:rPr>
                        <a:t>PLÀSTICA</a:t>
                      </a:r>
                      <a:endParaRPr lang="ca-ES" sz="1200" b="1" dirty="0">
                        <a:solidFill>
                          <a:schemeClr val="tx1"/>
                        </a:solidFill>
                        <a:latin typeface="Times New Roman"/>
                        <a:ea typeface="Times New Roman"/>
                        <a:cs typeface="Times New Roman"/>
                      </a:endParaRPr>
                    </a:p>
                  </a:txBody>
                  <a:tcPr marL="68580" marR="68580" marT="0" marB="0" anchor="ctr">
                    <a:solidFill>
                      <a:srgbClr val="FFC000"/>
                    </a:solidFill>
                  </a:tcPr>
                </a:tc>
              </a:tr>
              <a:tr h="504056">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lgn="ctr">
                        <a:spcAft>
                          <a:spcPts val="0"/>
                        </a:spcAft>
                      </a:pPr>
                      <a:r>
                        <a:rPr lang="ca-ES" sz="1200" b="1" dirty="0">
                          <a:solidFill>
                            <a:schemeClr val="tx1"/>
                          </a:solidFill>
                        </a:rPr>
                        <a:t>ANGLÈS</a:t>
                      </a:r>
                      <a:endParaRPr lang="ca-ES" sz="1200" b="1" dirty="0">
                        <a:solidFill>
                          <a:schemeClr val="tx1"/>
                        </a:solidFill>
                        <a:latin typeface="Times New Roman"/>
                        <a:ea typeface="Times New Roman"/>
                        <a:cs typeface="Times New Roman"/>
                      </a:endParaRPr>
                    </a:p>
                  </a:txBody>
                  <a:tcPr marL="68580" marR="68580" marT="0" marB="0" anchor="ctr">
                    <a:solidFill>
                      <a:srgbClr val="FF3399"/>
                    </a:solidFill>
                  </a:tcPr>
                </a:tc>
                <a:tc vMerge="1">
                  <a:txBody>
                    <a:bodyPr/>
                    <a:lstStyle/>
                    <a:p>
                      <a:endParaRPr lang="ca-ES"/>
                    </a:p>
                  </a:txBody>
                  <a:tcPr/>
                </a:tc>
                <a:tc vMerge="1">
                  <a:txBody>
                    <a:bodyPr/>
                    <a:lstStyle/>
                    <a:p>
                      <a:endParaRPr lang="ca-ES"/>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3568" y="260648"/>
            <a:ext cx="7772400" cy="722511"/>
          </a:xfrm>
        </p:spPr>
        <p:txBody>
          <a:bodyPr>
            <a:normAutofit/>
          </a:bodyPr>
          <a:lstStyle/>
          <a:p>
            <a:r>
              <a:rPr lang="ca-ES" sz="3200" b="1" dirty="0" smtClean="0">
                <a:solidFill>
                  <a:srgbClr val="0070C0"/>
                </a:solidFill>
                <a:latin typeface="Arial" pitchFamily="34" charset="0"/>
                <a:cs typeface="Arial" pitchFamily="34" charset="0"/>
              </a:rPr>
              <a:t>COMPETÈNCIES BÀSIQUES</a:t>
            </a:r>
            <a:endParaRPr lang="ca-ES" sz="3200" b="1" dirty="0">
              <a:solidFill>
                <a:srgbClr val="0070C0"/>
              </a:solidFill>
              <a:latin typeface="Arial" pitchFamily="34" charset="0"/>
              <a:cs typeface="Arial" pitchFamily="34" charset="0"/>
            </a:endParaRPr>
          </a:p>
        </p:txBody>
      </p:sp>
      <p:sp>
        <p:nvSpPr>
          <p:cNvPr id="3" name="Subtítol 2"/>
          <p:cNvSpPr>
            <a:spLocks noGrp="1"/>
          </p:cNvSpPr>
          <p:nvPr>
            <p:ph type="subTitle" idx="1"/>
          </p:nvPr>
        </p:nvSpPr>
        <p:spPr>
          <a:xfrm>
            <a:off x="395536" y="1052736"/>
            <a:ext cx="8208912" cy="1584176"/>
          </a:xfrm>
        </p:spPr>
        <p:txBody>
          <a:bodyPr>
            <a:noAutofit/>
          </a:bodyPr>
          <a:lstStyle/>
          <a:p>
            <a:pPr algn="just"/>
            <a:r>
              <a:rPr lang="ca-ES" altLang="es-ES" sz="1800" b="1" dirty="0" smtClean="0">
                <a:solidFill>
                  <a:schemeClr val="tx1"/>
                </a:solidFill>
                <a:latin typeface="Arial" pitchFamily="34" charset="0"/>
                <a:cs typeface="Arial" pitchFamily="34" charset="0"/>
              </a:rPr>
              <a:t>La finalitat central de cadascuna de les àrees curriculars és el desenvolupament de les Competències Bàsiques, tot tenint en compte que cadascuna de les àrees contribueix al  desenvolupament de diferents competències i, a la vegada, cada una de les competències bàsiques s'assolirà com a conseqüència del treball en les diferents àrees.</a:t>
            </a:r>
            <a:endParaRPr lang="ca-ES" sz="1800" dirty="0">
              <a:solidFill>
                <a:schemeClr val="tx1"/>
              </a:solidFill>
              <a:latin typeface="Arial" pitchFamily="34" charset="0"/>
              <a:cs typeface="Arial" pitchFamily="34" charset="0"/>
            </a:endParaRPr>
          </a:p>
        </p:txBody>
      </p:sp>
      <p:sp>
        <p:nvSpPr>
          <p:cNvPr id="4" name="Rectangle 3"/>
          <p:cNvSpPr/>
          <p:nvPr/>
        </p:nvSpPr>
        <p:spPr>
          <a:xfrm>
            <a:off x="1115616" y="2492896"/>
            <a:ext cx="6768752" cy="4570482"/>
          </a:xfrm>
          <a:prstGeom prst="rect">
            <a:avLst/>
          </a:prstGeom>
        </p:spPr>
        <p:txBody>
          <a:bodyPr wrap="square">
            <a:spAutoFit/>
          </a:bodyPr>
          <a:lstStyle/>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comunicativa lingüística i audiovisual</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artística i cultural</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digital</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matemàtica</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d’ aprendre a aprendre</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d’autonomia i iniciativa personal</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en el coneixement i la Interacció amb el món físic</a:t>
            </a:r>
          </a:p>
          <a:p>
            <a:pPr lvl="1">
              <a:lnSpc>
                <a:spcPct val="150000"/>
              </a:lnSpc>
              <a:buFont typeface="Wingdings" pitchFamily="2" charset="2"/>
              <a:buChar char="§"/>
            </a:pPr>
            <a:r>
              <a:rPr lang="ca-ES" altLang="es-ES" b="1" dirty="0" smtClean="0">
                <a:solidFill>
                  <a:srgbClr val="C60879"/>
                </a:solidFill>
                <a:latin typeface="Arial" pitchFamily="34" charset="0"/>
                <a:cs typeface="Arial" pitchFamily="34" charset="0"/>
              </a:rPr>
              <a:t>Competència social i ciutadana</a:t>
            </a:r>
          </a:p>
          <a:p>
            <a:pPr lvl="1">
              <a:lnSpc>
                <a:spcPct val="80000"/>
              </a:lnSpc>
              <a:buFont typeface="Wingdings" pitchFamily="2" charset="2"/>
              <a:buChar char="§"/>
            </a:pPr>
            <a:endParaRPr lang="ca-ES" altLang="es-ES" sz="2000" b="1" dirty="0" smtClean="0"/>
          </a:p>
          <a:p>
            <a:pPr lvl="1">
              <a:lnSpc>
                <a:spcPct val="80000"/>
              </a:lnSpc>
              <a:buFont typeface="Wingdings" pitchFamily="2" charset="2"/>
              <a:buChar char="§"/>
            </a:pPr>
            <a:endParaRPr lang="ca-ES" altLang="es-ES" sz="2000" b="1" dirty="0" smtClean="0"/>
          </a:p>
          <a:p>
            <a:pPr lvl="1">
              <a:lnSpc>
                <a:spcPct val="80000"/>
              </a:lnSpc>
            </a:pPr>
            <a:endParaRPr lang="ca-ES" altLang="es-ES" sz="20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11560" y="332657"/>
            <a:ext cx="7772400" cy="792088"/>
          </a:xfrm>
        </p:spPr>
        <p:txBody>
          <a:bodyPr>
            <a:normAutofit/>
          </a:bodyPr>
          <a:lstStyle/>
          <a:p>
            <a:r>
              <a:rPr lang="ca-ES" sz="3200" b="1" dirty="0" smtClean="0">
                <a:solidFill>
                  <a:srgbClr val="0070C0"/>
                </a:solidFill>
                <a:latin typeface="Arial" pitchFamily="34" charset="0"/>
                <a:cs typeface="Arial" pitchFamily="34" charset="0"/>
              </a:rPr>
              <a:t>LLENGUA CATALANA</a:t>
            </a:r>
            <a:endParaRPr lang="ca-ES" sz="3200" b="1" dirty="0">
              <a:solidFill>
                <a:srgbClr val="0070C0"/>
              </a:solidFill>
              <a:latin typeface="Arial" pitchFamily="34" charset="0"/>
              <a:cs typeface="Arial" pitchFamily="34" charset="0"/>
            </a:endParaRPr>
          </a:p>
        </p:txBody>
      </p:sp>
      <p:sp>
        <p:nvSpPr>
          <p:cNvPr id="4" name="Rectangle 3"/>
          <p:cNvSpPr/>
          <p:nvPr/>
        </p:nvSpPr>
        <p:spPr>
          <a:xfrm>
            <a:off x="539552" y="1052736"/>
            <a:ext cx="7992888" cy="5730800"/>
          </a:xfrm>
          <a:prstGeom prst="rect">
            <a:avLst/>
          </a:prstGeom>
        </p:spPr>
        <p:txBody>
          <a:bodyPr wrap="square">
            <a:spAutoFit/>
          </a:bodyPr>
          <a:lstStyle/>
          <a:p>
            <a:pPr>
              <a:lnSpc>
                <a:spcPct val="80000"/>
              </a:lnSpc>
              <a:defRPr/>
            </a:pPr>
            <a:r>
              <a:rPr lang="ca-ES" altLang="es-ES" sz="2000" b="1" dirty="0" smtClean="0">
                <a:solidFill>
                  <a:srgbClr val="0000FF"/>
                </a:solidFill>
                <a:latin typeface="Arial" pitchFamily="34" charset="0"/>
                <a:cs typeface="Arial" pitchFamily="34" charset="0"/>
              </a:rPr>
              <a:t>CONTINGUTS BÀSICS</a:t>
            </a:r>
          </a:p>
          <a:p>
            <a:pPr>
              <a:lnSpc>
                <a:spcPct val="80000"/>
              </a:lnSpc>
              <a:defRPr/>
            </a:pPr>
            <a:r>
              <a:rPr lang="ca-ES" altLang="es-ES" sz="2200" b="1" dirty="0" smtClean="0">
                <a:solidFill>
                  <a:srgbClr val="FF3300"/>
                </a:solidFill>
                <a:latin typeface="Arial" pitchFamily="34" charset="0"/>
                <a:cs typeface="Arial" pitchFamily="34" charset="0"/>
              </a:rPr>
              <a:t>Parlar i conversar</a:t>
            </a:r>
            <a:r>
              <a:rPr lang="ca-ES" altLang="es-ES" sz="2200" dirty="0" smtClean="0">
                <a:solidFill>
                  <a:srgbClr val="FF3300"/>
                </a:solidFill>
                <a:latin typeface="Arial" pitchFamily="34" charset="0"/>
                <a:cs typeface="Arial" pitchFamily="34" charset="0"/>
              </a:rPr>
              <a:t> </a:t>
            </a:r>
          </a:p>
          <a:p>
            <a:pPr>
              <a:lnSpc>
                <a:spcPct val="80000"/>
              </a:lnSpc>
              <a:defRPr/>
            </a:pPr>
            <a:r>
              <a:rPr lang="ca-ES" altLang="es-ES" sz="2200" dirty="0" smtClean="0">
                <a:latin typeface="Arial" pitchFamily="34" charset="0"/>
                <a:cs typeface="Arial" pitchFamily="34" charset="0"/>
              </a:rPr>
              <a:t>Explicar fets i vivències de l’entorn de manera clara i entenedora, exposició de temes concrets que s’estiguin treballant, diàlegs, debats,...</a:t>
            </a:r>
          </a:p>
          <a:p>
            <a:pPr>
              <a:lnSpc>
                <a:spcPct val="80000"/>
              </a:lnSpc>
              <a:defRPr/>
            </a:pPr>
            <a:r>
              <a:rPr lang="ca-ES" altLang="es-ES" sz="2200" b="1" dirty="0" smtClean="0">
                <a:solidFill>
                  <a:srgbClr val="FF3300"/>
                </a:solidFill>
                <a:latin typeface="Arial" pitchFamily="34" charset="0"/>
                <a:cs typeface="Arial" pitchFamily="34" charset="0"/>
              </a:rPr>
              <a:t>Escoltar i comprendre</a:t>
            </a:r>
            <a:r>
              <a:rPr lang="ca-ES" altLang="es-ES" sz="2200" dirty="0" smtClean="0">
                <a:solidFill>
                  <a:srgbClr val="FF3300"/>
                </a:solidFill>
                <a:latin typeface="Arial" pitchFamily="34" charset="0"/>
                <a:cs typeface="Arial" pitchFamily="34" charset="0"/>
              </a:rPr>
              <a:t> </a:t>
            </a:r>
          </a:p>
          <a:p>
            <a:pPr>
              <a:lnSpc>
                <a:spcPct val="80000"/>
              </a:lnSpc>
              <a:defRPr/>
            </a:pPr>
            <a:r>
              <a:rPr lang="ca-ES" altLang="es-ES" sz="2200" dirty="0" smtClean="0">
                <a:latin typeface="Arial" pitchFamily="34" charset="0"/>
                <a:cs typeface="Arial" pitchFamily="34" charset="0"/>
              </a:rPr>
              <a:t>Aprendre a escoltar als companys i als mestres, entendre textos llegits o explicats pels companys i/o mestres,...</a:t>
            </a:r>
          </a:p>
          <a:p>
            <a:pPr>
              <a:lnSpc>
                <a:spcPct val="80000"/>
              </a:lnSpc>
              <a:defRPr/>
            </a:pPr>
            <a:r>
              <a:rPr lang="ca-ES" altLang="es-ES" sz="2200" b="1" dirty="0" smtClean="0">
                <a:solidFill>
                  <a:srgbClr val="FF3300"/>
                </a:solidFill>
                <a:latin typeface="Arial" pitchFamily="34" charset="0"/>
                <a:cs typeface="Arial" pitchFamily="34" charset="0"/>
              </a:rPr>
              <a:t>Llegir i comprendre</a:t>
            </a:r>
            <a:r>
              <a:rPr lang="ca-ES" altLang="es-ES" sz="2200" dirty="0" smtClean="0">
                <a:solidFill>
                  <a:srgbClr val="FF3300"/>
                </a:solidFill>
                <a:latin typeface="Arial" pitchFamily="34" charset="0"/>
                <a:cs typeface="Arial" pitchFamily="34" charset="0"/>
              </a:rPr>
              <a:t> </a:t>
            </a:r>
          </a:p>
          <a:p>
            <a:pPr>
              <a:lnSpc>
                <a:spcPct val="80000"/>
              </a:lnSpc>
              <a:defRPr/>
            </a:pPr>
            <a:r>
              <a:rPr lang="ca-ES" altLang="es-ES" sz="2200" dirty="0" smtClean="0">
                <a:latin typeface="Arial" pitchFamily="34" charset="0"/>
                <a:cs typeface="Arial" pitchFamily="34" charset="0"/>
              </a:rPr>
              <a:t>Comprensió lectora, lectura diària, lectura de textos de tipologia diversa, biblioteca,...</a:t>
            </a:r>
          </a:p>
          <a:p>
            <a:pPr>
              <a:lnSpc>
                <a:spcPct val="80000"/>
              </a:lnSpc>
              <a:defRPr/>
            </a:pPr>
            <a:r>
              <a:rPr lang="ca-ES" altLang="es-ES" sz="2200" b="1" dirty="0" smtClean="0">
                <a:solidFill>
                  <a:srgbClr val="FF3300"/>
                </a:solidFill>
                <a:latin typeface="Arial" pitchFamily="34" charset="0"/>
                <a:cs typeface="Arial" pitchFamily="34" charset="0"/>
              </a:rPr>
              <a:t>Escriure</a:t>
            </a:r>
            <a:r>
              <a:rPr lang="ca-ES" altLang="es-ES" sz="2200" dirty="0" smtClean="0">
                <a:solidFill>
                  <a:srgbClr val="FF3300"/>
                </a:solidFill>
                <a:latin typeface="Arial" pitchFamily="34" charset="0"/>
                <a:cs typeface="Arial" pitchFamily="34" charset="0"/>
              </a:rPr>
              <a:t> </a:t>
            </a:r>
          </a:p>
          <a:p>
            <a:pPr>
              <a:lnSpc>
                <a:spcPct val="80000"/>
              </a:lnSpc>
              <a:defRPr/>
            </a:pPr>
            <a:r>
              <a:rPr lang="ca-ES" altLang="es-ES" sz="2200" dirty="0" smtClean="0">
                <a:latin typeface="Arial" pitchFamily="34" charset="0"/>
                <a:cs typeface="Arial" pitchFamily="34" charset="0"/>
              </a:rPr>
              <a:t>Expressió escrita de frases i textos breus de tipologia diversa -normes esports de pilota, entrevista, anuncis,...-, treball amb fitxes, llibreta i ordinador, tenir cura de la lletra i la presentació,...</a:t>
            </a:r>
          </a:p>
          <a:p>
            <a:pPr>
              <a:lnSpc>
                <a:spcPct val="80000"/>
              </a:lnSpc>
              <a:defRPr/>
            </a:pPr>
            <a:r>
              <a:rPr lang="ca-ES" altLang="es-ES" sz="2200" b="1" dirty="0" smtClean="0">
                <a:solidFill>
                  <a:srgbClr val="FF3300"/>
                </a:solidFill>
                <a:latin typeface="Arial" pitchFamily="34" charset="0"/>
                <a:cs typeface="Arial" pitchFamily="34" charset="0"/>
              </a:rPr>
              <a:t>Coneixement de la llengua</a:t>
            </a:r>
          </a:p>
          <a:p>
            <a:pPr>
              <a:lnSpc>
                <a:spcPct val="80000"/>
              </a:lnSpc>
              <a:buFont typeface="Wingdings" pitchFamily="2" charset="2"/>
              <a:buChar char="ü"/>
              <a:defRPr/>
            </a:pPr>
            <a:r>
              <a:rPr lang="ca-ES" altLang="es-ES" sz="2200" dirty="0" smtClean="0">
                <a:latin typeface="Arial" pitchFamily="34" charset="0"/>
                <a:cs typeface="Arial" pitchFamily="34" charset="0"/>
              </a:rPr>
              <a:t> Ortografia</a:t>
            </a:r>
          </a:p>
          <a:p>
            <a:pPr>
              <a:lnSpc>
                <a:spcPct val="80000"/>
              </a:lnSpc>
              <a:buFont typeface="Wingdings" pitchFamily="2" charset="2"/>
              <a:buChar char="ü"/>
              <a:defRPr/>
            </a:pPr>
            <a:r>
              <a:rPr lang="ca-ES" altLang="es-ES" sz="2200" dirty="0" smtClean="0">
                <a:latin typeface="Arial" pitchFamily="34" charset="0"/>
                <a:cs typeface="Arial" pitchFamily="34" charset="0"/>
              </a:rPr>
              <a:t> Gramàtica</a:t>
            </a:r>
          </a:p>
          <a:p>
            <a:pPr>
              <a:lnSpc>
                <a:spcPct val="80000"/>
              </a:lnSpc>
              <a:buFont typeface="Wingdings" pitchFamily="2" charset="2"/>
              <a:buChar char="ü"/>
              <a:defRPr/>
            </a:pPr>
            <a:r>
              <a:rPr lang="ca-ES" altLang="es-ES" sz="2200" dirty="0" smtClean="0">
                <a:latin typeface="Arial" pitchFamily="34" charset="0"/>
                <a:cs typeface="Arial" pitchFamily="34" charset="0"/>
              </a:rPr>
              <a:t> Lèxic</a:t>
            </a:r>
            <a:endParaRPr lang="ca-ES" sz="2200" dirty="0" smtClean="0">
              <a:latin typeface="Arial" pitchFamily="34" charset="0"/>
              <a:cs typeface="Arial" pitchFamily="34" charset="0"/>
            </a:endParaRPr>
          </a:p>
          <a:p>
            <a:pPr>
              <a:lnSpc>
                <a:spcPct val="80000"/>
              </a:lnSpc>
              <a:defRPr/>
            </a:pPr>
            <a:endParaRPr lang="ca-ES" altLang="es-ES" sz="2000" b="1" u="sng" dirty="0" smtClean="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ol 2"/>
          <p:cNvSpPr>
            <a:spLocks noGrp="1"/>
          </p:cNvSpPr>
          <p:nvPr>
            <p:ph type="subTitle" idx="1"/>
          </p:nvPr>
        </p:nvSpPr>
        <p:spPr>
          <a:xfrm>
            <a:off x="539552" y="980728"/>
            <a:ext cx="7488832" cy="5040560"/>
          </a:xfrm>
        </p:spPr>
        <p:txBody>
          <a:bodyPr>
            <a:normAutofit fontScale="77500" lnSpcReduction="20000"/>
          </a:bodyPr>
          <a:lstStyle/>
          <a:p>
            <a:pPr algn="just">
              <a:buFont typeface="Wingdings" pitchFamily="2" charset="2"/>
              <a:buChar char="ü"/>
            </a:pPr>
            <a:r>
              <a:rPr lang="ca-ES" sz="2800" dirty="0" smtClean="0">
                <a:solidFill>
                  <a:schemeClr val="tx1"/>
                </a:solidFill>
                <a:latin typeface="Arial" pitchFamily="34" charset="0"/>
                <a:cs typeface="Arial" pitchFamily="34" charset="0"/>
              </a:rPr>
              <a:t> Llibre de Llengua (1r i 2n). Editorial Text la Galera.</a:t>
            </a:r>
          </a:p>
          <a:p>
            <a:pPr algn="just">
              <a:buFont typeface="Wingdings" pitchFamily="2" charset="2"/>
              <a:buChar char="ü"/>
            </a:pPr>
            <a:r>
              <a:rPr lang="ca-ES" sz="2800" dirty="0" smtClean="0">
                <a:solidFill>
                  <a:schemeClr val="tx1"/>
                </a:solidFill>
                <a:latin typeface="Arial" pitchFamily="34" charset="0"/>
                <a:cs typeface="Arial" pitchFamily="34" charset="0"/>
              </a:rPr>
              <a:t> Quaderns de Comprensió lectora (1,2,3 a 1r i 4, 5 i 6 a 2n). Editorial Baula.</a:t>
            </a:r>
          </a:p>
          <a:p>
            <a:pPr algn="just">
              <a:buFont typeface="Wingdings" pitchFamily="2" charset="2"/>
              <a:buChar char="ü"/>
            </a:pPr>
            <a:r>
              <a:rPr lang="ca-ES" sz="2800" dirty="0" smtClean="0">
                <a:solidFill>
                  <a:schemeClr val="tx1"/>
                </a:solidFill>
                <a:latin typeface="Arial" pitchFamily="34" charset="0"/>
                <a:cs typeface="Arial" pitchFamily="34" charset="0"/>
              </a:rPr>
              <a:t> Lectura diària (cançons, textos de tipologia diversa, contes, llibres,...) En veu alta o silenciosa, individual o col·lectiva, per part dels alumnes o per part de les mestres.</a:t>
            </a:r>
          </a:p>
          <a:p>
            <a:pPr algn="just">
              <a:buFont typeface="Wingdings" pitchFamily="2" charset="2"/>
              <a:buChar char="ü"/>
            </a:pPr>
            <a:r>
              <a:rPr lang="ca-ES" sz="2800" dirty="0" smtClean="0">
                <a:solidFill>
                  <a:schemeClr val="tx1"/>
                </a:solidFill>
                <a:latin typeface="Arial" pitchFamily="34" charset="0"/>
                <a:cs typeface="Arial" pitchFamily="34" charset="0"/>
              </a:rPr>
              <a:t> Desdoblaments</a:t>
            </a:r>
            <a:r>
              <a:rPr lang="ca-ES" sz="2800" dirty="0" smtClean="0">
                <a:solidFill>
                  <a:schemeClr val="tx1"/>
                </a:solidFill>
                <a:latin typeface="Arial" pitchFamily="34" charset="0"/>
                <a:cs typeface="Arial" pitchFamily="34" charset="0"/>
              </a:rPr>
              <a:t>.</a:t>
            </a:r>
          </a:p>
          <a:p>
            <a:pPr algn="just">
              <a:buFont typeface="Wingdings" pitchFamily="2" charset="2"/>
              <a:buChar char="ü"/>
            </a:pPr>
            <a:r>
              <a:rPr lang="ca-ES" sz="2800" dirty="0" smtClean="0">
                <a:solidFill>
                  <a:schemeClr val="tx1"/>
                </a:solidFill>
                <a:latin typeface="Arial" pitchFamily="34" charset="0"/>
                <a:cs typeface="Arial" pitchFamily="34" charset="0"/>
              </a:rPr>
              <a:t> Activitats </a:t>
            </a:r>
            <a:r>
              <a:rPr lang="ca-ES" sz="2800" dirty="0" smtClean="0">
                <a:solidFill>
                  <a:schemeClr val="tx1"/>
                </a:solidFill>
                <a:latin typeface="Arial" pitchFamily="34" charset="0"/>
                <a:cs typeface="Arial" pitchFamily="34" charset="0"/>
              </a:rPr>
              <a:t>de reforç i ampliació.</a:t>
            </a:r>
          </a:p>
          <a:p>
            <a:pPr algn="just">
              <a:buFont typeface="Wingdings" pitchFamily="2" charset="2"/>
              <a:buChar char="ü"/>
            </a:pPr>
            <a:r>
              <a:rPr lang="ca-ES" sz="2800" dirty="0" smtClean="0">
                <a:solidFill>
                  <a:schemeClr val="tx1"/>
                </a:solidFill>
                <a:latin typeface="Arial" pitchFamily="34" charset="0"/>
                <a:cs typeface="Arial" pitchFamily="34" charset="0"/>
              </a:rPr>
              <a:t> Expressió escrita.</a:t>
            </a:r>
          </a:p>
          <a:p>
            <a:pPr algn="just">
              <a:buFont typeface="Wingdings" pitchFamily="2" charset="2"/>
              <a:buChar char="ü"/>
            </a:pPr>
            <a:r>
              <a:rPr lang="ca-ES" sz="2800" dirty="0" smtClean="0">
                <a:solidFill>
                  <a:schemeClr val="tx1"/>
                </a:solidFill>
                <a:latin typeface="Arial" pitchFamily="34" charset="0"/>
                <a:cs typeface="Arial" pitchFamily="34" charset="0"/>
              </a:rPr>
              <a:t> Dictats</a:t>
            </a:r>
            <a:r>
              <a:rPr lang="ca-ES" sz="2800" dirty="0" smtClean="0">
                <a:solidFill>
                  <a:schemeClr val="tx1"/>
                </a:solidFill>
                <a:latin typeface="Arial" pitchFamily="34" charset="0"/>
                <a:cs typeface="Arial" pitchFamily="34" charset="0"/>
              </a:rPr>
              <a:t>.</a:t>
            </a:r>
          </a:p>
          <a:p>
            <a:pPr algn="just">
              <a:buFont typeface="Wingdings" pitchFamily="2" charset="2"/>
              <a:buChar char="ü"/>
            </a:pPr>
            <a:r>
              <a:rPr lang="ca-ES" sz="2800" dirty="0" smtClean="0">
                <a:solidFill>
                  <a:schemeClr val="tx1"/>
                </a:solidFill>
                <a:latin typeface="Arial" pitchFamily="34" charset="0"/>
                <a:cs typeface="Arial" pitchFamily="34" charset="0"/>
              </a:rPr>
              <a:t> Tipologies textuals: normes esports, entrevista, anuncis.</a:t>
            </a:r>
          </a:p>
          <a:p>
            <a:pPr algn="just">
              <a:buFont typeface="Wingdings" pitchFamily="2" charset="2"/>
              <a:buChar char="ü"/>
            </a:pPr>
            <a:r>
              <a:rPr lang="ca-ES" sz="2800" dirty="0" smtClean="0">
                <a:solidFill>
                  <a:schemeClr val="tx1"/>
                </a:solidFill>
                <a:latin typeface="Arial" pitchFamily="34" charset="0"/>
                <a:cs typeface="Arial" pitchFamily="34" charset="0"/>
              </a:rPr>
              <a:t> Biblioteca i Informàtica (mig grup)</a:t>
            </a:r>
          </a:p>
          <a:p>
            <a:pPr algn="just">
              <a:buFont typeface="Wingdings" pitchFamily="2" charset="2"/>
              <a:buChar char="ü"/>
            </a:pPr>
            <a:r>
              <a:rPr lang="ca-ES" sz="2800" dirty="0" smtClean="0">
                <a:solidFill>
                  <a:schemeClr val="tx1"/>
                </a:solidFill>
                <a:latin typeface="Arial" pitchFamily="34" charset="0"/>
                <a:cs typeface="Arial" pitchFamily="34" charset="0"/>
              </a:rPr>
              <a:t> Deures </a:t>
            </a:r>
            <a:r>
              <a:rPr lang="ca-ES" sz="2800" dirty="0" smtClean="0">
                <a:solidFill>
                  <a:schemeClr val="tx1"/>
                </a:solidFill>
                <a:latin typeface="Arial" pitchFamily="34" charset="0"/>
                <a:cs typeface="Arial" pitchFamily="34" charset="0"/>
              </a:rPr>
              <a:t>(de divendres per dilluns)</a:t>
            </a:r>
          </a:p>
          <a:p>
            <a:pPr algn="just">
              <a:buFont typeface="Wingdings" pitchFamily="2" charset="2"/>
              <a:buChar char="ü"/>
            </a:pPr>
            <a:endParaRPr lang="ca-ES" sz="2000" dirty="0">
              <a:solidFill>
                <a:schemeClr val="tx1"/>
              </a:solidFill>
              <a:latin typeface="Arial" pitchFamily="34" charset="0"/>
              <a:cs typeface="Arial" pitchFamily="34" charset="0"/>
            </a:endParaRPr>
          </a:p>
        </p:txBody>
      </p:sp>
      <p:sp>
        <p:nvSpPr>
          <p:cNvPr id="4" name="Rectangle 3"/>
          <p:cNvSpPr/>
          <p:nvPr/>
        </p:nvSpPr>
        <p:spPr>
          <a:xfrm>
            <a:off x="467544" y="404664"/>
            <a:ext cx="2116477" cy="338554"/>
          </a:xfrm>
          <a:prstGeom prst="rect">
            <a:avLst/>
          </a:prstGeom>
        </p:spPr>
        <p:txBody>
          <a:bodyPr wrap="none">
            <a:spAutoFit/>
          </a:bodyPr>
          <a:lstStyle/>
          <a:p>
            <a:pPr>
              <a:lnSpc>
                <a:spcPct val="80000"/>
              </a:lnSpc>
              <a:defRPr/>
            </a:pPr>
            <a:r>
              <a:rPr lang="ca-ES" altLang="es-ES" sz="2000" b="1" dirty="0" smtClean="0">
                <a:solidFill>
                  <a:srgbClr val="0000FF"/>
                </a:solidFill>
                <a:latin typeface="Arial" pitchFamily="34" charset="0"/>
                <a:cs typeface="Arial" pitchFamily="34" charset="0"/>
              </a:rPr>
              <a:t>METODOLOGIA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539552" y="980729"/>
            <a:ext cx="7918648" cy="5184576"/>
          </a:xfrm>
        </p:spPr>
        <p:txBody>
          <a:bodyPr>
            <a:normAutofit/>
          </a:bodyPr>
          <a:lstStyle/>
          <a:p>
            <a:pPr algn="just"/>
            <a:r>
              <a:rPr lang="ca-ES" sz="2400" dirty="0" smtClean="0">
                <a:latin typeface="Arial" pitchFamily="34" charset="0"/>
                <a:cs typeface="Arial" pitchFamily="34" charset="0"/>
              </a:rPr>
              <a:t/>
            </a:r>
            <a:br>
              <a:rPr lang="ca-ES" sz="2400" dirty="0" smtClean="0">
                <a:latin typeface="Arial" pitchFamily="34" charset="0"/>
                <a:cs typeface="Arial" pitchFamily="34" charset="0"/>
              </a:rPr>
            </a:br>
            <a:endParaRPr lang="ca-ES" sz="2400" dirty="0">
              <a:latin typeface="Arial" pitchFamily="34" charset="0"/>
              <a:cs typeface="Arial" pitchFamily="34" charset="0"/>
            </a:endParaRPr>
          </a:p>
        </p:txBody>
      </p:sp>
      <p:sp>
        <p:nvSpPr>
          <p:cNvPr id="4" name="Rectangle 3"/>
          <p:cNvSpPr/>
          <p:nvPr/>
        </p:nvSpPr>
        <p:spPr>
          <a:xfrm>
            <a:off x="1187624" y="332656"/>
            <a:ext cx="5832648" cy="1077218"/>
          </a:xfrm>
          <a:prstGeom prst="rect">
            <a:avLst/>
          </a:prstGeom>
        </p:spPr>
        <p:txBody>
          <a:bodyPr wrap="square">
            <a:spAutoFit/>
          </a:bodyPr>
          <a:lstStyle/>
          <a:p>
            <a:pPr algn="ctr"/>
            <a:r>
              <a:rPr lang="ca-ES" sz="3200" b="1" dirty="0" smtClean="0">
                <a:solidFill>
                  <a:srgbClr val="0070C0"/>
                </a:solidFill>
                <a:latin typeface="Arial" pitchFamily="34" charset="0"/>
                <a:cs typeface="Arial" pitchFamily="34" charset="0"/>
              </a:rPr>
              <a:t>LLENGUA CASTELLANA</a:t>
            </a:r>
          </a:p>
          <a:p>
            <a:pPr algn="ctr"/>
            <a:endParaRPr lang="ca-ES" sz="3200" dirty="0"/>
          </a:p>
        </p:txBody>
      </p:sp>
      <p:sp>
        <p:nvSpPr>
          <p:cNvPr id="5" name="Rectangle 4"/>
          <p:cNvSpPr/>
          <p:nvPr/>
        </p:nvSpPr>
        <p:spPr>
          <a:xfrm>
            <a:off x="467544" y="1340768"/>
            <a:ext cx="7992888" cy="4444294"/>
          </a:xfrm>
          <a:prstGeom prst="rect">
            <a:avLst/>
          </a:prstGeom>
        </p:spPr>
        <p:txBody>
          <a:bodyPr wrap="square">
            <a:spAutoFit/>
          </a:bodyPr>
          <a:lstStyle/>
          <a:p>
            <a:pPr algn="just">
              <a:buFont typeface="Wingdings" pitchFamily="2" charset="2"/>
              <a:buChar char="ü"/>
              <a:defRPr/>
            </a:pPr>
            <a:r>
              <a:rPr lang="ca-ES" sz="2200" dirty="0" smtClean="0">
                <a:latin typeface="Arial" pitchFamily="34" charset="0"/>
                <a:cs typeface="Arial" pitchFamily="34" charset="0"/>
              </a:rPr>
              <a:t>No hi ha llibre de text de Llengua castellana.</a:t>
            </a:r>
          </a:p>
          <a:p>
            <a:pPr algn="just">
              <a:buFont typeface="Wingdings" pitchFamily="2" charset="2"/>
              <a:buChar char="ü"/>
              <a:defRPr/>
            </a:pPr>
            <a:r>
              <a:rPr lang="ca-ES" sz="2200" dirty="0" smtClean="0">
                <a:latin typeface="Arial" pitchFamily="34" charset="0"/>
                <a:cs typeface="Arial" pitchFamily="34" charset="0"/>
              </a:rPr>
              <a:t>Els </a:t>
            </a:r>
            <a:r>
              <a:rPr lang="ca-ES" sz="2200" b="1" dirty="0" smtClean="0">
                <a:latin typeface="Arial" pitchFamily="34" charset="0"/>
                <a:cs typeface="Arial" pitchFamily="34" charset="0"/>
              </a:rPr>
              <a:t>continguts</a:t>
            </a:r>
            <a:r>
              <a:rPr lang="ca-ES" sz="2200" dirty="0" smtClean="0">
                <a:latin typeface="Arial" pitchFamily="34" charset="0"/>
                <a:cs typeface="Arial" pitchFamily="34" charset="0"/>
              </a:rPr>
              <a:t>, bàsicament, són iguals que els de llengua catalana (parlar i conversar, escoltar i comprendre, llegir i comprendre, escriure, coneixement de la llengua).</a:t>
            </a:r>
          </a:p>
          <a:p>
            <a:pPr algn="just">
              <a:buFont typeface="Wingdings" pitchFamily="2" charset="2"/>
              <a:buChar char="ü"/>
              <a:defRPr/>
            </a:pPr>
            <a:r>
              <a:rPr lang="ca-ES" sz="2200" dirty="0" smtClean="0">
                <a:latin typeface="Arial" pitchFamily="34" charset="0"/>
                <a:cs typeface="Arial" pitchFamily="34" charset="0"/>
              </a:rPr>
              <a:t>És molt important el treball de la llengua oral.</a:t>
            </a:r>
          </a:p>
          <a:p>
            <a:pPr algn="just">
              <a:lnSpc>
                <a:spcPct val="80000"/>
              </a:lnSpc>
              <a:defRPr/>
            </a:pPr>
            <a:endParaRPr lang="ca-ES" altLang="es-ES" sz="2400" b="1" dirty="0" smtClean="0">
              <a:solidFill>
                <a:srgbClr val="0000FF"/>
              </a:solidFill>
              <a:latin typeface="Arial" pitchFamily="34" charset="0"/>
              <a:cs typeface="Arial" pitchFamily="34" charset="0"/>
            </a:endParaRPr>
          </a:p>
          <a:p>
            <a:pPr algn="just">
              <a:lnSpc>
                <a:spcPct val="80000"/>
              </a:lnSpc>
              <a:defRPr/>
            </a:pPr>
            <a:endParaRPr lang="ca-ES" altLang="es-ES" b="1" dirty="0" smtClean="0">
              <a:solidFill>
                <a:srgbClr val="0000FF"/>
              </a:solidFill>
              <a:latin typeface="Arial" pitchFamily="34" charset="0"/>
              <a:cs typeface="Arial" pitchFamily="34" charset="0"/>
            </a:endParaRPr>
          </a:p>
          <a:p>
            <a:pPr algn="just">
              <a:lnSpc>
                <a:spcPct val="80000"/>
              </a:lnSpc>
              <a:defRPr/>
            </a:pPr>
            <a:endParaRPr lang="ca-ES" altLang="es-ES" sz="2000" b="1" dirty="0" smtClean="0">
              <a:solidFill>
                <a:srgbClr val="0000FF"/>
              </a:solidFill>
              <a:latin typeface="Arial" pitchFamily="34" charset="0"/>
              <a:cs typeface="Arial" pitchFamily="34" charset="0"/>
            </a:endParaRPr>
          </a:p>
          <a:p>
            <a:pPr algn="just">
              <a:lnSpc>
                <a:spcPct val="80000"/>
              </a:lnSpc>
              <a:defRPr/>
            </a:pPr>
            <a:r>
              <a:rPr lang="ca-ES" altLang="es-ES" sz="2000" b="1" dirty="0" smtClean="0">
                <a:solidFill>
                  <a:srgbClr val="0000FF"/>
                </a:solidFill>
                <a:latin typeface="Arial" pitchFamily="34" charset="0"/>
                <a:cs typeface="Arial" pitchFamily="34" charset="0"/>
              </a:rPr>
              <a:t>METODOLOGIA</a:t>
            </a:r>
          </a:p>
          <a:p>
            <a:pPr algn="just">
              <a:lnSpc>
                <a:spcPct val="80000"/>
              </a:lnSpc>
              <a:defRPr/>
            </a:pPr>
            <a:endParaRPr lang="ca-ES" altLang="es-ES" sz="2400" b="1" dirty="0" smtClean="0">
              <a:solidFill>
                <a:srgbClr val="0000FF"/>
              </a:solidFill>
              <a:latin typeface="Arial" pitchFamily="34" charset="0"/>
              <a:cs typeface="Arial" pitchFamily="34" charset="0"/>
            </a:endParaRPr>
          </a:p>
          <a:p>
            <a:pPr algn="just">
              <a:defRPr/>
            </a:pPr>
            <a:r>
              <a:rPr lang="ca-ES" sz="2200" dirty="0" smtClean="0">
                <a:latin typeface="Arial" pitchFamily="34" charset="0"/>
                <a:cs typeface="Arial" pitchFamily="34" charset="0"/>
              </a:rPr>
              <a:t>Tot aquest treball de continguts es fa a partir del treball de vocabulari relacionat amb els projectes que anirem treballant al llarg del curs, cançons, expressió escrita, dictats, lectures diverses i fitxes diverses també de l’editorial Text la Galera.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11560" y="260649"/>
            <a:ext cx="7772400" cy="720080"/>
          </a:xfrm>
        </p:spPr>
        <p:txBody>
          <a:bodyPr>
            <a:normAutofit fontScale="90000"/>
          </a:bodyPr>
          <a:lstStyle/>
          <a:p>
            <a:r>
              <a:rPr lang="ca-ES" b="1" dirty="0" smtClean="0">
                <a:solidFill>
                  <a:srgbClr val="0070C0"/>
                </a:solidFill>
                <a:latin typeface="Arial" pitchFamily="34" charset="0"/>
                <a:cs typeface="Arial" pitchFamily="34" charset="0"/>
              </a:rPr>
              <a:t/>
            </a:r>
            <a:br>
              <a:rPr lang="ca-ES" b="1" dirty="0" smtClean="0">
                <a:solidFill>
                  <a:srgbClr val="0070C0"/>
                </a:solidFill>
                <a:latin typeface="Arial" pitchFamily="34" charset="0"/>
                <a:cs typeface="Arial" pitchFamily="34" charset="0"/>
              </a:rPr>
            </a:br>
            <a:r>
              <a:rPr lang="ca-ES" sz="3600" b="1" dirty="0" smtClean="0">
                <a:solidFill>
                  <a:srgbClr val="0070C0"/>
                </a:solidFill>
                <a:latin typeface="Arial" pitchFamily="34" charset="0"/>
                <a:cs typeface="Arial" pitchFamily="34" charset="0"/>
              </a:rPr>
              <a:t>LLENGUA ANGLESA</a:t>
            </a:r>
            <a:r>
              <a:rPr lang="ca-ES" b="1" dirty="0" smtClean="0">
                <a:solidFill>
                  <a:srgbClr val="0070C0"/>
                </a:solidFill>
                <a:latin typeface="Arial" pitchFamily="34" charset="0"/>
                <a:cs typeface="Arial" pitchFamily="34" charset="0"/>
              </a:rPr>
              <a:t/>
            </a:r>
            <a:br>
              <a:rPr lang="ca-ES" b="1" dirty="0" smtClean="0">
                <a:solidFill>
                  <a:srgbClr val="0070C0"/>
                </a:solidFill>
                <a:latin typeface="Arial" pitchFamily="34" charset="0"/>
                <a:cs typeface="Arial" pitchFamily="34" charset="0"/>
              </a:rPr>
            </a:br>
            <a:endParaRPr lang="ca-ES" dirty="0"/>
          </a:p>
        </p:txBody>
      </p:sp>
      <p:sp>
        <p:nvSpPr>
          <p:cNvPr id="3" name="Subtítol 2"/>
          <p:cNvSpPr>
            <a:spLocks noGrp="1"/>
          </p:cNvSpPr>
          <p:nvPr>
            <p:ph type="subTitle" idx="1"/>
          </p:nvPr>
        </p:nvSpPr>
        <p:spPr>
          <a:xfrm>
            <a:off x="251520" y="836712"/>
            <a:ext cx="8568952" cy="5616624"/>
          </a:xfrm>
        </p:spPr>
        <p:txBody>
          <a:bodyPr>
            <a:normAutofit fontScale="32500" lnSpcReduction="20000"/>
          </a:bodyPr>
          <a:lstStyle/>
          <a:p>
            <a:pPr algn="l"/>
            <a:endParaRPr lang="ca-ES" altLang="es-ES" sz="4200" b="1" dirty="0" smtClean="0">
              <a:solidFill>
                <a:srgbClr val="0000FF"/>
              </a:solidFill>
              <a:latin typeface="Arial" pitchFamily="34" charset="0"/>
              <a:cs typeface="Arial" pitchFamily="34" charset="0"/>
            </a:endParaRPr>
          </a:p>
          <a:p>
            <a:pPr algn="l"/>
            <a:r>
              <a:rPr lang="ca-ES" altLang="es-ES" sz="6200" b="1" dirty="0" smtClean="0">
                <a:solidFill>
                  <a:srgbClr val="0000FF"/>
                </a:solidFill>
                <a:latin typeface="Arial" pitchFamily="34" charset="0"/>
                <a:cs typeface="Arial" pitchFamily="34" charset="0"/>
              </a:rPr>
              <a:t>CONTINGUTS BÀSICS</a:t>
            </a:r>
          </a:p>
          <a:p>
            <a:pPr algn="l"/>
            <a:endParaRPr lang="ca-ES" altLang="es-ES" sz="2600" b="1" dirty="0" smtClean="0">
              <a:solidFill>
                <a:srgbClr val="FF3300"/>
              </a:solidFill>
              <a:latin typeface="Arial" pitchFamily="34" charset="0"/>
              <a:cs typeface="Arial" pitchFamily="34" charset="0"/>
            </a:endParaRPr>
          </a:p>
          <a:p>
            <a:pPr algn="just">
              <a:lnSpc>
                <a:spcPct val="80000"/>
              </a:lnSpc>
              <a:defRPr/>
            </a:pPr>
            <a:r>
              <a:rPr lang="ca-ES" altLang="es-ES" sz="4600" b="1" dirty="0" smtClean="0">
                <a:solidFill>
                  <a:srgbClr val="FF3300"/>
                </a:solidFill>
                <a:latin typeface="Arial" pitchFamily="34" charset="0"/>
                <a:cs typeface="Arial" pitchFamily="34" charset="0"/>
              </a:rPr>
              <a:t>Comunicació oral</a:t>
            </a:r>
          </a:p>
          <a:p>
            <a:pPr algn="just">
              <a:lnSpc>
                <a:spcPct val="120000"/>
              </a:lnSpc>
              <a:defRPr/>
            </a:pPr>
            <a:r>
              <a:rPr lang="ca-ES" altLang="es-ES" sz="4600" dirty="0" smtClean="0">
                <a:solidFill>
                  <a:schemeClr val="tx1"/>
                </a:solidFill>
                <a:latin typeface="Arial" pitchFamily="34" charset="0"/>
                <a:cs typeface="Arial" pitchFamily="34" charset="0"/>
              </a:rPr>
              <a:t>Comprensió d’instruccions simples, comprensió i participació en situacions d’intercanvi lingüístic, comprensió global de textos orals de tipologia diversa, reproducció i memorització de cançons, textos, pronunciació, entonació...</a:t>
            </a:r>
          </a:p>
          <a:p>
            <a:pPr algn="just">
              <a:lnSpc>
                <a:spcPct val="80000"/>
              </a:lnSpc>
              <a:defRPr/>
            </a:pPr>
            <a:endParaRPr lang="ca-ES" altLang="es-ES" sz="4600" dirty="0" smtClean="0">
              <a:solidFill>
                <a:schemeClr val="tx1"/>
              </a:solidFill>
              <a:latin typeface="Arial" pitchFamily="34" charset="0"/>
              <a:cs typeface="Arial" pitchFamily="34" charset="0"/>
            </a:endParaRPr>
          </a:p>
          <a:p>
            <a:pPr algn="just">
              <a:lnSpc>
                <a:spcPct val="80000"/>
              </a:lnSpc>
              <a:defRPr/>
            </a:pPr>
            <a:r>
              <a:rPr lang="ca-ES" altLang="es-ES" sz="4600" b="1" dirty="0" smtClean="0">
                <a:solidFill>
                  <a:srgbClr val="FF3300"/>
                </a:solidFill>
                <a:latin typeface="Arial" pitchFamily="34" charset="0"/>
                <a:cs typeface="Arial" pitchFamily="34" charset="0"/>
              </a:rPr>
              <a:t>Comprensió lectora</a:t>
            </a:r>
            <a:endParaRPr lang="ca-ES" altLang="es-ES" sz="4600" dirty="0" smtClean="0">
              <a:solidFill>
                <a:srgbClr val="FF3300"/>
              </a:solidFill>
              <a:latin typeface="Arial" pitchFamily="34" charset="0"/>
              <a:cs typeface="Arial" pitchFamily="34" charset="0"/>
            </a:endParaRPr>
          </a:p>
          <a:p>
            <a:pPr algn="just">
              <a:lnSpc>
                <a:spcPct val="120000"/>
              </a:lnSpc>
              <a:defRPr/>
            </a:pPr>
            <a:r>
              <a:rPr lang="ca-ES" altLang="es-ES" sz="4600" dirty="0" smtClean="0">
                <a:solidFill>
                  <a:schemeClr val="tx1"/>
                </a:solidFill>
                <a:latin typeface="Arial" pitchFamily="34" charset="0"/>
                <a:cs typeface="Arial" pitchFamily="34" charset="0"/>
              </a:rPr>
              <a:t>Reconeixement i identificació de mots i textos breus acompanyats amb il·lustracions, comprensió de mots i frases senzilles conegudes i treballades, ús del context visual i verbal...</a:t>
            </a:r>
          </a:p>
          <a:p>
            <a:pPr algn="just">
              <a:lnSpc>
                <a:spcPct val="80000"/>
              </a:lnSpc>
              <a:defRPr/>
            </a:pPr>
            <a:endParaRPr lang="ca-ES" altLang="es-ES" sz="4600" dirty="0" smtClean="0">
              <a:solidFill>
                <a:schemeClr val="tx1"/>
              </a:solidFill>
              <a:latin typeface="Arial" pitchFamily="34" charset="0"/>
              <a:cs typeface="Arial" pitchFamily="34" charset="0"/>
            </a:endParaRPr>
          </a:p>
          <a:p>
            <a:pPr algn="just">
              <a:lnSpc>
                <a:spcPct val="80000"/>
              </a:lnSpc>
              <a:defRPr/>
            </a:pPr>
            <a:r>
              <a:rPr lang="ca-ES" altLang="es-ES" sz="4600" b="1" dirty="0" smtClean="0">
                <a:solidFill>
                  <a:srgbClr val="FF3300"/>
                </a:solidFill>
                <a:latin typeface="Arial" pitchFamily="34" charset="0"/>
                <a:cs typeface="Arial" pitchFamily="34" charset="0"/>
              </a:rPr>
              <a:t>Expressió escrita</a:t>
            </a:r>
            <a:endParaRPr lang="ca-ES" altLang="es-ES" sz="4600" dirty="0" smtClean="0">
              <a:solidFill>
                <a:srgbClr val="FF3300"/>
              </a:solidFill>
              <a:latin typeface="Arial" pitchFamily="34" charset="0"/>
              <a:cs typeface="Arial" pitchFamily="34" charset="0"/>
            </a:endParaRPr>
          </a:p>
          <a:p>
            <a:pPr algn="just">
              <a:lnSpc>
                <a:spcPct val="120000"/>
              </a:lnSpc>
              <a:defRPr/>
            </a:pPr>
            <a:r>
              <a:rPr lang="ca-ES" altLang="es-ES" sz="4600" dirty="0" smtClean="0">
                <a:solidFill>
                  <a:schemeClr val="tx1"/>
                </a:solidFill>
                <a:latin typeface="Arial" pitchFamily="34" charset="0"/>
                <a:cs typeface="Arial" pitchFamily="34" charset="0"/>
              </a:rPr>
              <a:t>Escriptura de mots i textos breus a partir de produccions orals relacionades amb vivències, producció de textos breus seguint un model treballat, diferències entre llengua oral i escrita...</a:t>
            </a:r>
          </a:p>
          <a:p>
            <a:pPr algn="just">
              <a:lnSpc>
                <a:spcPct val="80000"/>
              </a:lnSpc>
              <a:defRPr/>
            </a:pPr>
            <a:endParaRPr lang="ca-ES" altLang="es-ES" sz="4600" dirty="0" smtClean="0">
              <a:solidFill>
                <a:schemeClr val="tx1"/>
              </a:solidFill>
              <a:latin typeface="Arial" pitchFamily="34" charset="0"/>
              <a:cs typeface="Arial" pitchFamily="34" charset="0"/>
            </a:endParaRPr>
          </a:p>
          <a:p>
            <a:pPr algn="just">
              <a:lnSpc>
                <a:spcPct val="80000"/>
              </a:lnSpc>
              <a:defRPr/>
            </a:pPr>
            <a:r>
              <a:rPr lang="ca-ES" altLang="es-ES" sz="4600" b="1" dirty="0" smtClean="0">
                <a:solidFill>
                  <a:srgbClr val="FF3300"/>
                </a:solidFill>
                <a:latin typeface="Arial" pitchFamily="34" charset="0"/>
                <a:cs typeface="Arial" pitchFamily="34" charset="0"/>
              </a:rPr>
              <a:t>Coneixement del funcionament de la llengua</a:t>
            </a:r>
            <a:endParaRPr lang="ca-ES" altLang="es-ES" sz="4600" dirty="0" smtClean="0">
              <a:solidFill>
                <a:srgbClr val="FF3300"/>
              </a:solidFill>
              <a:latin typeface="Arial" pitchFamily="34" charset="0"/>
              <a:cs typeface="Arial" pitchFamily="34" charset="0"/>
            </a:endParaRPr>
          </a:p>
          <a:p>
            <a:pPr algn="just">
              <a:lnSpc>
                <a:spcPct val="120000"/>
              </a:lnSpc>
              <a:defRPr/>
            </a:pPr>
            <a:r>
              <a:rPr lang="ca-ES" altLang="es-ES" sz="4600" dirty="0" smtClean="0">
                <a:solidFill>
                  <a:schemeClr val="tx1"/>
                </a:solidFill>
                <a:latin typeface="Arial" pitchFamily="34" charset="0"/>
                <a:cs typeface="Arial" pitchFamily="34" charset="0"/>
              </a:rPr>
              <a:t>Diferència d’ús entre llengua oral i escrita, aspectes fonètics, de ritme, accentuació i entonació, reconeixement i ús de mots i estructures senzilles pròpies, correspondència entre els sons i les grafies... </a:t>
            </a:r>
          </a:p>
          <a:p>
            <a:pPr algn="just">
              <a:lnSpc>
                <a:spcPct val="80000"/>
              </a:lnSpc>
              <a:defRPr/>
            </a:pPr>
            <a:r>
              <a:rPr lang="ca-ES" altLang="es-ES" sz="4600" dirty="0" smtClean="0">
                <a:solidFill>
                  <a:schemeClr val="tx1"/>
                </a:solidFill>
                <a:latin typeface="Arial" pitchFamily="34" charset="0"/>
                <a:cs typeface="Arial" pitchFamily="34" charset="0"/>
              </a:rPr>
              <a:t>                                                                                                                                                                                                                                                                                                                                                                                                                     </a:t>
            </a:r>
          </a:p>
          <a:p>
            <a:pPr algn="just">
              <a:lnSpc>
                <a:spcPct val="80000"/>
              </a:lnSpc>
              <a:defRPr/>
            </a:pPr>
            <a:r>
              <a:rPr lang="ca-ES" altLang="es-ES" sz="4600" b="1" dirty="0" smtClean="0">
                <a:solidFill>
                  <a:srgbClr val="FF3300"/>
                </a:solidFill>
                <a:latin typeface="Arial" pitchFamily="34" charset="0"/>
                <a:cs typeface="Arial" pitchFamily="34" charset="0"/>
              </a:rPr>
              <a:t>Educació literària</a:t>
            </a:r>
          </a:p>
          <a:p>
            <a:pPr algn="just">
              <a:lnSpc>
                <a:spcPct val="120000"/>
              </a:lnSpc>
              <a:defRPr/>
            </a:pPr>
            <a:r>
              <a:rPr lang="ca-ES" altLang="es-ES" sz="4600" dirty="0" smtClean="0">
                <a:solidFill>
                  <a:schemeClr val="tx1"/>
                </a:solidFill>
                <a:latin typeface="Arial" pitchFamily="34" charset="0"/>
                <a:cs typeface="Arial" pitchFamily="34" charset="0"/>
              </a:rPr>
              <a:t>Comprensió de textos literaris senzills d’estructura repetitiva, reproducció oral de textos literaris senzills memoritzats amb la utilització d’imatges, interès i curiositat per mirar contes...</a:t>
            </a:r>
            <a:endParaRPr lang="ca-ES" altLang="es-ES" sz="4600" b="1" dirty="0" smtClean="0">
              <a:solidFill>
                <a:schemeClr val="tx1"/>
              </a:solidFill>
              <a:latin typeface="Arial" pitchFamily="34" charset="0"/>
              <a:cs typeface="Arial" pitchFamily="34" charset="0"/>
            </a:endParaRPr>
          </a:p>
          <a:p>
            <a:pPr algn="l"/>
            <a:endParaRPr lang="ca-ES"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323528" y="332657"/>
            <a:ext cx="7772400" cy="648072"/>
          </a:xfrm>
        </p:spPr>
        <p:txBody>
          <a:bodyPr>
            <a:normAutofit fontScale="90000"/>
          </a:bodyPr>
          <a:lstStyle/>
          <a:p>
            <a:pPr algn="l">
              <a:lnSpc>
                <a:spcPct val="80000"/>
              </a:lnSpc>
              <a:defRPr/>
            </a:pPr>
            <a:r>
              <a:rPr lang="ca-ES" altLang="es-ES" b="1" dirty="0" smtClean="0">
                <a:solidFill>
                  <a:srgbClr val="0000FF"/>
                </a:solidFill>
                <a:latin typeface="Arial" pitchFamily="34" charset="0"/>
                <a:cs typeface="Arial" pitchFamily="34" charset="0"/>
              </a:rPr>
              <a:t/>
            </a:r>
            <a:br>
              <a:rPr lang="ca-ES" altLang="es-ES" b="1" dirty="0" smtClean="0">
                <a:solidFill>
                  <a:srgbClr val="0000FF"/>
                </a:solidFill>
                <a:latin typeface="Arial" pitchFamily="34" charset="0"/>
                <a:cs typeface="Arial" pitchFamily="34" charset="0"/>
              </a:rPr>
            </a:br>
            <a:r>
              <a:rPr lang="ca-ES" altLang="es-ES" sz="2200" b="1" dirty="0" smtClean="0">
                <a:solidFill>
                  <a:srgbClr val="0000FF"/>
                </a:solidFill>
                <a:latin typeface="Arial" pitchFamily="34" charset="0"/>
                <a:cs typeface="Arial" pitchFamily="34" charset="0"/>
              </a:rPr>
              <a:t>METODOLOGIA</a:t>
            </a:r>
            <a:r>
              <a:rPr lang="ca-ES" altLang="es-ES" b="1" dirty="0" smtClean="0">
                <a:solidFill>
                  <a:srgbClr val="0000FF"/>
                </a:solidFill>
                <a:latin typeface="Arial" pitchFamily="34" charset="0"/>
                <a:cs typeface="Arial" pitchFamily="34" charset="0"/>
              </a:rPr>
              <a:t/>
            </a:r>
            <a:br>
              <a:rPr lang="ca-ES" altLang="es-ES" b="1" dirty="0" smtClean="0">
                <a:solidFill>
                  <a:srgbClr val="0000FF"/>
                </a:solidFill>
                <a:latin typeface="Arial" pitchFamily="34" charset="0"/>
                <a:cs typeface="Arial" pitchFamily="34" charset="0"/>
              </a:rPr>
            </a:br>
            <a:endParaRPr lang="ca-ES" dirty="0"/>
          </a:p>
        </p:txBody>
      </p:sp>
      <p:sp>
        <p:nvSpPr>
          <p:cNvPr id="3" name="Subtítol 2"/>
          <p:cNvSpPr>
            <a:spLocks noGrp="1"/>
          </p:cNvSpPr>
          <p:nvPr>
            <p:ph type="subTitle" idx="1"/>
          </p:nvPr>
        </p:nvSpPr>
        <p:spPr>
          <a:xfrm>
            <a:off x="395536" y="980728"/>
            <a:ext cx="8208912" cy="5616624"/>
          </a:xfrm>
        </p:spPr>
        <p:txBody>
          <a:bodyPr>
            <a:normAutofit fontScale="70000" lnSpcReduction="20000"/>
          </a:bodyPr>
          <a:lstStyle/>
          <a:p>
            <a:pPr marL="45720" algn="just">
              <a:defRPr/>
            </a:pPr>
            <a:r>
              <a:rPr lang="ca-ES" dirty="0" smtClean="0">
                <a:solidFill>
                  <a:srgbClr val="FF3300"/>
                </a:solidFill>
                <a:latin typeface="Arial" pitchFamily="34" charset="0"/>
                <a:cs typeface="Arial" pitchFamily="34" charset="0"/>
              </a:rPr>
              <a:t>Llibres</a:t>
            </a:r>
          </a:p>
          <a:p>
            <a:pPr algn="just">
              <a:buFont typeface="Arial" panose="020B0604020202020204" pitchFamily="34" charset="0"/>
              <a:buChar char="•"/>
              <a:defRPr/>
            </a:pPr>
            <a:r>
              <a:rPr lang="ca-ES" dirty="0" smtClean="0">
                <a:solidFill>
                  <a:schemeClr val="tx1"/>
                </a:solidFill>
                <a:latin typeface="Arial" pitchFamily="34" charset="0"/>
                <a:cs typeface="Arial" pitchFamily="34" charset="0"/>
              </a:rPr>
              <a:t>Hi ha 3 llibres. Un de lectura o activitats que no es pot escriure i dos llibres per escriure i fer les activitats.</a:t>
            </a:r>
          </a:p>
          <a:p>
            <a:pPr algn="just">
              <a:buFont typeface="Arial" panose="020B0604020202020204" pitchFamily="34" charset="0"/>
              <a:buChar char="•"/>
              <a:defRPr/>
            </a:pPr>
            <a:r>
              <a:rPr lang="ca-ES" dirty="0" smtClean="0">
                <a:solidFill>
                  <a:schemeClr val="tx1"/>
                </a:solidFill>
                <a:latin typeface="Arial" pitchFamily="34" charset="0"/>
                <a:cs typeface="Arial" pitchFamily="34" charset="0"/>
              </a:rPr>
              <a:t>CD. El llibre té un CD on hi ha les cançons de cada tema. Cal que les repassin a casa quan se’ls ho diu.</a:t>
            </a:r>
          </a:p>
          <a:p>
            <a:pPr marL="45720" algn="just">
              <a:defRPr/>
            </a:pPr>
            <a:r>
              <a:rPr lang="ca-ES" dirty="0" smtClean="0">
                <a:solidFill>
                  <a:srgbClr val="FF3300"/>
                </a:solidFill>
                <a:latin typeface="Arial" pitchFamily="34" charset="0"/>
                <a:cs typeface="Arial" pitchFamily="34" charset="0"/>
              </a:rPr>
              <a:t>Altres</a:t>
            </a:r>
          </a:p>
          <a:p>
            <a:pPr algn="just">
              <a:buFont typeface="Wingdings" pitchFamily="2" charset="2"/>
              <a:buChar char="ü"/>
              <a:defRPr/>
            </a:pPr>
            <a:r>
              <a:rPr lang="ca-ES" dirty="0" smtClean="0">
                <a:solidFill>
                  <a:schemeClr val="tx1"/>
                </a:solidFill>
                <a:latin typeface="Arial" pitchFamily="34" charset="0"/>
                <a:cs typeface="Arial" pitchFamily="34" charset="0"/>
              </a:rPr>
              <a:t>Fitxes de vocabulari</a:t>
            </a:r>
          </a:p>
          <a:p>
            <a:pPr algn="just">
              <a:buFont typeface="Wingdings" pitchFamily="2" charset="2"/>
              <a:buChar char="ü"/>
              <a:defRPr/>
            </a:pPr>
            <a:r>
              <a:rPr lang="ca-ES" dirty="0" smtClean="0">
                <a:solidFill>
                  <a:schemeClr val="tx1"/>
                </a:solidFill>
                <a:latin typeface="Arial" pitchFamily="34" charset="0"/>
                <a:cs typeface="Arial" pitchFamily="34" charset="0"/>
              </a:rPr>
              <a:t>Fitxes de gramàtica.</a:t>
            </a:r>
          </a:p>
          <a:p>
            <a:pPr algn="just">
              <a:buFont typeface="Wingdings" pitchFamily="2" charset="2"/>
              <a:buChar char="ü"/>
              <a:defRPr/>
            </a:pPr>
            <a:r>
              <a:rPr lang="ca-ES" dirty="0" smtClean="0">
                <a:solidFill>
                  <a:schemeClr val="tx1"/>
                </a:solidFill>
                <a:latin typeface="Arial" pitchFamily="34" charset="0"/>
                <a:cs typeface="Arial" pitchFamily="34" charset="0"/>
              </a:rPr>
              <a:t>Vídeos.</a:t>
            </a:r>
          </a:p>
          <a:p>
            <a:pPr algn="just">
              <a:buFont typeface="Wingdings" pitchFamily="2" charset="2"/>
              <a:buChar char="ü"/>
              <a:defRPr/>
            </a:pPr>
            <a:r>
              <a:rPr lang="ca-ES" dirty="0" smtClean="0">
                <a:solidFill>
                  <a:schemeClr val="tx1"/>
                </a:solidFill>
                <a:latin typeface="Arial" pitchFamily="34" charset="0"/>
                <a:cs typeface="Arial" pitchFamily="34" charset="0"/>
              </a:rPr>
              <a:t>Cançons populars i actuals.</a:t>
            </a:r>
          </a:p>
          <a:p>
            <a:pPr algn="just">
              <a:buFont typeface="Wingdings" pitchFamily="2" charset="2"/>
              <a:buChar char="ü"/>
              <a:defRPr/>
            </a:pPr>
            <a:r>
              <a:rPr lang="ca-ES" dirty="0" smtClean="0">
                <a:solidFill>
                  <a:schemeClr val="tx1"/>
                </a:solidFill>
                <a:latin typeface="Arial" pitchFamily="34" charset="0"/>
                <a:cs typeface="Arial" pitchFamily="34" charset="0"/>
              </a:rPr>
              <a:t>Dramatitzacions.</a:t>
            </a:r>
          </a:p>
          <a:p>
            <a:pPr algn="just">
              <a:buFont typeface="Wingdings" pitchFamily="2" charset="2"/>
              <a:buChar char="ü"/>
              <a:defRPr/>
            </a:pPr>
            <a:r>
              <a:rPr lang="ca-ES" dirty="0" smtClean="0">
                <a:solidFill>
                  <a:schemeClr val="tx1"/>
                </a:solidFill>
                <a:latin typeface="Arial" pitchFamily="34" charset="0"/>
                <a:cs typeface="Arial" pitchFamily="34" charset="0"/>
              </a:rPr>
              <a:t>Deures setmanals.</a:t>
            </a:r>
          </a:p>
          <a:p>
            <a:pPr algn="just">
              <a:buFont typeface="Wingdings" pitchFamily="2" charset="2"/>
              <a:buChar char="ü"/>
              <a:defRPr/>
            </a:pPr>
            <a:r>
              <a:rPr lang="ca-ES" dirty="0" smtClean="0">
                <a:solidFill>
                  <a:schemeClr val="tx1"/>
                </a:solidFill>
                <a:latin typeface="Arial" pitchFamily="34" charset="0"/>
                <a:cs typeface="Arial" pitchFamily="34" charset="0"/>
              </a:rPr>
              <a:t>Redaccions al final de cada tema.</a:t>
            </a:r>
          </a:p>
          <a:p>
            <a:pPr algn="just">
              <a:defRPr/>
            </a:pPr>
            <a:endParaRPr lang="ca-ES" dirty="0" smtClean="0">
              <a:solidFill>
                <a:schemeClr val="tx1"/>
              </a:solidFill>
              <a:latin typeface="Arial" pitchFamily="34" charset="0"/>
              <a:cs typeface="Arial" pitchFamily="34" charset="0"/>
            </a:endParaRPr>
          </a:p>
          <a:p>
            <a:pPr algn="just">
              <a:defRPr/>
            </a:pPr>
            <a:r>
              <a:rPr lang="ca-ES" dirty="0" smtClean="0">
                <a:solidFill>
                  <a:schemeClr val="tx1"/>
                </a:solidFill>
                <a:latin typeface="Arial" pitchFamily="34" charset="0"/>
                <a:cs typeface="Arial" pitchFamily="34" charset="0"/>
              </a:rPr>
              <a:t>Al Cicle Inicial es prioritza la comprensió oral i l’ expressió oral. No obstant, es comença a demanar que es fixin amb el so i la seva grafia.</a:t>
            </a:r>
          </a:p>
          <a:p>
            <a:endParaRPr lang="ca-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TotalTime>
  <Words>1917</Words>
  <Application>Microsoft Office PowerPoint</Application>
  <PresentationFormat>Presentación en pantalla (4:3)</PresentationFormat>
  <Paragraphs>359</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l'Office</vt:lpstr>
      <vt:lpstr>REUNIÓ PARES I MARES CURS 2016-2017</vt:lpstr>
      <vt:lpstr>ÀREES I MESTRES</vt:lpstr>
      <vt:lpstr>HORARI</vt:lpstr>
      <vt:lpstr>COMPETÈNCIES BÀSIQUES</vt:lpstr>
      <vt:lpstr>LLENGUA CATALANA</vt:lpstr>
      <vt:lpstr>Presentación de PowerPoint</vt:lpstr>
      <vt:lpstr> </vt:lpstr>
      <vt:lpstr> LLENGUA ANGLESA </vt:lpstr>
      <vt:lpstr> METODOLOGIA </vt:lpstr>
      <vt:lpstr>MATEMÀTIQUES</vt:lpstr>
      <vt:lpstr>Presentación de PowerPoint</vt:lpstr>
      <vt:lpstr>METODOLOGIA</vt:lpstr>
      <vt:lpstr>PROJECTE DE MEDI</vt:lpstr>
      <vt:lpstr>METODOLOGIA</vt:lpstr>
      <vt:lpstr>PLÀSTICA</vt:lpstr>
      <vt:lpstr>MÚSICA</vt:lpstr>
      <vt:lpstr>EDUCACIÓ FÍSICA</vt:lpstr>
      <vt:lpstr>RELIGIÓ</vt:lpstr>
      <vt:lpstr>CRITERIS D’AVALUACIÓ</vt:lpstr>
      <vt:lpstr>CRITERIS D’AVALUACIÓ PER LLENGUA</vt:lpstr>
      <vt:lpstr>CRITERIS D’AVALUACIÓ PER MATES</vt:lpstr>
      <vt:lpstr>ORGANITZACIÓ DE LA CLASSE</vt:lpstr>
      <vt:lpstr>Presentación de PowerPoint</vt:lpstr>
      <vt:lpstr>Presentación de PowerPoint</vt:lpstr>
      <vt:lpstr>SORTIDES I COLÒNIES</vt:lpstr>
      <vt:lpstr>INFORMES I ENTREVISTES</vt:lpstr>
      <vt:lpstr>RELACIÓ FAMÍLIA - ESCOLA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PILI</dc:creator>
  <cp:lastModifiedBy>prof</cp:lastModifiedBy>
  <cp:revision>73</cp:revision>
  <dcterms:created xsi:type="dcterms:W3CDTF">2016-10-01T20:11:00Z</dcterms:created>
  <dcterms:modified xsi:type="dcterms:W3CDTF">2016-10-04T11:17:06Z</dcterms:modified>
</cp:coreProperties>
</file>